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6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6"/>
    <p:restoredTop sz="94730"/>
  </p:normalViewPr>
  <p:slideViewPr>
    <p:cSldViewPr snapToGrid="0">
      <p:cViewPr varScale="1">
        <p:scale>
          <a:sx n="172" d="100"/>
          <a:sy n="172" d="100"/>
        </p:scale>
        <p:origin x="74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notesMaster" Target="notesMasters/notesMaster1.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presProps" Target="pres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viewProps" Target="viewProps.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edf3aa99b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edf3aa99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edf3aa99bb_0_21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edf3aa99bb_0_2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edf3aa99bb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edf3aa99b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edf3aa99b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edf3aa99b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edf3aa99bb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edf3aa99b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edf3aa99bb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edf3aa99bb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edf3aa99bb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edf3aa99b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edf3aa99bb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1edf3aa99bb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edf3aa99bb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edf3aa99bb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edf3aa99bb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edf3aa99bb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edf3aa99bb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edf3aa99bb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edf3aa99bb_0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edf3aa99bb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edf3aa99bb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edf3aa99bb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edf3aa99bb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edf3aa99bb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edf3aa99bb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1edf3aa99bb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1edf3aa99bb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1edf3aa99bb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edf3aa99bb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edf3aa99bb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edf3aa99bb_0_1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edf3aa99bb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edf3aa99bb_0_21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1edf3aa99bb_0_2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edf3aa99bb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edf3aa99bb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edf3aa99bb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edf3aa99bb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edf3aa99bb_0_2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edf3aa99bb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edf3aa99bb_0_2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1edf3aa99bb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edf3aa99bb_0_2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edf3aa99bb_0_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Instruction selection and register/stack allocation are interdependent.</a:t>
            </a:r>
            <a:endParaRPr/>
          </a:p>
          <a:p>
            <a:pPr marL="0" lvl="0" indent="0" algn="l" rtl="0">
              <a:spcBef>
                <a:spcPts val="0"/>
              </a:spcBef>
              <a:spcAft>
                <a:spcPts val="0"/>
              </a:spcAft>
              <a:buNone/>
            </a:pPr>
            <a:endParaRPr/>
          </a:p>
          <a:p>
            <a:pPr marL="0" lvl="0" indent="0" algn="l" rtl="0">
              <a:spcBef>
                <a:spcPts val="0"/>
              </a:spcBef>
              <a:spcAft>
                <a:spcPts val="0"/>
              </a:spcAft>
              <a:buNone/>
            </a:pPr>
            <a:r>
              <a:rPr lang="en"/>
              <a:t>Doing instruction selection first enables improved register</a:t>
            </a:r>
            <a:endParaRPr/>
          </a:p>
          <a:p>
            <a:pPr marL="0" lvl="0" indent="0" algn="l" rtl="0">
              <a:spcBef>
                <a:spcPts val="0"/>
              </a:spcBef>
              <a:spcAft>
                <a:spcPts val="0"/>
              </a:spcAft>
              <a:buClr>
                <a:schemeClr val="dk1"/>
              </a:buClr>
              <a:buSzPts val="1100"/>
              <a:buFont typeface="Arial"/>
              <a:buNone/>
            </a:pPr>
            <a:r>
              <a:rPr lang="en"/>
              <a:t>allocation. For example, instruction selection reveals which function</a:t>
            </a:r>
            <a:endParaRPr/>
          </a:p>
          <a:p>
            <a:pPr marL="0" lvl="0" indent="0" algn="l" rtl="0">
              <a:spcBef>
                <a:spcPts val="0"/>
              </a:spcBef>
              <a:spcAft>
                <a:spcPts val="0"/>
              </a:spcAft>
              <a:buClr>
                <a:schemeClr val="dk1"/>
              </a:buClr>
              <a:buSzPts val="1100"/>
              <a:buFont typeface="Arial"/>
              <a:buNone/>
            </a:pPr>
            <a:r>
              <a:rPr lang="en"/>
              <a:t>parameters live in which registers.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On the other hand, we should do instruction selection after register</a:t>
            </a:r>
            <a:endParaRPr/>
          </a:p>
          <a:p>
            <a:pPr marL="0" lvl="0" indent="0" algn="l" rtl="0">
              <a:spcBef>
                <a:spcPts val="0"/>
              </a:spcBef>
              <a:spcAft>
                <a:spcPts val="0"/>
              </a:spcAft>
              <a:buClr>
                <a:schemeClr val="dk1"/>
              </a:buClr>
              <a:buSzPts val="1100"/>
              <a:buFont typeface="Arial"/>
              <a:buNone/>
            </a:pPr>
            <a:r>
              <a:rPr lang="en"/>
              <a:t>allocation because register allocation may fail to put some variables</a:t>
            </a:r>
            <a:endParaRPr/>
          </a:p>
          <a:p>
            <a:pPr marL="0" lvl="0" indent="0" algn="l" rtl="0">
              <a:spcBef>
                <a:spcPts val="0"/>
              </a:spcBef>
              <a:spcAft>
                <a:spcPts val="0"/>
              </a:spcAft>
              <a:buClr>
                <a:schemeClr val="dk1"/>
              </a:buClr>
              <a:buSzPts val="1100"/>
              <a:buFont typeface="Arial"/>
              <a:buNone/>
            </a:pPr>
            <a:r>
              <a:rPr lang="en"/>
              <a:t>in registers, and x86 instructions may each only access one memory</a:t>
            </a:r>
            <a:endParaRPr/>
          </a:p>
          <a:p>
            <a:pPr marL="0" lvl="0" indent="0" algn="l" rtl="0">
              <a:spcBef>
                <a:spcPts val="0"/>
              </a:spcBef>
              <a:spcAft>
                <a:spcPts val="0"/>
              </a:spcAft>
              <a:buClr>
                <a:schemeClr val="dk1"/>
              </a:buClr>
              <a:buSzPts val="1100"/>
              <a:buFont typeface="Arial"/>
              <a:buNone/>
            </a:pPr>
            <a:r>
              <a:rPr lang="en"/>
              <a:t>location (non-register), so the compiler must choose different</a:t>
            </a:r>
            <a:endParaRPr/>
          </a:p>
          <a:p>
            <a:pPr marL="0" lvl="0" indent="0" algn="l" rtl="0">
              <a:spcBef>
                <a:spcPts val="0"/>
              </a:spcBef>
              <a:spcAft>
                <a:spcPts val="0"/>
              </a:spcAft>
              <a:buClr>
                <a:schemeClr val="dk1"/>
              </a:buClr>
              <a:buSzPts val="1100"/>
              <a:buFont typeface="Arial"/>
              <a:buNone/>
            </a:pPr>
            <a:r>
              <a:rPr lang="en"/>
              <a:t>instruction sequences depending on the register allocation.</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solution:</a:t>
            </a:r>
            <a:endParaRPr/>
          </a:p>
          <a:p>
            <a:pPr marL="0" lvl="0" indent="0" algn="l" rtl="0">
              <a:spcBef>
                <a:spcPts val="0"/>
              </a:spcBef>
              <a:spcAft>
                <a:spcPts val="0"/>
              </a:spcAft>
              <a:buClr>
                <a:schemeClr val="dk1"/>
              </a:buClr>
              <a:buSzPts val="1100"/>
              <a:buFont typeface="Arial"/>
              <a:buNone/>
            </a:pPr>
            <a:r>
              <a:rPr lang="en"/>
              <a:t>1. do instruction selection optimistically, assuming all</a:t>
            </a:r>
            <a:endParaRPr/>
          </a:p>
          <a:p>
            <a:pPr marL="0" lvl="0" indent="0" algn="l" rtl="0">
              <a:spcBef>
                <a:spcPts val="0"/>
              </a:spcBef>
              <a:spcAft>
                <a:spcPts val="0"/>
              </a:spcAft>
              <a:buClr>
                <a:schemeClr val="dk1"/>
              </a:buClr>
              <a:buSzPts val="1100"/>
              <a:buFont typeface="Arial"/>
              <a:buNone/>
            </a:pPr>
            <a:r>
              <a:rPr lang="en"/>
              <a:t>    variables are assigned to registers</a:t>
            </a:r>
            <a:endParaRPr/>
          </a:p>
          <a:p>
            <a:pPr marL="0" lvl="0" indent="0" algn="l" rtl="0">
              <a:spcBef>
                <a:spcPts val="0"/>
              </a:spcBef>
              <a:spcAft>
                <a:spcPts val="0"/>
              </a:spcAft>
              <a:buClr>
                <a:schemeClr val="dk1"/>
              </a:buClr>
              <a:buSzPts val="1100"/>
              <a:buFont typeface="Arial"/>
              <a:buNone/>
            </a:pPr>
            <a:r>
              <a:rPr lang="en"/>
              <a:t>2. then do register allocation</a:t>
            </a:r>
            <a:endParaRPr/>
          </a:p>
          <a:p>
            <a:pPr marL="0" lvl="0" indent="0" algn="l" rtl="0">
              <a:spcBef>
                <a:spcPts val="0"/>
              </a:spcBef>
              <a:spcAft>
                <a:spcPts val="0"/>
              </a:spcAft>
              <a:buClr>
                <a:schemeClr val="dk1"/>
              </a:buClr>
              <a:buSzPts val="1100"/>
              <a:buFont typeface="Arial"/>
              <a:buNone/>
            </a:pPr>
            <a:r>
              <a:rPr lang="en"/>
              <a:t>3. then patch up the instructions using a reserved register (rax)</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edf3aa99bb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edf3aa99bb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We recommend using `gensym` to generate a new name for each variable</a:t>
            </a:r>
            <a:endParaRPr/>
          </a:p>
          <a:p>
            <a:pPr marL="0" lvl="0" indent="0" algn="l" rtl="0">
              <a:spcBef>
                <a:spcPts val="0"/>
              </a:spcBef>
              <a:spcAft>
                <a:spcPts val="0"/>
              </a:spcAft>
              <a:buClr>
                <a:schemeClr val="dk1"/>
              </a:buClr>
              <a:buSzPts val="1100"/>
              <a:buFont typeface="Arial"/>
              <a:buNone/>
            </a:pPr>
            <a:r>
              <a:rPr lang="en"/>
              <a:t>bound by a `let` expression.</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To update variable occurences to match the new names, use an</a:t>
            </a:r>
            <a:endParaRPr/>
          </a:p>
          <a:p>
            <a:pPr marL="0" lvl="0" indent="0" algn="l" rtl="0">
              <a:spcBef>
                <a:spcPts val="0"/>
              </a:spcBef>
              <a:spcAft>
                <a:spcPts val="0"/>
              </a:spcAft>
              <a:buClr>
                <a:schemeClr val="dk1"/>
              </a:buClr>
              <a:buSzPts val="1100"/>
              <a:buFont typeface="Arial"/>
              <a:buNone/>
            </a:pPr>
            <a:r>
              <a:rPr lang="en"/>
              <a:t>association list to map the old names to the new names, extending this</a:t>
            </a:r>
            <a:endParaRPr/>
          </a:p>
          <a:p>
            <a:pPr marL="0" lvl="0" indent="0" algn="l" rtl="0">
              <a:spcBef>
                <a:spcPts val="0"/>
              </a:spcBef>
              <a:spcAft>
                <a:spcPts val="0"/>
              </a:spcAft>
              <a:buClr>
                <a:schemeClr val="dk1"/>
              </a:buClr>
              <a:buSzPts val="1100"/>
              <a:buFont typeface="Arial"/>
              <a:buNone/>
            </a:pPr>
            <a:r>
              <a:rPr lang="en"/>
              <a:t>map in the case for `let` and doing a lookup in the case for</a:t>
            </a:r>
            <a:endParaRPr/>
          </a:p>
          <a:p>
            <a:pPr marL="0" lvl="0" indent="0" algn="l" rtl="0">
              <a:spcBef>
                <a:spcPts val="0"/>
              </a:spcBef>
              <a:spcAft>
                <a:spcPts val="0"/>
              </a:spcAft>
              <a:buNone/>
            </a:pPr>
            <a:r>
              <a:rPr lang="en"/>
              <a:t>variables.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edf3aa99bb_0_2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1edf3aa99bb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edf3aa99bb_0_2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edf3aa99bb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1edf3aa99bb_0_2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1edf3aa99bb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edf3aa99bb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edf3aa99bb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For now, this means flattening `let` into a sequence of assignment statements. When we add conditionals, this pass will become much more interesting.</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edf3aa99bb_0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1edf3aa99bb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1edf3aa99bb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1edf3aa99bb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edf3aa99bb_0_3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1edf3aa99bb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1edf3aa99bb_0_3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1edf3aa99bb_0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1edf3aa99bb_0_3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1edf3aa99bb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1edf3aa99bb_0_3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1edf3aa99bb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edf3aa99bb_0_3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1edf3aa99bb_0_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edf3aa99bb_0_3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1edf3aa99bb_0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1edf3aa99bb_0_3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1edf3aa99bb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edf3aa99bb_0_3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edf3aa99bb_0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1edf3aa99bb_0_4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1edf3aa99bb_0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1edf3aa99bb_0_4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edf3aa99bb_0_4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1edf3aa99bb_0_4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1edf3aa99bb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recommend using `gensym` to generate a new name for each variable</a:t>
            </a:r>
            <a:endParaRPr/>
          </a:p>
          <a:p>
            <a:pPr marL="0" lvl="0" indent="0" algn="l" rtl="0">
              <a:spcBef>
                <a:spcPts val="0"/>
              </a:spcBef>
              <a:spcAft>
                <a:spcPts val="0"/>
              </a:spcAft>
              <a:buNone/>
            </a:pPr>
            <a:r>
              <a:rPr lang="en"/>
              <a:t>bound by a `let` expression.</a:t>
            </a:r>
            <a:endParaRPr/>
          </a:p>
          <a:p>
            <a:pPr marL="0" lvl="0" indent="0" algn="l" rtl="0">
              <a:spcBef>
                <a:spcPts val="0"/>
              </a:spcBef>
              <a:spcAft>
                <a:spcPts val="0"/>
              </a:spcAft>
              <a:buNone/>
            </a:pPr>
            <a:endParaRPr/>
          </a:p>
          <a:p>
            <a:pPr marL="0" lvl="0" indent="0" algn="l" rtl="0">
              <a:spcBef>
                <a:spcPts val="0"/>
              </a:spcBef>
              <a:spcAft>
                <a:spcPts val="0"/>
              </a:spcAft>
              <a:buNone/>
            </a:pPr>
            <a:r>
              <a:rPr lang="en"/>
              <a:t>To update variable occurences to match the new names, use an</a:t>
            </a:r>
            <a:endParaRPr/>
          </a:p>
          <a:p>
            <a:pPr marL="0" lvl="0" indent="0" algn="l" rtl="0">
              <a:spcBef>
                <a:spcPts val="0"/>
              </a:spcBef>
              <a:spcAft>
                <a:spcPts val="0"/>
              </a:spcAft>
              <a:buNone/>
            </a:pPr>
            <a:r>
              <a:rPr lang="en"/>
              <a:t>association list to map the old names to the new names, extending this</a:t>
            </a:r>
            <a:endParaRPr/>
          </a:p>
          <a:p>
            <a:pPr marL="0" lvl="0" indent="0" algn="l" rtl="0">
              <a:spcBef>
                <a:spcPts val="0"/>
              </a:spcBef>
              <a:spcAft>
                <a:spcPts val="0"/>
              </a:spcAft>
              <a:buNone/>
            </a:pPr>
            <a:r>
              <a:rPr lang="en"/>
              <a:t>map in the case for `let` and doing a lookup in the case for</a:t>
            </a:r>
            <a:endParaRPr/>
          </a:p>
          <a:p>
            <a:pPr marL="0" lvl="0" indent="0" algn="l" rtl="0">
              <a:spcBef>
                <a:spcPts val="0"/>
              </a:spcBef>
              <a:spcAft>
                <a:spcPts val="0"/>
              </a:spcAft>
              <a:buNone/>
            </a:pPr>
            <a:r>
              <a:rPr lang="en"/>
              <a:t>variables.</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edf3aa99bb_0_4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edf3aa99bb_0_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1edf3aa99bb_0_5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1edf3aa99bb_0_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edf3aa99bb_0_5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1edf3aa99bb_0_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1edf3aa99bb_0_5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1edf3aa99bb_0_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1edf3aa99bb_0_5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1edf3aa99bb_0_5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For now, this means flattening `let` into a sequence of assignment statements. When we add conditionals, this pass will become much more interesting.</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1edf3aa99bb_0_5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1edf3aa99bb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1edf3aa99bb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1edf3aa99bb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1edf3aa99bb_0_5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1edf3aa99bb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1edf3aa99bb_0_5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1edf3aa99bb_0_5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1edf3aa99bb_0_6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1edf3aa99bb_0_6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1edf3aa99bb_0_7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1edf3aa99bb_0_7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1edf3aa99bb_0_6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1edf3aa99bb_0_6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1edf3aa99bb_0_6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1edf3aa99bb_0_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1edf3aa99bb_0_6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1edf3aa99bb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edf3aa99bb_0_6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edf3aa99bb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1edf3aa99bb_0_6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1edf3aa99bb_0_6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1edf3aa99bb_0_6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1edf3aa99bb_0_6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1edf3aa99bb_0_7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1edf3aa99bb_0_7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1edf3aa99bb_0_21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1edf3aa99bb_0_2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1edf3aa99bb_0_2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1edf3aa99bb_0_2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edf3aa99bb_0_21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8" name="Google Shape;658;g1edf3aa99bb_0_2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1edf3aa99bb_0_2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1edf3aa99bb_0_2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1edf3aa99bb_0_2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1edf3aa99bb_0_2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1edf3aa99bb_0_22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0" name="Google Shape;680;g1edf3aa99bb_0_2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1edf3aa99bb_0_22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1edf3aa99bb_0_2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1edf3aa99bb_0_22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1edf3aa99bb_0_2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1edf3aa99bb_0_22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0" name="Google Shape;700;g1edf3aa99bb_0_2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work through the example on the previous slide, applying these rules</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1edf3aa99bb_0_22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6" name="Google Shape;706;g1edf3aa99bb_0_2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1edf3aa99bb_0_2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1edf3aa99bb_0_2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1edf3aa99bb_0_2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1edf3aa99bb_0_2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1edf3aa99bb_0_23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8" name="Google Shape;738;g1edf3aa99bb_0_2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1edf3aa99bb_0_23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1edf3aa99bb_0_2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1edf3aa99bb_0_23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1edf3aa99bb_0_2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1edf3aa99bb_0_23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1edf3aa99bb_0_2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g1edf3aa99bb_0_23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1edf3aa99bb_0_2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1edf3aa99bb_0_23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1edf3aa99bb_0_2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1edf3aa99bb_0_23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g1edf3aa99bb_0_2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1edf3aa99bb_0_23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6" name="Google Shape;816;g1edf3aa99bb_0_2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1edf3aa99bb_0_24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1edf3aa99bb_0_2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1edf3aa99bb_0_24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1edf3aa99bb_0_2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g1edf3aa99bb_0_24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9" name="Google Shape;909;g1edf3aa99bb_0_2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1edf3aa99bb_0_25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1edf3aa99bb_0_2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1edf3aa99bb_0_2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1edf3aa99bb_0_2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g1edf3aa99bb_0_25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2" name="Google Shape;1002;g1edf3aa99bb_0_25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g1edf3aa99bb_0_25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8" name="Google Shape;1008;g1edf3aa99bb_0_2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1edf3aa99bb_0_25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8" name="Google Shape;1018;g1edf3aa99bb_0_2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g1edf3aa99bb_0_25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5" name="Google Shape;1035;g1edf3aa99bb_0_2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choose w, but y is move related to t</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g1edf3aa99bb_0_26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8" name="Google Shape;1068;g1edf3aa99bb_0_26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color y with 0 (orange)</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1edf3aa99bb_0_26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1edf3aa99bb_0_26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color w with 2 (yellow)</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1edf3aa99bb_0_26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4" name="Google Shape;1134;g1edf3aa99bb_0_26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color x and v with 0 (orange)</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g1edf3aa99bb_0_27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7" name="Google Shape;1167;g1edf3aa99bb_0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g1edf3aa99bb_0_27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5" name="Google Shape;1175;g1edf3aa99bb_0_27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g1edf3aa99bb_0_27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1" name="Google Shape;1181;g1edf3aa99bb_0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5"/>
        <p:cNvGrpSpPr/>
        <p:nvPr/>
      </p:nvGrpSpPr>
      <p:grpSpPr>
        <a:xfrm>
          <a:off x="0" y="0"/>
          <a:ext cx="0" cy="0"/>
          <a:chOff x="0" y="0"/>
          <a:chExt cx="0" cy="0"/>
        </a:xfrm>
      </p:grpSpPr>
      <p:sp>
        <p:nvSpPr>
          <p:cNvPr id="1186" name="Google Shape;1186;g1edf3aa99bb_0_21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7" name="Google Shape;1187;g1edf3aa99bb_0_2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g1edf3aa99bb_0_7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3" name="Google Shape;1193;g1edf3aa99bb_0_7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1edf3aa99bb_0_7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1edf3aa99bb_0_7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discuss error cases</a:t>
            </a:r>
            <a:endParaRPr/>
          </a:p>
          <a:p>
            <a:pPr marL="0" lvl="0" indent="0" algn="l" rtl="0">
              <a:spcBef>
                <a:spcPts val="0"/>
              </a:spcBef>
              <a:spcAft>
                <a:spcPts val="0"/>
              </a:spcAft>
              <a:buNone/>
            </a:pPr>
            <a:r>
              <a:rPr lang="en"/>
              <a:t>logical-and is short circuiting</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g1edf3aa99bb_0_7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5" name="Google Shape;1205;g1edf3aa99bb_0_7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A type checker (aka. type system) enforces at compile-time that only</a:t>
            </a:r>
            <a:endParaRPr/>
          </a:p>
          <a:p>
            <a:pPr marL="0" lvl="0" indent="0" algn="l" rtl="0">
              <a:spcBef>
                <a:spcPts val="0"/>
              </a:spcBef>
              <a:spcAft>
                <a:spcPts val="0"/>
              </a:spcAft>
              <a:buClr>
                <a:schemeClr val="dk1"/>
              </a:buClr>
              <a:buSzPts val="1100"/>
              <a:buFont typeface="Arial"/>
              <a:buNone/>
            </a:pPr>
            <a:r>
              <a:rPr lang="en"/>
              <a:t>the appropriate operations are applied to values of a given type.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To accomplish this, a type checker must predict what kind of value</a:t>
            </a:r>
            <a:endParaRPr/>
          </a:p>
          <a:p>
            <a:pPr marL="0" lvl="0" indent="0" algn="l" rtl="0">
              <a:spcBef>
                <a:spcPts val="0"/>
              </a:spcBef>
              <a:spcAft>
                <a:spcPts val="0"/>
              </a:spcAft>
              <a:buNone/>
            </a:pPr>
            <a:r>
              <a:rPr lang="en"/>
              <a:t>will be produced by an expression at runtime.</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9"/>
        <p:cNvGrpSpPr/>
        <p:nvPr/>
      </p:nvGrpSpPr>
      <p:grpSpPr>
        <a:xfrm>
          <a:off x="0" y="0"/>
          <a:ext cx="0" cy="0"/>
          <a:chOff x="0" y="0"/>
          <a:chExt cx="0" cy="0"/>
        </a:xfrm>
      </p:grpSpPr>
      <p:sp>
        <p:nvSpPr>
          <p:cNvPr id="1210" name="Google Shape;1210;g1edf3aa99bb_0_8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1" name="Google Shape;1211;g1edf3aa99bb_0_8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should the type checker handle the if expression?</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5"/>
        <p:cNvGrpSpPr/>
        <p:nvPr/>
      </p:nvGrpSpPr>
      <p:grpSpPr>
        <a:xfrm>
          <a:off x="0" y="0"/>
          <a:ext cx="0" cy="0"/>
          <a:chOff x="0" y="0"/>
          <a:chExt cx="0" cy="0"/>
        </a:xfrm>
      </p:grpSpPr>
      <p:sp>
        <p:nvSpPr>
          <p:cNvPr id="1216" name="Google Shape;1216;g1edf3aa99bb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7" name="Google Shape;1217;g1edf3aa99bb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x86 doesn't have Booleans, use 0 and 1 instead</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1edf3aa99bb_0_8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1edf3aa99bb_0_8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7"/>
        <p:cNvGrpSpPr/>
        <p:nvPr/>
      </p:nvGrpSpPr>
      <p:grpSpPr>
        <a:xfrm>
          <a:off x="0" y="0"/>
          <a:ext cx="0" cy="0"/>
          <a:chOff x="0" y="0"/>
          <a:chExt cx="0" cy="0"/>
        </a:xfrm>
      </p:grpSpPr>
      <p:sp>
        <p:nvSpPr>
          <p:cNvPr id="1228" name="Google Shape;1228;g1edf3aa99bb_0_8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9" name="Google Shape;1229;g1edf3aa99bb_0_8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g1edf3aa99bb_0_8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5" name="Google Shape;1235;g1edf3aa99bb_0_8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g1edf3aa99bb_0_8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1" name="Google Shape;1241;g1edf3aa99bb_0_8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g1edf3aa99bb_0_8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1edf3aa99bb_0_8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p:cNvGrpSpPr/>
        <p:nvPr/>
      </p:nvGrpSpPr>
      <p:grpSpPr>
        <a:xfrm>
          <a:off x="0" y="0"/>
          <a:ext cx="0" cy="0"/>
          <a:chOff x="0" y="0"/>
          <a:chExt cx="0" cy="0"/>
        </a:xfrm>
      </p:grpSpPr>
      <p:sp>
        <p:nvSpPr>
          <p:cNvPr id="1254" name="Google Shape;1254;g1edf3aa99bb_0_8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5" name="Google Shape;1255;g1edf3aa99bb_0_8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2"/>
        <p:cNvGrpSpPr/>
        <p:nvPr/>
      </p:nvGrpSpPr>
      <p:grpSpPr>
        <a:xfrm>
          <a:off x="0" y="0"/>
          <a:ext cx="0" cy="0"/>
          <a:chOff x="0" y="0"/>
          <a:chExt cx="0" cy="0"/>
        </a:xfrm>
      </p:grpSpPr>
      <p:sp>
        <p:nvSpPr>
          <p:cNvPr id="1263" name="Google Shape;1263;g1edf3aa99bb_0_9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4" name="Google Shape;1264;g1edf3aa99bb_0_9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g1edf3aa99bb_0_9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0" name="Google Shape;1270;g1edf3aa99bb_0_9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g1edf3aa99bb_0_9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7" name="Google Shape;1277;g1edf3aa99bb_0_9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could special-case for when the condition is a comparison</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1edf3aa99bb_0_9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1edf3aa99bb_0_9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5"/>
        <p:cNvGrpSpPr/>
        <p:nvPr/>
      </p:nvGrpSpPr>
      <p:grpSpPr>
        <a:xfrm>
          <a:off x="0" y="0"/>
          <a:ext cx="0" cy="0"/>
          <a:chOff x="0" y="0"/>
          <a:chExt cx="0" cy="0"/>
        </a:xfrm>
      </p:grpSpPr>
      <p:sp>
        <p:nvSpPr>
          <p:cNvPr id="1296" name="Google Shape;1296;g1edf3aa99bb_0_9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7" name="Google Shape;1297;g1edf3aa99bb_0_9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7"/>
        <p:cNvGrpSpPr/>
        <p:nvPr/>
      </p:nvGrpSpPr>
      <p:grpSpPr>
        <a:xfrm>
          <a:off x="0" y="0"/>
          <a:ext cx="0" cy="0"/>
          <a:chOff x="0" y="0"/>
          <a:chExt cx="0" cy="0"/>
        </a:xfrm>
      </p:grpSpPr>
      <p:sp>
        <p:nvSpPr>
          <p:cNvPr id="1338" name="Google Shape;1338;g1edf3aa99bb_0_9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9" name="Google Shape;1339;g1edf3aa99bb_0_9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5"/>
        <p:cNvGrpSpPr/>
        <p:nvPr/>
      </p:nvGrpSpPr>
      <p:grpSpPr>
        <a:xfrm>
          <a:off x="0" y="0"/>
          <a:ext cx="0" cy="0"/>
          <a:chOff x="0" y="0"/>
          <a:chExt cx="0" cy="0"/>
        </a:xfrm>
      </p:grpSpPr>
      <p:sp>
        <p:nvSpPr>
          <p:cNvPr id="1346" name="Google Shape;1346;g1edf3aa99bb_0_10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7" name="Google Shape;1347;g1edf3aa99bb_0_10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1edf3aa99bb_0_10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1edf3aa99bb_0_10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g1edf3aa99bb_0_10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2" name="Google Shape;1362;g1edf3aa99bb_0_1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8"/>
        <p:cNvGrpSpPr/>
        <p:nvPr/>
      </p:nvGrpSpPr>
      <p:grpSpPr>
        <a:xfrm>
          <a:off x="0" y="0"/>
          <a:ext cx="0" cy="0"/>
          <a:chOff x="0" y="0"/>
          <a:chExt cx="0" cy="0"/>
        </a:xfrm>
      </p:grpSpPr>
      <p:sp>
        <p:nvSpPr>
          <p:cNvPr id="1369" name="Google Shape;1369;g1edf3aa99bb_0_10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0" name="Google Shape;1370;g1edf3aa99bb_0_1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g1edf3aa99bb_0_10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4" name="Google Shape;1374;g1edf3aa99bb_0_10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1"/>
        <p:cNvGrpSpPr/>
        <p:nvPr/>
      </p:nvGrpSpPr>
      <p:grpSpPr>
        <a:xfrm>
          <a:off x="0" y="0"/>
          <a:ext cx="0" cy="0"/>
          <a:chOff x="0" y="0"/>
          <a:chExt cx="0" cy="0"/>
        </a:xfrm>
      </p:grpSpPr>
      <p:sp>
        <p:nvSpPr>
          <p:cNvPr id="1392" name="Google Shape;1392;g1edf3aa99bb_0_10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3" name="Google Shape;1393;g1edf3aa99bb_0_10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8"/>
        <p:cNvGrpSpPr/>
        <p:nvPr/>
      </p:nvGrpSpPr>
      <p:grpSpPr>
        <a:xfrm>
          <a:off x="0" y="0"/>
          <a:ext cx="0" cy="0"/>
          <a:chOff x="0" y="0"/>
          <a:chExt cx="0" cy="0"/>
        </a:xfrm>
      </p:grpSpPr>
      <p:sp>
        <p:nvSpPr>
          <p:cNvPr id="1409" name="Google Shape;1409;g1edf3aa99bb_0_1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0" name="Google Shape;1410;g1edf3aa99bb_0_1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1"/>
        <p:cNvGrpSpPr/>
        <p:nvPr/>
      </p:nvGrpSpPr>
      <p:grpSpPr>
        <a:xfrm>
          <a:off x="0" y="0"/>
          <a:ext cx="0" cy="0"/>
          <a:chOff x="0" y="0"/>
          <a:chExt cx="0" cy="0"/>
        </a:xfrm>
      </p:grpSpPr>
      <p:sp>
        <p:nvSpPr>
          <p:cNvPr id="1442" name="Google Shape;1442;g1edf3aa99bb_0_1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3" name="Google Shape;1443;g1edf3aa99bb_0_1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7"/>
        <p:cNvGrpSpPr/>
        <p:nvPr/>
      </p:nvGrpSpPr>
      <p:grpSpPr>
        <a:xfrm>
          <a:off x="0" y="0"/>
          <a:ext cx="0" cy="0"/>
          <a:chOff x="0" y="0"/>
          <a:chExt cx="0" cy="0"/>
        </a:xfrm>
      </p:grpSpPr>
      <p:sp>
        <p:nvSpPr>
          <p:cNvPr id="1448" name="Google Shape;1448;g1edf3aa99bb_0_1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9" name="Google Shape;1449;g1edf3aa99bb_0_1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1edf3aa99bb_0_1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1edf3aa99bb_0_1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4"/>
        <p:cNvGrpSpPr/>
        <p:nvPr/>
      </p:nvGrpSpPr>
      <p:grpSpPr>
        <a:xfrm>
          <a:off x="0" y="0"/>
          <a:ext cx="0" cy="0"/>
          <a:chOff x="0" y="0"/>
          <a:chExt cx="0" cy="0"/>
        </a:xfrm>
      </p:grpSpPr>
      <p:sp>
        <p:nvSpPr>
          <p:cNvPr id="1465" name="Google Shape;1465;g1edf3aa99bb_0_11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6" name="Google Shape;1466;g1edf3aa99bb_0_1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0"/>
        <p:cNvGrpSpPr/>
        <p:nvPr/>
      </p:nvGrpSpPr>
      <p:grpSpPr>
        <a:xfrm>
          <a:off x="0" y="0"/>
          <a:ext cx="0" cy="0"/>
          <a:chOff x="0" y="0"/>
          <a:chExt cx="0" cy="0"/>
        </a:xfrm>
      </p:grpSpPr>
      <p:sp>
        <p:nvSpPr>
          <p:cNvPr id="1471" name="Google Shape;1471;g1edf3aa99bb_0_11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2" name="Google Shape;1472;g1edf3aa99bb_0_1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6"/>
        <p:cNvGrpSpPr/>
        <p:nvPr/>
      </p:nvGrpSpPr>
      <p:grpSpPr>
        <a:xfrm>
          <a:off x="0" y="0"/>
          <a:ext cx="0" cy="0"/>
          <a:chOff x="0" y="0"/>
          <a:chExt cx="0" cy="0"/>
        </a:xfrm>
      </p:grpSpPr>
      <p:sp>
        <p:nvSpPr>
          <p:cNvPr id="1477" name="Google Shape;1477;g1edf3aa99bb_0_1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8" name="Google Shape;1478;g1edf3aa99bb_0_1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6"/>
        <p:cNvGrpSpPr/>
        <p:nvPr/>
      </p:nvGrpSpPr>
      <p:grpSpPr>
        <a:xfrm>
          <a:off x="0" y="0"/>
          <a:ext cx="0" cy="0"/>
          <a:chOff x="0" y="0"/>
          <a:chExt cx="0" cy="0"/>
        </a:xfrm>
      </p:grpSpPr>
      <p:sp>
        <p:nvSpPr>
          <p:cNvPr id="1487" name="Google Shape;1487;g1edf3aa99bb_0_11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8" name="Google Shape;1488;g1edf3aa99bb_0_1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merge block_4 into the start block</a:t>
            </a:r>
            <a:endParaRPr/>
          </a:p>
          <a:p>
            <a:pPr marL="0" lvl="0" indent="0" algn="l" rtl="0">
              <a:spcBef>
                <a:spcPts val="0"/>
              </a:spcBef>
              <a:spcAft>
                <a:spcPts val="0"/>
              </a:spcAft>
              <a:buNone/>
            </a:pP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4"/>
        <p:cNvGrpSpPr/>
        <p:nvPr/>
      </p:nvGrpSpPr>
      <p:grpSpPr>
        <a:xfrm>
          <a:off x="0" y="0"/>
          <a:ext cx="0" cy="0"/>
          <a:chOff x="0" y="0"/>
          <a:chExt cx="0" cy="0"/>
        </a:xfrm>
      </p:grpSpPr>
      <p:sp>
        <p:nvSpPr>
          <p:cNvPr id="1495" name="Google Shape;1495;g1edf3aa99bb_0_27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6" name="Google Shape;1496;g1edf3aa99bb_0_2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p:cNvGrpSpPr/>
        <p:nvPr/>
      </p:nvGrpSpPr>
      <p:grpSpPr>
        <a:xfrm>
          <a:off x="0" y="0"/>
          <a:ext cx="0" cy="0"/>
          <a:chOff x="0" y="0"/>
          <a:chExt cx="0" cy="0"/>
        </a:xfrm>
      </p:grpSpPr>
      <p:sp>
        <p:nvSpPr>
          <p:cNvPr id="1501" name="Google Shape;1501;g1edf3aa99bb_0_1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1edf3aa99bb_0_1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6"/>
        <p:cNvGrpSpPr/>
        <p:nvPr/>
      </p:nvGrpSpPr>
      <p:grpSpPr>
        <a:xfrm>
          <a:off x="0" y="0"/>
          <a:ext cx="0" cy="0"/>
          <a:chOff x="0" y="0"/>
          <a:chExt cx="0" cy="0"/>
        </a:xfrm>
      </p:grpSpPr>
      <p:sp>
        <p:nvSpPr>
          <p:cNvPr id="1507" name="Google Shape;1507;g1edf3aa99bb_0_1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8" name="Google Shape;1508;g1edf3aa99bb_0_1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4"/>
        <p:cNvGrpSpPr/>
        <p:nvPr/>
      </p:nvGrpSpPr>
      <p:grpSpPr>
        <a:xfrm>
          <a:off x="0" y="0"/>
          <a:ext cx="0" cy="0"/>
          <a:chOff x="0" y="0"/>
          <a:chExt cx="0" cy="0"/>
        </a:xfrm>
      </p:grpSpPr>
      <p:sp>
        <p:nvSpPr>
          <p:cNvPr id="1515" name="Google Shape;1515;g1edf3aa99bb_0_12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6" name="Google Shape;1516;g1edf3aa99bb_0_1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0"/>
        <p:cNvGrpSpPr/>
        <p:nvPr/>
      </p:nvGrpSpPr>
      <p:grpSpPr>
        <a:xfrm>
          <a:off x="0" y="0"/>
          <a:ext cx="0" cy="0"/>
          <a:chOff x="0" y="0"/>
          <a:chExt cx="0" cy="0"/>
        </a:xfrm>
      </p:grpSpPr>
      <p:sp>
        <p:nvSpPr>
          <p:cNvPr id="1521" name="Google Shape;1521;g1edf3aa99bb_0_12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2" name="Google Shape;1522;g1edf3aa99bb_0_1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6"/>
        <p:cNvGrpSpPr/>
        <p:nvPr/>
      </p:nvGrpSpPr>
      <p:grpSpPr>
        <a:xfrm>
          <a:off x="0" y="0"/>
          <a:ext cx="0" cy="0"/>
          <a:chOff x="0" y="0"/>
          <a:chExt cx="0" cy="0"/>
        </a:xfrm>
      </p:grpSpPr>
      <p:sp>
        <p:nvSpPr>
          <p:cNvPr id="1527" name="Google Shape;1527;g1edf3aa99bb_0_1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8" name="Google Shape;1528;g1edf3aa99bb_0_1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4"/>
        <p:cNvGrpSpPr/>
        <p:nvPr/>
      </p:nvGrpSpPr>
      <p:grpSpPr>
        <a:xfrm>
          <a:off x="0" y="0"/>
          <a:ext cx="0" cy="0"/>
          <a:chOff x="0" y="0"/>
          <a:chExt cx="0" cy="0"/>
        </a:xfrm>
      </p:grpSpPr>
      <p:sp>
        <p:nvSpPr>
          <p:cNvPr id="1545" name="Google Shape;1545;g1edf3aa99bb_0_12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6" name="Google Shape;1546;g1edf3aa99bb_0_1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5"/>
        <p:cNvGrpSpPr/>
        <p:nvPr/>
      </p:nvGrpSpPr>
      <p:grpSpPr>
        <a:xfrm>
          <a:off x="0" y="0"/>
          <a:ext cx="0" cy="0"/>
          <a:chOff x="0" y="0"/>
          <a:chExt cx="0" cy="0"/>
        </a:xfrm>
      </p:grpSpPr>
      <p:sp>
        <p:nvSpPr>
          <p:cNvPr id="1556" name="Google Shape;1556;g1edf3aa99bb_0_1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7" name="Google Shape;1557;g1edf3aa99bb_0_1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5"/>
        <p:cNvGrpSpPr/>
        <p:nvPr/>
      </p:nvGrpSpPr>
      <p:grpSpPr>
        <a:xfrm>
          <a:off x="0" y="0"/>
          <a:ext cx="0" cy="0"/>
          <a:chOff x="0" y="0"/>
          <a:chExt cx="0" cy="0"/>
        </a:xfrm>
      </p:grpSpPr>
      <p:sp>
        <p:nvSpPr>
          <p:cNvPr id="1566" name="Google Shape;1566;g1edf3aa99bb_0_1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7" name="Google Shape;1567;g1edf3aa99bb_0_1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6"/>
        <p:cNvGrpSpPr/>
        <p:nvPr/>
      </p:nvGrpSpPr>
      <p:grpSpPr>
        <a:xfrm>
          <a:off x="0" y="0"/>
          <a:ext cx="0" cy="0"/>
          <a:chOff x="0" y="0"/>
          <a:chExt cx="0" cy="0"/>
        </a:xfrm>
      </p:grpSpPr>
      <p:sp>
        <p:nvSpPr>
          <p:cNvPr id="1577" name="Google Shape;1577;g1edf3aa99bb_0_1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8" name="Google Shape;1578;g1edf3aa99bb_0_1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7"/>
        <p:cNvGrpSpPr/>
        <p:nvPr/>
      </p:nvGrpSpPr>
      <p:grpSpPr>
        <a:xfrm>
          <a:off x="0" y="0"/>
          <a:ext cx="0" cy="0"/>
          <a:chOff x="0" y="0"/>
          <a:chExt cx="0" cy="0"/>
        </a:xfrm>
      </p:grpSpPr>
      <p:sp>
        <p:nvSpPr>
          <p:cNvPr id="1588" name="Google Shape;1588;g1edf3aa99bb_0_13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9" name="Google Shape;1589;g1edf3aa99bb_0_1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g1edf3aa99bb_0_13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5" name="Google Shape;1595;g1edf3aa99bb_0_1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9"/>
        <p:cNvGrpSpPr/>
        <p:nvPr/>
      </p:nvGrpSpPr>
      <p:grpSpPr>
        <a:xfrm>
          <a:off x="0" y="0"/>
          <a:ext cx="0" cy="0"/>
          <a:chOff x="0" y="0"/>
          <a:chExt cx="0" cy="0"/>
        </a:xfrm>
      </p:grpSpPr>
      <p:sp>
        <p:nvSpPr>
          <p:cNvPr id="1610" name="Google Shape;1610;g1edf3aa99bb_0_13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1" name="Google Shape;1611;g1edf3aa99bb_0_1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5"/>
        <p:cNvGrpSpPr/>
        <p:nvPr/>
      </p:nvGrpSpPr>
      <p:grpSpPr>
        <a:xfrm>
          <a:off x="0" y="0"/>
          <a:ext cx="0" cy="0"/>
          <a:chOff x="0" y="0"/>
          <a:chExt cx="0" cy="0"/>
        </a:xfrm>
      </p:grpSpPr>
      <p:sp>
        <p:nvSpPr>
          <p:cNvPr id="1616" name="Google Shape;1616;g1edf3aa99bb_0_13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7" name="Google Shape;1617;g1edf3aa99bb_0_1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3"/>
        <p:cNvGrpSpPr/>
        <p:nvPr/>
      </p:nvGrpSpPr>
      <p:grpSpPr>
        <a:xfrm>
          <a:off x="0" y="0"/>
          <a:ext cx="0" cy="0"/>
          <a:chOff x="0" y="0"/>
          <a:chExt cx="0" cy="0"/>
        </a:xfrm>
      </p:grpSpPr>
      <p:sp>
        <p:nvSpPr>
          <p:cNvPr id="1624" name="Google Shape;1624;g1edf3aa99bb_0_13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5" name="Google Shape;1625;g1edf3aa99bb_0_1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1"/>
        <p:cNvGrpSpPr/>
        <p:nvPr/>
      </p:nvGrpSpPr>
      <p:grpSpPr>
        <a:xfrm>
          <a:off x="0" y="0"/>
          <a:ext cx="0" cy="0"/>
          <a:chOff x="0" y="0"/>
          <a:chExt cx="0" cy="0"/>
        </a:xfrm>
      </p:grpSpPr>
      <p:sp>
        <p:nvSpPr>
          <p:cNvPr id="1632" name="Google Shape;1632;g1edf3aa99bb_0_13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3" name="Google Shape;1633;g1edf3aa99bb_0_13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7"/>
        <p:cNvGrpSpPr/>
        <p:nvPr/>
      </p:nvGrpSpPr>
      <p:grpSpPr>
        <a:xfrm>
          <a:off x="0" y="0"/>
          <a:ext cx="0" cy="0"/>
          <a:chOff x="0" y="0"/>
          <a:chExt cx="0" cy="0"/>
        </a:xfrm>
      </p:grpSpPr>
      <p:sp>
        <p:nvSpPr>
          <p:cNvPr id="1648" name="Google Shape;1648;g1edf3aa99bb_0_13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9" name="Google Shape;1649;g1edf3aa99bb_0_1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3"/>
        <p:cNvGrpSpPr/>
        <p:nvPr/>
      </p:nvGrpSpPr>
      <p:grpSpPr>
        <a:xfrm>
          <a:off x="0" y="0"/>
          <a:ext cx="0" cy="0"/>
          <a:chOff x="0" y="0"/>
          <a:chExt cx="0" cy="0"/>
        </a:xfrm>
      </p:grpSpPr>
      <p:sp>
        <p:nvSpPr>
          <p:cNvPr id="1654" name="Google Shape;1654;g1edf3aa99bb_0_13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5" name="Google Shape;1655;g1edf3aa99bb_0_1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p:cNvGrpSpPr/>
        <p:nvPr/>
      </p:nvGrpSpPr>
      <p:grpSpPr>
        <a:xfrm>
          <a:off x="0" y="0"/>
          <a:ext cx="0" cy="0"/>
          <a:chOff x="0" y="0"/>
          <a:chExt cx="0" cy="0"/>
        </a:xfrm>
      </p:grpSpPr>
      <p:sp>
        <p:nvSpPr>
          <p:cNvPr id="1660" name="Google Shape;1660;g1edf3aa99bb_0_13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1" name="Google Shape;1661;g1edf3aa99bb_0_13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5"/>
        <p:cNvGrpSpPr/>
        <p:nvPr/>
      </p:nvGrpSpPr>
      <p:grpSpPr>
        <a:xfrm>
          <a:off x="0" y="0"/>
          <a:ext cx="0" cy="0"/>
          <a:chOff x="0" y="0"/>
          <a:chExt cx="0" cy="0"/>
        </a:xfrm>
      </p:grpSpPr>
      <p:sp>
        <p:nvSpPr>
          <p:cNvPr id="1666" name="Google Shape;1666;g1edf3aa99bb_0_13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7" name="Google Shape;1667;g1edf3aa99bb_0_1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p:cNvGrpSpPr/>
        <p:nvPr/>
      </p:nvGrpSpPr>
      <p:grpSpPr>
        <a:xfrm>
          <a:off x="0" y="0"/>
          <a:ext cx="0" cy="0"/>
          <a:chOff x="0" y="0"/>
          <a:chExt cx="0" cy="0"/>
        </a:xfrm>
      </p:grpSpPr>
      <p:sp>
        <p:nvSpPr>
          <p:cNvPr id="1672" name="Google Shape;1672;g1edf3aa99bb_0_13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1edf3aa99bb_0_1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8"/>
        <p:cNvGrpSpPr/>
        <p:nvPr/>
      </p:nvGrpSpPr>
      <p:grpSpPr>
        <a:xfrm>
          <a:off x="0" y="0"/>
          <a:ext cx="0" cy="0"/>
          <a:chOff x="0" y="0"/>
          <a:chExt cx="0" cy="0"/>
        </a:xfrm>
      </p:grpSpPr>
      <p:sp>
        <p:nvSpPr>
          <p:cNvPr id="1679" name="Google Shape;1679;g1edf3aa99bb_0_14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0" name="Google Shape;1680;g1edf3aa99bb_0_1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Inputs</a:t>
            </a:r>
            <a:endParaRPr/>
          </a:p>
          <a:p>
            <a:pPr marL="0" lvl="0" indent="0" algn="l" rtl="0">
              <a:spcBef>
                <a:spcPts val="0"/>
              </a:spcBef>
              <a:spcAft>
                <a:spcPts val="0"/>
              </a:spcAft>
              <a:buNone/>
            </a:pPr>
            <a:r>
              <a:rPr lang="en"/>
              <a:t>* G: control-flow graph</a:t>
            </a:r>
            <a:endParaRPr/>
          </a:p>
          <a:p>
            <a:pPr marL="0" lvl="0" indent="0" algn="l" rtl="0">
              <a:spcBef>
                <a:spcPts val="0"/>
              </a:spcBef>
              <a:spcAft>
                <a:spcPts val="0"/>
              </a:spcAft>
              <a:buNone/>
            </a:pPr>
            <a:r>
              <a:rPr lang="en"/>
              <a:t>* transfer: applies analysis to one block</a:t>
            </a:r>
            <a:endParaRPr/>
          </a:p>
          <a:p>
            <a:pPr marL="0" lvl="0" indent="0" algn="l" rtl="0">
              <a:spcBef>
                <a:spcPts val="0"/>
              </a:spcBef>
              <a:spcAft>
                <a:spcPts val="0"/>
              </a:spcAft>
              <a:buNone/>
            </a:pPr>
            <a:r>
              <a:rPr lang="en"/>
              <a:t>* bottom: bottom element of the lattice (e.g. empty set)</a:t>
            </a:r>
            <a:endParaRPr/>
          </a:p>
          <a:p>
            <a:pPr marL="0" lvl="0" indent="0" algn="l" rtl="0">
              <a:spcBef>
                <a:spcPts val="0"/>
              </a:spcBef>
              <a:spcAft>
                <a:spcPts val="0"/>
              </a:spcAft>
              <a:buNone/>
            </a:pPr>
            <a:r>
              <a:rPr lang="en"/>
              <a:t>* join: join operator (e.g. set union)</a:t>
            </a:r>
            <a:endParaRPr/>
          </a:p>
          <a:p>
            <a:pPr marL="0" lvl="0" indent="0" algn="l" rtl="0">
              <a:spcBef>
                <a:spcPts val="0"/>
              </a:spcBef>
              <a:spcAft>
                <a:spcPts val="0"/>
              </a:spcAft>
              <a:buNone/>
            </a:pPr>
            <a:endParaRPr/>
          </a:p>
          <a:p>
            <a:pPr marL="0" lvl="0" indent="0" algn="l" rtl="0">
              <a:spcBef>
                <a:spcPts val="0"/>
              </a:spcBef>
              <a:spcAft>
                <a:spcPts val="0"/>
              </a:spcAft>
              <a:buNone/>
            </a:pPr>
            <a:r>
              <a:rPr lang="en"/>
              <a:t>Outputs</a:t>
            </a:r>
            <a:endParaRPr/>
          </a:p>
          <a:p>
            <a:pPr marL="0" lvl="0" indent="0" algn="l" rtl="0">
              <a:spcBef>
                <a:spcPts val="0"/>
              </a:spcBef>
              <a:spcAft>
                <a:spcPts val="0"/>
              </a:spcAft>
              <a:buNone/>
            </a:pPr>
            <a:r>
              <a:rPr lang="en"/>
              <a:t>* No explicit return value. The transfer function can store the results in a location</a:t>
            </a:r>
            <a:endParaRPr/>
          </a:p>
          <a:p>
            <a:pPr marL="0" lvl="0" indent="0" algn="l" rtl="0">
              <a:spcBef>
                <a:spcPts val="0"/>
              </a:spcBef>
              <a:spcAft>
                <a:spcPts val="0"/>
              </a:spcAft>
              <a:buNone/>
            </a:pPr>
            <a:r>
              <a:rPr lang="en"/>
              <a:t>  of your choice.</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4"/>
        <p:cNvGrpSpPr/>
        <p:nvPr/>
      </p:nvGrpSpPr>
      <p:grpSpPr>
        <a:xfrm>
          <a:off x="0" y="0"/>
          <a:ext cx="0" cy="0"/>
          <a:chOff x="0" y="0"/>
          <a:chExt cx="0" cy="0"/>
        </a:xfrm>
      </p:grpSpPr>
      <p:sp>
        <p:nvSpPr>
          <p:cNvPr id="1685" name="Google Shape;1685;g1edf3aa99bb_0_14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6" name="Google Shape;1686;g1edf3aa99bb_0_14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8"/>
        <p:cNvGrpSpPr/>
        <p:nvPr/>
      </p:nvGrpSpPr>
      <p:grpSpPr>
        <a:xfrm>
          <a:off x="0" y="0"/>
          <a:ext cx="0" cy="0"/>
          <a:chOff x="0" y="0"/>
          <a:chExt cx="0" cy="0"/>
        </a:xfrm>
      </p:grpSpPr>
      <p:sp>
        <p:nvSpPr>
          <p:cNvPr id="1689" name="Google Shape;1689;g1edf3aa99bb_0_14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0" name="Google Shape;1690;g1edf3aa99bb_0_14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First result is 42, second is 80.</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9"/>
        <p:cNvGrpSpPr/>
        <p:nvPr/>
      </p:nvGrpSpPr>
      <p:grpSpPr>
        <a:xfrm>
          <a:off x="0" y="0"/>
          <a:ext cx="0" cy="0"/>
          <a:chOff x="0" y="0"/>
          <a:chExt cx="0" cy="0"/>
        </a:xfrm>
      </p:grpSpPr>
      <p:sp>
        <p:nvSpPr>
          <p:cNvPr id="1700" name="Google Shape;1700;g1edf3aa99bb_0_14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1" name="Google Shape;1701;g1edf3aa99bb_0_1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8"/>
        <p:cNvGrpSpPr/>
        <p:nvPr/>
      </p:nvGrpSpPr>
      <p:grpSpPr>
        <a:xfrm>
          <a:off x="0" y="0"/>
          <a:ext cx="0" cy="0"/>
          <a:chOff x="0" y="0"/>
          <a:chExt cx="0" cy="0"/>
        </a:xfrm>
      </p:grpSpPr>
      <p:sp>
        <p:nvSpPr>
          <p:cNvPr id="1709" name="Google Shape;1709;g1edf3aa99bb_0_14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0" name="Google Shape;1710;g1edf3aa99bb_0_1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g1edf3aa99bb_0_14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9" name="Google Shape;1719;g1edf3aa99bb_0_1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g1edf3aa99bb_0_15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7" name="Google Shape;1727;g1edf3aa99bb_0_1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2"/>
        <p:cNvGrpSpPr/>
        <p:nvPr/>
      </p:nvGrpSpPr>
      <p:grpSpPr>
        <a:xfrm>
          <a:off x="0" y="0"/>
          <a:ext cx="0" cy="0"/>
          <a:chOff x="0" y="0"/>
          <a:chExt cx="0" cy="0"/>
        </a:xfrm>
      </p:grpSpPr>
      <p:sp>
        <p:nvSpPr>
          <p:cNvPr id="1733" name="Google Shape;1733;g1edf3aa99bb_0_14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4" name="Google Shape;1734;g1edf3aa99bb_0_1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p:cNvGrpSpPr/>
        <p:nvPr/>
      </p:nvGrpSpPr>
      <p:grpSpPr>
        <a:xfrm>
          <a:off x="0" y="0"/>
          <a:ext cx="0" cy="0"/>
          <a:chOff x="0" y="0"/>
          <a:chExt cx="0" cy="0"/>
        </a:xfrm>
      </p:grpSpPr>
      <p:sp>
        <p:nvSpPr>
          <p:cNvPr id="1745" name="Google Shape;1745;g1edf3aa99bb_0_15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6" name="Google Shape;1746;g1edf3aa99bb_0_1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0"/>
        <p:cNvGrpSpPr/>
        <p:nvPr/>
      </p:nvGrpSpPr>
      <p:grpSpPr>
        <a:xfrm>
          <a:off x="0" y="0"/>
          <a:ext cx="0" cy="0"/>
          <a:chOff x="0" y="0"/>
          <a:chExt cx="0" cy="0"/>
        </a:xfrm>
      </p:grpSpPr>
      <p:sp>
        <p:nvSpPr>
          <p:cNvPr id="1751" name="Google Shape;1751;g1edf3aa99bb_0_15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2" name="Google Shape;1752;g1edf3aa99bb_0_1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0"/>
        <p:cNvGrpSpPr/>
        <p:nvPr/>
      </p:nvGrpSpPr>
      <p:grpSpPr>
        <a:xfrm>
          <a:off x="0" y="0"/>
          <a:ext cx="0" cy="0"/>
          <a:chOff x="0" y="0"/>
          <a:chExt cx="0" cy="0"/>
        </a:xfrm>
      </p:grpSpPr>
      <p:sp>
        <p:nvSpPr>
          <p:cNvPr id="1761" name="Google Shape;1761;g1edf3aa99bb_0_27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2" name="Google Shape;1762;g1edf3aa99bb_0_27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6"/>
        <p:cNvGrpSpPr/>
        <p:nvPr/>
      </p:nvGrpSpPr>
      <p:grpSpPr>
        <a:xfrm>
          <a:off x="0" y="0"/>
          <a:ext cx="0" cy="0"/>
          <a:chOff x="0" y="0"/>
          <a:chExt cx="0" cy="0"/>
        </a:xfrm>
      </p:grpSpPr>
      <p:sp>
        <p:nvSpPr>
          <p:cNvPr id="1767" name="Google Shape;1767;g1edf3aa99bb_0_15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8" name="Google Shape;1768;g1edf3aa99bb_0_1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2"/>
        <p:cNvGrpSpPr/>
        <p:nvPr/>
      </p:nvGrpSpPr>
      <p:grpSpPr>
        <a:xfrm>
          <a:off x="0" y="0"/>
          <a:ext cx="0" cy="0"/>
          <a:chOff x="0" y="0"/>
          <a:chExt cx="0" cy="0"/>
        </a:xfrm>
      </p:grpSpPr>
      <p:sp>
        <p:nvSpPr>
          <p:cNvPr id="1773" name="Google Shape;1773;g1edf3aa99bb_0_15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4" name="Google Shape;1774;g1edf3aa99bb_0_1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First: a basic example</a:t>
            </a:r>
            <a:endParaRPr/>
          </a:p>
          <a:p>
            <a:pPr marL="0" lvl="0" indent="0" algn="l" rtl="0">
              <a:spcBef>
                <a:spcPts val="0"/>
              </a:spcBef>
              <a:spcAft>
                <a:spcPts val="0"/>
              </a:spcAft>
              <a:buNone/>
            </a:pPr>
            <a:r>
              <a:rPr lang="en"/>
              <a:t>Second: aliasing</a:t>
            </a:r>
            <a:endParaRPr/>
          </a:p>
          <a:p>
            <a:pPr marL="0" lvl="0" indent="0" algn="l" rtl="0">
              <a:spcBef>
                <a:spcPts val="0"/>
              </a:spcBef>
              <a:spcAft>
                <a:spcPts val="0"/>
              </a:spcAft>
              <a:buNone/>
            </a:pPr>
            <a:r>
              <a:rPr lang="en"/>
              <a:t>Third: lifetime</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p:cNvGrpSpPr/>
        <p:nvPr/>
      </p:nvGrpSpPr>
      <p:grpSpPr>
        <a:xfrm>
          <a:off x="0" y="0"/>
          <a:ext cx="0" cy="0"/>
          <a:chOff x="0" y="0"/>
          <a:chExt cx="0" cy="0"/>
        </a:xfrm>
      </p:grpSpPr>
      <p:sp>
        <p:nvSpPr>
          <p:cNvPr id="1779" name="Google Shape;1779;g1edf3aa99bb_0_15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0" name="Google Shape;1780;g1edf3aa99bb_0_1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4"/>
        <p:cNvGrpSpPr/>
        <p:nvPr/>
      </p:nvGrpSpPr>
      <p:grpSpPr>
        <a:xfrm>
          <a:off x="0" y="0"/>
          <a:ext cx="0" cy="0"/>
          <a:chOff x="0" y="0"/>
          <a:chExt cx="0" cy="0"/>
        </a:xfrm>
      </p:grpSpPr>
      <p:sp>
        <p:nvSpPr>
          <p:cNvPr id="1785" name="Google Shape;1785;g1edf3aa99bb_0_15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6" name="Google Shape;1786;g1edf3aa99bb_0_15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1"/>
        <p:cNvGrpSpPr/>
        <p:nvPr/>
      </p:nvGrpSpPr>
      <p:grpSpPr>
        <a:xfrm>
          <a:off x="0" y="0"/>
          <a:ext cx="0" cy="0"/>
          <a:chOff x="0" y="0"/>
          <a:chExt cx="0" cy="0"/>
        </a:xfrm>
      </p:grpSpPr>
      <p:sp>
        <p:nvSpPr>
          <p:cNvPr id="1792" name="Google Shape;1792;g1edf3aa99bb_0_15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3" name="Google Shape;1793;g1edf3aa99bb_0_15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7"/>
        <p:cNvGrpSpPr/>
        <p:nvPr/>
      </p:nvGrpSpPr>
      <p:grpSpPr>
        <a:xfrm>
          <a:off x="0" y="0"/>
          <a:ext cx="0" cy="0"/>
          <a:chOff x="0" y="0"/>
          <a:chExt cx="0" cy="0"/>
        </a:xfrm>
      </p:grpSpPr>
      <p:sp>
        <p:nvSpPr>
          <p:cNvPr id="1798" name="Google Shape;1798;g1edf3aa99bb_0_15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9" name="Google Shape;1799;g1edf3aa99bb_0_1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p:cNvGrpSpPr/>
        <p:nvPr/>
      </p:nvGrpSpPr>
      <p:grpSpPr>
        <a:xfrm>
          <a:off x="0" y="0"/>
          <a:ext cx="0" cy="0"/>
          <a:chOff x="0" y="0"/>
          <a:chExt cx="0" cy="0"/>
        </a:xfrm>
      </p:grpSpPr>
      <p:sp>
        <p:nvSpPr>
          <p:cNvPr id="1805" name="Google Shape;1805;g1edf3aa99bb_0_1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6" name="Google Shape;1806;g1edf3aa99bb_0_1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1"/>
        <p:cNvGrpSpPr/>
        <p:nvPr/>
      </p:nvGrpSpPr>
      <p:grpSpPr>
        <a:xfrm>
          <a:off x="0" y="0"/>
          <a:ext cx="0" cy="0"/>
          <a:chOff x="0" y="0"/>
          <a:chExt cx="0" cy="0"/>
        </a:xfrm>
      </p:grpSpPr>
      <p:sp>
        <p:nvSpPr>
          <p:cNvPr id="1812" name="Google Shape;1812;g1edf3aa99bb_0_16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3" name="Google Shape;1813;g1edf3aa99bb_0_16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limit tuples to a maximum length of 50</a:t>
            </a:r>
            <a:endParaRPr/>
          </a:p>
          <a:p>
            <a:pPr marL="0" lvl="0" indent="0" algn="l" rtl="0">
              <a:spcBef>
                <a:spcPts val="0"/>
              </a:spcBef>
              <a:spcAft>
                <a:spcPts val="0"/>
              </a:spcAft>
              <a:buNone/>
            </a:pPr>
            <a:r>
              <a:rPr lang="en"/>
              <a:t>1 bit for forwarding</a:t>
            </a:r>
            <a:endParaRPr/>
          </a:p>
          <a:p>
            <a:pPr marL="0" lvl="0" indent="0" algn="l" rtl="0">
              <a:spcBef>
                <a:spcPts val="0"/>
              </a:spcBef>
              <a:spcAft>
                <a:spcPts val="0"/>
              </a:spcAft>
              <a:buNone/>
            </a:pPr>
            <a:r>
              <a:rPr lang="en"/>
              <a:t>6 bits for the length</a:t>
            </a:r>
            <a:endParaRPr/>
          </a:p>
          <a:p>
            <a:pPr marL="0" lvl="0" indent="0" algn="l" rtl="0">
              <a:spcBef>
                <a:spcPts val="0"/>
              </a:spcBef>
              <a:spcAft>
                <a:spcPts val="0"/>
              </a:spcAft>
              <a:buNone/>
            </a:pPr>
            <a:r>
              <a:rPr lang="en"/>
              <a:t>50 bits for the pointer mask</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8"/>
        <p:cNvGrpSpPr/>
        <p:nvPr/>
      </p:nvGrpSpPr>
      <p:grpSpPr>
        <a:xfrm>
          <a:off x="0" y="0"/>
          <a:ext cx="0" cy="0"/>
          <a:chOff x="0" y="0"/>
          <a:chExt cx="0" cy="0"/>
        </a:xfrm>
      </p:grpSpPr>
      <p:sp>
        <p:nvSpPr>
          <p:cNvPr id="1819" name="Google Shape;1819;g1edf3aa99bb_0_16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0" name="Google Shape;1820;g1edf3aa99bb_0_16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4"/>
        <p:cNvGrpSpPr/>
        <p:nvPr/>
      </p:nvGrpSpPr>
      <p:grpSpPr>
        <a:xfrm>
          <a:off x="0" y="0"/>
          <a:ext cx="0" cy="0"/>
          <a:chOff x="0" y="0"/>
          <a:chExt cx="0" cy="0"/>
        </a:xfrm>
      </p:grpSpPr>
      <p:sp>
        <p:nvSpPr>
          <p:cNvPr id="1825" name="Google Shape;1825;g1edf3aa99bb_0_16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6" name="Google Shape;1826;g1edf3aa99bb_0_16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8"/>
        <p:cNvGrpSpPr/>
        <p:nvPr/>
      </p:nvGrpSpPr>
      <p:grpSpPr>
        <a:xfrm>
          <a:off x="0" y="0"/>
          <a:ext cx="0" cy="0"/>
          <a:chOff x="0" y="0"/>
          <a:chExt cx="0" cy="0"/>
        </a:xfrm>
      </p:grpSpPr>
      <p:sp>
        <p:nvSpPr>
          <p:cNvPr id="1829" name="Google Shape;1829;g1edf3aa99bb_0_16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0" name="Google Shape;1830;g1edf3aa99bb_0_16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4"/>
        <p:cNvGrpSpPr/>
        <p:nvPr/>
      </p:nvGrpSpPr>
      <p:grpSpPr>
        <a:xfrm>
          <a:off x="0" y="0"/>
          <a:ext cx="0" cy="0"/>
          <a:chOff x="0" y="0"/>
          <a:chExt cx="0" cy="0"/>
        </a:xfrm>
      </p:grpSpPr>
      <p:sp>
        <p:nvSpPr>
          <p:cNvPr id="1835" name="Google Shape;1835;g1edf3aa99bb_0_16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6" name="Google Shape;1836;g1edf3aa99bb_0_1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bytes is the total number of bytes needed for the tuple, which is 8*(n+1)</a:t>
            </a:r>
            <a:endParaRPr/>
          </a:p>
          <a:p>
            <a:pPr marL="0" lvl="0" indent="0" algn="l" rtl="0">
              <a:spcBef>
                <a:spcPts val="0"/>
              </a:spcBef>
              <a:spcAft>
                <a:spcPts val="0"/>
              </a:spcAft>
              <a:buNone/>
            </a:pPr>
            <a:r>
              <a:rPr lang="en"/>
              <a:t>type is the type of the whole tuple</a:t>
            </a:r>
            <a:endParaRPr/>
          </a:p>
          <a:p>
            <a:pPr marL="0" lvl="0" indent="0" algn="l" rtl="0">
              <a:spcBef>
                <a:spcPts val="0"/>
              </a:spcBef>
              <a:spcAft>
                <a:spcPts val="0"/>
              </a:spcAft>
              <a:buNone/>
            </a:pPr>
            <a:r>
              <a:rPr lang="en"/>
              <a:t>The sequencing of the initializing expressions e0 , ... , en–1 prior to the allocate is important because they may trigger garbage collection and we cannot have an allocated but uninitialized tuple on the heap during a collection.</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3"/>
        <p:cNvGrpSpPr/>
        <p:nvPr/>
      </p:nvGrpSpPr>
      <p:grpSpPr>
        <a:xfrm>
          <a:off x="0" y="0"/>
          <a:ext cx="0" cy="0"/>
          <a:chOff x="0" y="0"/>
          <a:chExt cx="0" cy="0"/>
        </a:xfrm>
      </p:grpSpPr>
      <p:sp>
        <p:nvSpPr>
          <p:cNvPr id="1844" name="Google Shape;1844;g1edf3aa99bb_0_16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5" name="Google Shape;1845;g1edf3aa99bb_0_16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7"/>
        <p:cNvGrpSpPr/>
        <p:nvPr/>
      </p:nvGrpSpPr>
      <p:grpSpPr>
        <a:xfrm>
          <a:off x="0" y="0"/>
          <a:ext cx="0" cy="0"/>
          <a:chOff x="0" y="0"/>
          <a:chExt cx="0" cy="0"/>
        </a:xfrm>
      </p:grpSpPr>
      <p:sp>
        <p:nvSpPr>
          <p:cNvPr id="1858" name="Google Shape;1858;g1edf3aa99bb_0_17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9" name="Google Shape;1859;g1edf3aa99bb_0_17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8"/>
        <p:cNvGrpSpPr/>
        <p:nvPr/>
      </p:nvGrpSpPr>
      <p:grpSpPr>
        <a:xfrm>
          <a:off x="0" y="0"/>
          <a:ext cx="0" cy="0"/>
          <a:chOff x="0" y="0"/>
          <a:chExt cx="0" cy="0"/>
        </a:xfrm>
      </p:grpSpPr>
      <p:sp>
        <p:nvSpPr>
          <p:cNvPr id="1869" name="Google Shape;1869;g1edf3aa99bb_0_17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0" name="Google Shape;1870;g1edf3aa99bb_0_1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4"/>
        <p:cNvGrpSpPr/>
        <p:nvPr/>
      </p:nvGrpSpPr>
      <p:grpSpPr>
        <a:xfrm>
          <a:off x="0" y="0"/>
          <a:ext cx="0" cy="0"/>
          <a:chOff x="0" y="0"/>
          <a:chExt cx="0" cy="0"/>
        </a:xfrm>
      </p:grpSpPr>
      <p:sp>
        <p:nvSpPr>
          <p:cNvPr id="1875" name="Google Shape;1875;g1edf3aa99bb_0_17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6" name="Google Shape;1876;g1edf3aa99bb_0_1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1edf3aa99bb_0_17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1edf3aa99bb_0_1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9"/>
        <p:cNvGrpSpPr/>
        <p:nvPr/>
      </p:nvGrpSpPr>
      <p:grpSpPr>
        <a:xfrm>
          <a:off x="0" y="0"/>
          <a:ext cx="0" cy="0"/>
          <a:chOff x="0" y="0"/>
          <a:chExt cx="0" cy="0"/>
        </a:xfrm>
      </p:grpSpPr>
      <p:sp>
        <p:nvSpPr>
          <p:cNvPr id="1890" name="Google Shape;1890;g1edf3aa99bb_0_17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1" name="Google Shape;1891;g1edf3aa99bb_0_1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p:cNvGrpSpPr/>
        <p:nvPr/>
      </p:nvGrpSpPr>
      <p:grpSpPr>
        <a:xfrm>
          <a:off x="0" y="0"/>
          <a:ext cx="0" cy="0"/>
          <a:chOff x="0" y="0"/>
          <a:chExt cx="0" cy="0"/>
        </a:xfrm>
      </p:grpSpPr>
      <p:sp>
        <p:nvSpPr>
          <p:cNvPr id="1897" name="Google Shape;1897;g1edf3aa99bb_0_17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1edf3aa99bb_0_1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3"/>
        <p:cNvGrpSpPr/>
        <p:nvPr/>
      </p:nvGrpSpPr>
      <p:grpSpPr>
        <a:xfrm>
          <a:off x="0" y="0"/>
          <a:ext cx="0" cy="0"/>
          <a:chOff x="0" y="0"/>
          <a:chExt cx="0" cy="0"/>
        </a:xfrm>
      </p:grpSpPr>
      <p:sp>
        <p:nvSpPr>
          <p:cNvPr id="1904" name="Google Shape;1904;g1edf3aa99bb_0_17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5" name="Google Shape;1905;g1edf3aa99bb_0_17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0"/>
        <p:cNvGrpSpPr/>
        <p:nvPr/>
      </p:nvGrpSpPr>
      <p:grpSpPr>
        <a:xfrm>
          <a:off x="0" y="0"/>
          <a:ext cx="0" cy="0"/>
          <a:chOff x="0" y="0"/>
          <a:chExt cx="0" cy="0"/>
        </a:xfrm>
      </p:grpSpPr>
      <p:sp>
        <p:nvSpPr>
          <p:cNvPr id="1911" name="Google Shape;1911;g1edf3aa99bb_0_17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2" name="Google Shape;1912;g1edf3aa99bb_0_1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4"/>
        <p:cNvGrpSpPr/>
        <p:nvPr/>
      </p:nvGrpSpPr>
      <p:grpSpPr>
        <a:xfrm>
          <a:off x="0" y="0"/>
          <a:ext cx="0" cy="0"/>
          <a:chOff x="0" y="0"/>
          <a:chExt cx="0" cy="0"/>
        </a:xfrm>
      </p:grpSpPr>
      <p:sp>
        <p:nvSpPr>
          <p:cNvPr id="1915" name="Google Shape;1915;g1edf3aa99bb_0_17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6" name="Google Shape;1916;g1edf3aa99bb_0_17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also include multiplication because many array examples happen to use multiplication.</a:t>
            </a:r>
            <a:endParaRPr/>
          </a:p>
          <a:p>
            <a:pPr marL="0" lvl="0" indent="0" algn="l" rtl="0">
              <a:spcBef>
                <a:spcPts val="0"/>
              </a:spcBef>
              <a:spcAft>
                <a:spcPts val="0"/>
              </a:spcAft>
              <a:buNone/>
            </a:pPr>
            <a:r>
              <a:rPr lang="en"/>
              <a:t>The change to element access means out-of-bounds errors are possible. They are treated as trapped errors.</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0"/>
        <p:cNvGrpSpPr/>
        <p:nvPr/>
      </p:nvGrpSpPr>
      <p:grpSpPr>
        <a:xfrm>
          <a:off x="0" y="0"/>
          <a:ext cx="0" cy="0"/>
          <a:chOff x="0" y="0"/>
          <a:chExt cx="0" cy="0"/>
        </a:xfrm>
      </p:grpSpPr>
      <p:sp>
        <p:nvSpPr>
          <p:cNvPr id="1921" name="Google Shape;1921;g1edf3aa99bb_0_18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2" name="Google Shape;1922;g1edf3aa99bb_0_18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6"/>
        <p:cNvGrpSpPr/>
        <p:nvPr/>
      </p:nvGrpSpPr>
      <p:grpSpPr>
        <a:xfrm>
          <a:off x="0" y="0"/>
          <a:ext cx="0" cy="0"/>
          <a:chOff x="0" y="0"/>
          <a:chExt cx="0" cy="0"/>
        </a:xfrm>
      </p:grpSpPr>
      <p:sp>
        <p:nvSpPr>
          <p:cNvPr id="1927" name="Google Shape;1927;g1edf3aa99bb_0_18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8" name="Google Shape;1928;g1edf3aa99bb_0_18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4"/>
        <p:cNvGrpSpPr/>
        <p:nvPr/>
      </p:nvGrpSpPr>
      <p:grpSpPr>
        <a:xfrm>
          <a:off x="0" y="0"/>
          <a:ext cx="0" cy="0"/>
          <a:chOff x="0" y="0"/>
          <a:chExt cx="0" cy="0"/>
        </a:xfrm>
      </p:grpSpPr>
      <p:sp>
        <p:nvSpPr>
          <p:cNvPr id="1965" name="Google Shape;1965;g1edf3aa99bb_0_18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6" name="Google Shape;1966;g1edf3aa99bb_0_18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0"/>
        <p:cNvGrpSpPr/>
        <p:nvPr/>
      </p:nvGrpSpPr>
      <p:grpSpPr>
        <a:xfrm>
          <a:off x="0" y="0"/>
          <a:ext cx="0" cy="0"/>
          <a:chOff x="0" y="0"/>
          <a:chExt cx="0" cy="0"/>
        </a:xfrm>
      </p:grpSpPr>
      <p:sp>
        <p:nvSpPr>
          <p:cNvPr id="1971" name="Google Shape;1971;g1edf3aa99bb_0_18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2" name="Google Shape;1972;g1edf3aa99bb_0_18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9"/>
        <p:cNvGrpSpPr/>
        <p:nvPr/>
      </p:nvGrpSpPr>
      <p:grpSpPr>
        <a:xfrm>
          <a:off x="0" y="0"/>
          <a:ext cx="0" cy="0"/>
          <a:chOff x="0" y="0"/>
          <a:chExt cx="0" cy="0"/>
        </a:xfrm>
      </p:grpSpPr>
      <p:sp>
        <p:nvSpPr>
          <p:cNvPr id="1980" name="Google Shape;1980;g1edf3aa99bb_0_18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1" name="Google Shape;1981;g1edf3aa99bb_0_1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5"/>
        <p:cNvGrpSpPr/>
        <p:nvPr/>
      </p:nvGrpSpPr>
      <p:grpSpPr>
        <a:xfrm>
          <a:off x="0" y="0"/>
          <a:ext cx="0" cy="0"/>
          <a:chOff x="0" y="0"/>
          <a:chExt cx="0" cy="0"/>
        </a:xfrm>
      </p:grpSpPr>
      <p:sp>
        <p:nvSpPr>
          <p:cNvPr id="1986" name="Google Shape;1986;g1edf3aa99bb_0_18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7" name="Google Shape;1987;g1edf3aa99bb_0_18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g1edf3aa99bb_0_18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6" name="Google Shape;1996;g1edf3aa99bb_0_1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0"/>
        <p:cNvGrpSpPr/>
        <p:nvPr/>
      </p:nvGrpSpPr>
      <p:grpSpPr>
        <a:xfrm>
          <a:off x="0" y="0"/>
          <a:ext cx="0" cy="0"/>
          <a:chOff x="0" y="0"/>
          <a:chExt cx="0" cy="0"/>
        </a:xfrm>
      </p:grpSpPr>
      <p:sp>
        <p:nvSpPr>
          <p:cNvPr id="2001" name="Google Shape;2001;g1edf3aa99bb_0_18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2" name="Google Shape;2002;g1edf3aa99bb_0_18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syntax for both construction and field-access overloads the function-call syntax.</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6"/>
        <p:cNvGrpSpPr/>
        <p:nvPr/>
      </p:nvGrpSpPr>
      <p:grpSpPr>
        <a:xfrm>
          <a:off x="0" y="0"/>
          <a:ext cx="0" cy="0"/>
          <a:chOff x="0" y="0"/>
          <a:chExt cx="0" cy="0"/>
        </a:xfrm>
      </p:grpSpPr>
      <p:sp>
        <p:nvSpPr>
          <p:cNvPr id="2007" name="Google Shape;2007;g1edf3aa99bb_0_18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8" name="Google Shape;2008;g1edf3aa99bb_0_18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2"/>
        <p:cNvGrpSpPr/>
        <p:nvPr/>
      </p:nvGrpSpPr>
      <p:grpSpPr>
        <a:xfrm>
          <a:off x="0" y="0"/>
          <a:ext cx="0" cy="0"/>
          <a:chOff x="0" y="0"/>
          <a:chExt cx="0" cy="0"/>
        </a:xfrm>
      </p:grpSpPr>
      <p:sp>
        <p:nvSpPr>
          <p:cNvPr id="2013" name="Google Shape;2013;g1edf3aa99bb_0_18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4" name="Google Shape;2014;g1edf3aa99bb_0_18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8"/>
        <p:cNvGrpSpPr/>
        <p:nvPr/>
      </p:nvGrpSpPr>
      <p:grpSpPr>
        <a:xfrm>
          <a:off x="0" y="0"/>
          <a:ext cx="0" cy="0"/>
          <a:chOff x="0" y="0"/>
          <a:chExt cx="0" cy="0"/>
        </a:xfrm>
      </p:grpSpPr>
      <p:sp>
        <p:nvSpPr>
          <p:cNvPr id="2019" name="Google Shape;2019;g1edf3aa99bb_0_18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0" name="Google Shape;2020;g1edf3aa99bb_0_1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9"/>
        <p:cNvGrpSpPr/>
        <p:nvPr/>
      </p:nvGrpSpPr>
      <p:grpSpPr>
        <a:xfrm>
          <a:off x="0" y="0"/>
          <a:ext cx="0" cy="0"/>
          <a:chOff x="0" y="0"/>
          <a:chExt cx="0" cy="0"/>
        </a:xfrm>
      </p:grpSpPr>
      <p:sp>
        <p:nvSpPr>
          <p:cNvPr id="2040" name="Google Shape;2040;g1edf3aa99bb_0_19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1" name="Google Shape;2041;g1edf3aa99bb_0_19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5"/>
        <p:cNvGrpSpPr/>
        <p:nvPr/>
      </p:nvGrpSpPr>
      <p:grpSpPr>
        <a:xfrm>
          <a:off x="0" y="0"/>
          <a:ext cx="0" cy="0"/>
          <a:chOff x="0" y="0"/>
          <a:chExt cx="0" cy="0"/>
        </a:xfrm>
      </p:grpSpPr>
      <p:sp>
        <p:nvSpPr>
          <p:cNvPr id="2046" name="Google Shape;2046;g1edf3aa99bb_0_28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7" name="Google Shape;2047;g1edf3aa99bb_0_28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1"/>
        <p:cNvGrpSpPr/>
        <p:nvPr/>
      </p:nvGrpSpPr>
      <p:grpSpPr>
        <a:xfrm>
          <a:off x="0" y="0"/>
          <a:ext cx="0" cy="0"/>
          <a:chOff x="0" y="0"/>
          <a:chExt cx="0" cy="0"/>
        </a:xfrm>
      </p:grpSpPr>
      <p:sp>
        <p:nvSpPr>
          <p:cNvPr id="2052" name="Google Shape;2052;g1edf3aa99bb_0_19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3" name="Google Shape;2053;g1edf3aa99bb_0_19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 Because of the function type, functions are first-class in that they</a:t>
            </a:r>
            <a:endParaRPr/>
          </a:p>
          <a:p>
            <a:pPr marL="0" lvl="0" indent="0" algn="l" rtl="0">
              <a:spcBef>
                <a:spcPts val="0"/>
              </a:spcBef>
              <a:spcAft>
                <a:spcPts val="0"/>
              </a:spcAft>
              <a:buClr>
                <a:schemeClr val="dk1"/>
              </a:buClr>
              <a:buSzPts val="1100"/>
              <a:buFont typeface="Arial"/>
              <a:buNone/>
            </a:pPr>
            <a:r>
              <a:rPr lang="en"/>
              <a:t>  can be passed as arguments to other functions and returned from</a:t>
            </a:r>
            <a:endParaRPr/>
          </a:p>
          <a:p>
            <a:pPr marL="0" lvl="0" indent="0" algn="l" rtl="0">
              <a:spcBef>
                <a:spcPts val="0"/>
              </a:spcBef>
              <a:spcAft>
                <a:spcPts val="0"/>
              </a:spcAft>
              <a:buClr>
                <a:schemeClr val="dk1"/>
              </a:buClr>
              <a:buSzPts val="1100"/>
              <a:buFont typeface="Arial"/>
              <a:buNone/>
            </a:pPr>
            <a:r>
              <a:rPr lang="en"/>
              <a:t>  them. They can also be stored inside tuples.</a:t>
            </a:r>
            <a:endParaRPr/>
          </a:p>
          <a:p>
            <a:pPr marL="0" lvl="0" indent="0" algn="l" rtl="0">
              <a:spcBef>
                <a:spcPts val="0"/>
              </a:spcBef>
              <a:spcAft>
                <a:spcPts val="0"/>
              </a:spcAft>
              <a:buClr>
                <a:schemeClr val="dk1"/>
              </a:buClr>
              <a:buSzPts val="1100"/>
              <a:buFont typeface="Arial"/>
              <a:buNone/>
            </a:pPr>
            <a:r>
              <a:rPr lang="en"/>
              <a:t> </a:t>
            </a:r>
            <a:endParaRPr/>
          </a:p>
          <a:p>
            <a:pPr marL="0" lvl="0" indent="0" algn="l" rtl="0">
              <a:spcBef>
                <a:spcPts val="0"/>
              </a:spcBef>
              <a:spcAft>
                <a:spcPts val="0"/>
              </a:spcAft>
              <a:buClr>
                <a:schemeClr val="dk1"/>
              </a:buClr>
              <a:buSzPts val="1100"/>
              <a:buFont typeface="Arial"/>
              <a:buNone/>
            </a:pPr>
            <a:r>
              <a:rPr lang="en"/>
              <a:t>* Functions may be recursive and even mutually recursive.  That is,</a:t>
            </a:r>
            <a:endParaRPr/>
          </a:p>
          <a:p>
            <a:pPr marL="0" lvl="0" indent="0" algn="l" rtl="0">
              <a:spcBef>
                <a:spcPts val="0"/>
              </a:spcBef>
              <a:spcAft>
                <a:spcPts val="0"/>
              </a:spcAft>
              <a:buNone/>
            </a:pPr>
            <a:r>
              <a:rPr lang="en"/>
              <a:t>  each function name is in scope for the entire program.</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7"/>
        <p:cNvGrpSpPr/>
        <p:nvPr/>
      </p:nvGrpSpPr>
      <p:grpSpPr>
        <a:xfrm>
          <a:off x="0" y="0"/>
          <a:ext cx="0" cy="0"/>
          <a:chOff x="0" y="0"/>
          <a:chExt cx="0" cy="0"/>
        </a:xfrm>
      </p:grpSpPr>
      <p:sp>
        <p:nvSpPr>
          <p:cNvPr id="2058" name="Google Shape;2058;g1edf3aa99bb_0_19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9" name="Google Shape;2059;g1edf3aa99bb_0_1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3"/>
        <p:cNvGrpSpPr/>
        <p:nvPr/>
      </p:nvGrpSpPr>
      <p:grpSpPr>
        <a:xfrm>
          <a:off x="0" y="0"/>
          <a:ext cx="0" cy="0"/>
          <a:chOff x="0" y="0"/>
          <a:chExt cx="0" cy="0"/>
        </a:xfrm>
      </p:grpSpPr>
      <p:sp>
        <p:nvSpPr>
          <p:cNvPr id="2064" name="Google Shape;2064;g1edf3aa99bb_0_19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5" name="Google Shape;2065;g1edf3aa99bb_0_19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9"/>
        <p:cNvGrpSpPr/>
        <p:nvPr/>
      </p:nvGrpSpPr>
      <p:grpSpPr>
        <a:xfrm>
          <a:off x="0" y="0"/>
          <a:ext cx="0" cy="0"/>
          <a:chOff x="0" y="0"/>
          <a:chExt cx="0" cy="0"/>
        </a:xfrm>
      </p:grpSpPr>
      <p:sp>
        <p:nvSpPr>
          <p:cNvPr id="2070" name="Google Shape;2070;g1edf3aa99bb_0_19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1" name="Google Shape;2071;g1edf3aa99bb_0_19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5"/>
        <p:cNvGrpSpPr/>
        <p:nvPr/>
      </p:nvGrpSpPr>
      <p:grpSpPr>
        <a:xfrm>
          <a:off x="0" y="0"/>
          <a:ext cx="0" cy="0"/>
          <a:chOff x="0" y="0"/>
          <a:chExt cx="0" cy="0"/>
        </a:xfrm>
      </p:grpSpPr>
      <p:sp>
        <p:nvSpPr>
          <p:cNvPr id="2076" name="Google Shape;2076;g1edf3aa99bb_0_19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7" name="Google Shape;2077;g1edf3aa99bb_0_1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1"/>
        <p:cNvGrpSpPr/>
        <p:nvPr/>
      </p:nvGrpSpPr>
      <p:grpSpPr>
        <a:xfrm>
          <a:off x="0" y="0"/>
          <a:ext cx="0" cy="0"/>
          <a:chOff x="0" y="0"/>
          <a:chExt cx="0" cy="0"/>
        </a:xfrm>
      </p:grpSpPr>
      <p:sp>
        <p:nvSpPr>
          <p:cNvPr id="2082" name="Google Shape;2082;g1edf3aa99bb_0_19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3" name="Google Shape;2083;g1edf3aa99bb_0_19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7"/>
        <p:cNvGrpSpPr/>
        <p:nvPr/>
      </p:nvGrpSpPr>
      <p:grpSpPr>
        <a:xfrm>
          <a:off x="0" y="0"/>
          <a:ext cx="0" cy="0"/>
          <a:chOff x="0" y="0"/>
          <a:chExt cx="0" cy="0"/>
        </a:xfrm>
      </p:grpSpPr>
      <p:sp>
        <p:nvSpPr>
          <p:cNvPr id="2088" name="Google Shape;2088;g1edf3aa99bb_0_19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9" name="Google Shape;2089;g1edf3aa99bb_0_19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The prelude needs to move the root stack pointer `r15` up and the</a:t>
            </a:r>
            <a:endParaRPr/>
          </a:p>
          <a:p>
            <a:pPr marL="0" lvl="0" indent="0" algn="l" rtl="0">
              <a:spcBef>
                <a:spcPts val="0"/>
              </a:spcBef>
              <a:spcAft>
                <a:spcPts val="0"/>
              </a:spcAft>
              <a:buClr>
                <a:schemeClr val="dk1"/>
              </a:buClr>
              <a:buSzPts val="1100"/>
              <a:buFont typeface="Arial"/>
              <a:buNone/>
            </a:pPr>
            <a:r>
              <a:rPr lang="en"/>
              <a:t>conclusion needs to move the root stack pointer back down.  Also, in</a:t>
            </a:r>
            <a:endParaRPr/>
          </a:p>
          <a:p>
            <a:pPr marL="0" lvl="0" indent="0" algn="l" rtl="0">
              <a:spcBef>
                <a:spcPts val="0"/>
              </a:spcBef>
              <a:spcAft>
                <a:spcPts val="0"/>
              </a:spcAft>
              <a:buClr>
                <a:schemeClr val="dk1"/>
              </a:buClr>
              <a:buSzPts val="1100"/>
              <a:buFont typeface="Arial"/>
              <a:buNone/>
            </a:pPr>
            <a:r>
              <a:rPr lang="en"/>
              <a:t>the prelude, this frame's slots in the root stack must be initialized</a:t>
            </a:r>
            <a:endParaRPr/>
          </a:p>
          <a:p>
            <a:pPr marL="0" lvl="0" indent="0" algn="l" rtl="0">
              <a:spcBef>
                <a:spcPts val="0"/>
              </a:spcBef>
              <a:spcAft>
                <a:spcPts val="0"/>
              </a:spcAft>
              <a:buClr>
                <a:schemeClr val="dk1"/>
              </a:buClr>
              <a:buSzPts val="1100"/>
              <a:buFont typeface="Arial"/>
              <a:buNone/>
            </a:pPr>
            <a:r>
              <a:rPr lang="en"/>
              <a:t>to `0` to signal to the garbage collector that those slots do not yet</a:t>
            </a:r>
            <a:endParaRPr/>
          </a:p>
          <a:p>
            <a:pPr marL="0" lvl="0" indent="0" algn="l" rtl="0">
              <a:spcBef>
                <a:spcPts val="0"/>
              </a:spcBef>
              <a:spcAft>
                <a:spcPts val="0"/>
              </a:spcAft>
              <a:buNone/>
            </a:pPr>
            <a:r>
              <a:rPr lang="en"/>
              <a:t>contain a pointer to a vector.</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9"/>
        <p:cNvGrpSpPr/>
        <p:nvPr/>
      </p:nvGrpSpPr>
      <p:grpSpPr>
        <a:xfrm>
          <a:off x="0" y="0"/>
          <a:ext cx="0" cy="0"/>
          <a:chOff x="0" y="0"/>
          <a:chExt cx="0" cy="0"/>
        </a:xfrm>
      </p:grpSpPr>
      <p:sp>
        <p:nvSpPr>
          <p:cNvPr id="2110" name="Google Shape;2110;g1edf3aa99bb_0_20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1" name="Google Shape;2111;g1edf3aa99bb_0_20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5"/>
        <p:cNvGrpSpPr/>
        <p:nvPr/>
      </p:nvGrpSpPr>
      <p:grpSpPr>
        <a:xfrm>
          <a:off x="0" y="0"/>
          <a:ext cx="0" cy="0"/>
          <a:chOff x="0" y="0"/>
          <a:chExt cx="0" cy="0"/>
        </a:xfrm>
      </p:grpSpPr>
      <p:sp>
        <p:nvSpPr>
          <p:cNvPr id="2116" name="Google Shape;2116;g1edf3aa99bb_0_20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7" name="Google Shape;2117;g1edf3aa99bb_0_2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g1edf3aa99bb_0_20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3" name="Google Shape;2123;g1edf3aa99bb_0_20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p:cNvGrpSpPr/>
        <p:nvPr/>
      </p:nvGrpSpPr>
      <p:grpSpPr>
        <a:xfrm>
          <a:off x="0" y="0"/>
          <a:ext cx="0" cy="0"/>
          <a:chOff x="0" y="0"/>
          <a:chExt cx="0" cy="0"/>
        </a:xfrm>
      </p:grpSpPr>
      <p:sp>
        <p:nvSpPr>
          <p:cNvPr id="2130" name="Google Shape;2130;g1edf3aa99bb_0_20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1" name="Google Shape;2131;g1edf3aa99bb_0_20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5"/>
        <p:cNvGrpSpPr/>
        <p:nvPr/>
      </p:nvGrpSpPr>
      <p:grpSpPr>
        <a:xfrm>
          <a:off x="0" y="0"/>
          <a:ext cx="0" cy="0"/>
          <a:chOff x="0" y="0"/>
          <a:chExt cx="0" cy="0"/>
        </a:xfrm>
      </p:grpSpPr>
      <p:sp>
        <p:nvSpPr>
          <p:cNvPr id="2136" name="Google Shape;2136;g1edf3aa99bb_0_20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7" name="Google Shape;2137;g1edf3aa99bb_0_20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2"/>
        <p:cNvGrpSpPr/>
        <p:nvPr/>
      </p:nvGrpSpPr>
      <p:grpSpPr>
        <a:xfrm>
          <a:off x="0" y="0"/>
          <a:ext cx="0" cy="0"/>
          <a:chOff x="0" y="0"/>
          <a:chExt cx="0" cy="0"/>
        </a:xfrm>
      </p:grpSpPr>
      <p:sp>
        <p:nvSpPr>
          <p:cNvPr id="2143" name="Google Shape;2143;g1edf3aa99bb_0_20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4" name="Google Shape;2144;g1edf3aa99bb_0_20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9"/>
        <p:cNvGrpSpPr/>
        <p:nvPr/>
      </p:nvGrpSpPr>
      <p:grpSpPr>
        <a:xfrm>
          <a:off x="0" y="0"/>
          <a:ext cx="0" cy="0"/>
          <a:chOff x="0" y="0"/>
          <a:chExt cx="0" cy="0"/>
        </a:xfrm>
      </p:grpSpPr>
      <p:sp>
        <p:nvSpPr>
          <p:cNvPr id="2150" name="Google Shape;2150;g1edf3aa99bb_0_20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1" name="Google Shape;2151;g1edf3aa99bb_0_20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7"/>
        <p:cNvGrpSpPr/>
        <p:nvPr/>
      </p:nvGrpSpPr>
      <p:grpSpPr>
        <a:xfrm>
          <a:off x="0" y="0"/>
          <a:ext cx="0" cy="0"/>
          <a:chOff x="0" y="0"/>
          <a:chExt cx="0" cy="0"/>
        </a:xfrm>
      </p:grpSpPr>
      <p:sp>
        <p:nvSpPr>
          <p:cNvPr id="2158" name="Google Shape;2158;g1edf3aa99bb_0_20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9" name="Google Shape;2159;g1edf3aa99bb_0_20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3"/>
        <p:cNvGrpSpPr/>
        <p:nvPr/>
      </p:nvGrpSpPr>
      <p:grpSpPr>
        <a:xfrm>
          <a:off x="0" y="0"/>
          <a:ext cx="0" cy="0"/>
          <a:chOff x="0" y="0"/>
          <a:chExt cx="0" cy="0"/>
        </a:xfrm>
      </p:grpSpPr>
      <p:sp>
        <p:nvSpPr>
          <p:cNvPr id="2164" name="Google Shape;2164;g1edf3aa99bb_0_20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5" name="Google Shape;2165;g1edf3aa99bb_0_20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0"/>
        <p:cNvGrpSpPr/>
        <p:nvPr/>
      </p:nvGrpSpPr>
      <p:grpSpPr>
        <a:xfrm>
          <a:off x="0" y="0"/>
          <a:ext cx="0" cy="0"/>
          <a:chOff x="0" y="0"/>
          <a:chExt cx="0" cy="0"/>
        </a:xfrm>
      </p:grpSpPr>
      <p:sp>
        <p:nvSpPr>
          <p:cNvPr id="2171" name="Google Shape;2171;g1edf3aa99bb_0_20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2" name="Google Shape;2172;g1edf3aa99bb_0_20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9"/>
        <p:cNvGrpSpPr/>
        <p:nvPr/>
      </p:nvGrpSpPr>
      <p:grpSpPr>
        <a:xfrm>
          <a:off x="0" y="0"/>
          <a:ext cx="0" cy="0"/>
          <a:chOff x="0" y="0"/>
          <a:chExt cx="0" cy="0"/>
        </a:xfrm>
      </p:grpSpPr>
      <p:sp>
        <p:nvSpPr>
          <p:cNvPr id="2180" name="Google Shape;2180;g1edf3aa99bb_0_20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1" name="Google Shape;2181;g1edf3aa99bb_0_2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5"/>
        <p:cNvGrpSpPr/>
        <p:nvPr/>
      </p:nvGrpSpPr>
      <p:grpSpPr>
        <a:xfrm>
          <a:off x="0" y="0"/>
          <a:ext cx="0" cy="0"/>
          <a:chOff x="0" y="0"/>
          <a:chExt cx="0" cy="0"/>
        </a:xfrm>
      </p:grpSpPr>
      <p:sp>
        <p:nvSpPr>
          <p:cNvPr id="2186" name="Google Shape;2186;g1edf3aa99bb_0_20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7" name="Google Shape;2187;g1edf3aa99bb_0_20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1"/>
        <p:cNvGrpSpPr/>
        <p:nvPr/>
      </p:nvGrpSpPr>
      <p:grpSpPr>
        <a:xfrm>
          <a:off x="0" y="0"/>
          <a:ext cx="0" cy="0"/>
          <a:chOff x="0" y="0"/>
          <a:chExt cx="0" cy="0"/>
        </a:xfrm>
      </p:grpSpPr>
      <p:sp>
        <p:nvSpPr>
          <p:cNvPr id="2192" name="Google Shape;2192;g1edf3aa99bb_0_20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3" name="Google Shape;2193;g1edf3aa99bb_0_20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7"/>
        <p:cNvGrpSpPr/>
        <p:nvPr/>
      </p:nvGrpSpPr>
      <p:grpSpPr>
        <a:xfrm>
          <a:off x="0" y="0"/>
          <a:ext cx="0" cy="0"/>
          <a:chOff x="0" y="0"/>
          <a:chExt cx="0" cy="0"/>
        </a:xfrm>
      </p:grpSpPr>
      <p:sp>
        <p:nvSpPr>
          <p:cNvPr id="2198" name="Google Shape;2198;g1edf3aa99bb_0_28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9" name="Google Shape;2199;g1edf3aa99bb_0_28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3"/>
        <p:cNvGrpSpPr/>
        <p:nvPr/>
      </p:nvGrpSpPr>
      <p:grpSpPr>
        <a:xfrm>
          <a:off x="0" y="0"/>
          <a:ext cx="0" cy="0"/>
          <a:chOff x="0" y="0"/>
          <a:chExt cx="0" cy="0"/>
        </a:xfrm>
      </p:grpSpPr>
      <p:sp>
        <p:nvSpPr>
          <p:cNvPr id="2204" name="Google Shape;2204;g1edf3aa99bb_0_28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5" name="Google Shape;2205;g1edf3aa99bb_0_28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9"/>
        <p:cNvGrpSpPr/>
        <p:nvPr/>
      </p:nvGrpSpPr>
      <p:grpSpPr>
        <a:xfrm>
          <a:off x="0" y="0"/>
          <a:ext cx="0" cy="0"/>
          <a:chOff x="0" y="0"/>
          <a:chExt cx="0" cy="0"/>
        </a:xfrm>
      </p:grpSpPr>
      <p:sp>
        <p:nvSpPr>
          <p:cNvPr id="2210" name="Google Shape;2210;g1edf3aa99bb_0_28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1" name="Google Shape;2211;g1edf3aa99bb_0_28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5"/>
        <p:cNvGrpSpPr/>
        <p:nvPr/>
      </p:nvGrpSpPr>
      <p:grpSpPr>
        <a:xfrm>
          <a:off x="0" y="0"/>
          <a:ext cx="0" cy="0"/>
          <a:chOff x="0" y="0"/>
          <a:chExt cx="0" cy="0"/>
        </a:xfrm>
      </p:grpSpPr>
      <p:sp>
        <p:nvSpPr>
          <p:cNvPr id="2216" name="Google Shape;2216;g1edf3aa99bb_0_28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7" name="Google Shape;2217;g1edf3aa99bb_0_28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1"/>
        <p:cNvGrpSpPr/>
        <p:nvPr/>
      </p:nvGrpSpPr>
      <p:grpSpPr>
        <a:xfrm>
          <a:off x="0" y="0"/>
          <a:ext cx="0" cy="0"/>
          <a:chOff x="0" y="0"/>
          <a:chExt cx="0" cy="0"/>
        </a:xfrm>
      </p:grpSpPr>
      <p:sp>
        <p:nvSpPr>
          <p:cNvPr id="2222" name="Google Shape;2222;g1edf3aa99bb_0_28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3" name="Google Shape;2223;g1edf3aa99bb_0_28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9"/>
        <p:cNvGrpSpPr/>
        <p:nvPr/>
      </p:nvGrpSpPr>
      <p:grpSpPr>
        <a:xfrm>
          <a:off x="0" y="0"/>
          <a:ext cx="0" cy="0"/>
          <a:chOff x="0" y="0"/>
          <a:chExt cx="0" cy="0"/>
        </a:xfrm>
      </p:grpSpPr>
      <p:sp>
        <p:nvSpPr>
          <p:cNvPr id="2230" name="Google Shape;2230;g1edf3aa99bb_0_28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1" name="Google Shape;2231;g1edf3aa99bb_0_28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7"/>
        <p:cNvGrpSpPr/>
        <p:nvPr/>
      </p:nvGrpSpPr>
      <p:grpSpPr>
        <a:xfrm>
          <a:off x="0" y="0"/>
          <a:ext cx="0" cy="0"/>
          <a:chOff x="0" y="0"/>
          <a:chExt cx="0" cy="0"/>
        </a:xfrm>
      </p:grpSpPr>
      <p:sp>
        <p:nvSpPr>
          <p:cNvPr id="2248" name="Google Shape;2248;g1edf3aa99bb_0_28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9" name="Google Shape;2249;g1edf3aa99bb_0_28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7"/>
        <p:cNvGrpSpPr/>
        <p:nvPr/>
      </p:nvGrpSpPr>
      <p:grpSpPr>
        <a:xfrm>
          <a:off x="0" y="0"/>
          <a:ext cx="0" cy="0"/>
          <a:chOff x="0" y="0"/>
          <a:chExt cx="0" cy="0"/>
        </a:xfrm>
      </p:grpSpPr>
      <p:sp>
        <p:nvSpPr>
          <p:cNvPr id="2258" name="Google Shape;2258;g1edf3aa99bb_0_28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9" name="Google Shape;2259;g1edf3aa99bb_0_28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5"/>
        <p:cNvGrpSpPr/>
        <p:nvPr/>
      </p:nvGrpSpPr>
      <p:grpSpPr>
        <a:xfrm>
          <a:off x="0" y="0"/>
          <a:ext cx="0" cy="0"/>
          <a:chOff x="0" y="0"/>
          <a:chExt cx="0" cy="0"/>
        </a:xfrm>
      </p:grpSpPr>
      <p:sp>
        <p:nvSpPr>
          <p:cNvPr id="2266" name="Google Shape;2266;g1edf3aa99bb_0_28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7" name="Google Shape;2267;g1edf3aa99bb_0_28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3"/>
        <p:cNvGrpSpPr/>
        <p:nvPr/>
      </p:nvGrpSpPr>
      <p:grpSpPr>
        <a:xfrm>
          <a:off x="0" y="0"/>
          <a:ext cx="0" cy="0"/>
          <a:chOff x="0" y="0"/>
          <a:chExt cx="0" cy="0"/>
        </a:xfrm>
      </p:grpSpPr>
      <p:sp>
        <p:nvSpPr>
          <p:cNvPr id="2274" name="Google Shape;2274;g1edf3aa99bb_0_28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5" name="Google Shape;2275;g1edf3aa99bb_0_28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2"/>
        <p:cNvGrpSpPr/>
        <p:nvPr/>
      </p:nvGrpSpPr>
      <p:grpSpPr>
        <a:xfrm>
          <a:off x="0" y="0"/>
          <a:ext cx="0" cy="0"/>
          <a:chOff x="0" y="0"/>
          <a:chExt cx="0" cy="0"/>
        </a:xfrm>
      </p:grpSpPr>
      <p:sp>
        <p:nvSpPr>
          <p:cNvPr id="2283" name="Google Shape;2283;g1edf3aa99bb_0_28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4" name="Google Shape;2284;g1edf3aa99bb_0_2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8"/>
        <p:cNvGrpSpPr/>
        <p:nvPr/>
      </p:nvGrpSpPr>
      <p:grpSpPr>
        <a:xfrm>
          <a:off x="0" y="0"/>
          <a:ext cx="0" cy="0"/>
          <a:chOff x="0" y="0"/>
          <a:chExt cx="0" cy="0"/>
        </a:xfrm>
      </p:grpSpPr>
      <p:sp>
        <p:nvSpPr>
          <p:cNvPr id="2289" name="Google Shape;2289;g1edf3aa99bb_0_29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0" name="Google Shape;2290;g1edf3aa99bb_0_29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4"/>
        <p:cNvGrpSpPr/>
        <p:nvPr/>
      </p:nvGrpSpPr>
      <p:grpSpPr>
        <a:xfrm>
          <a:off x="0" y="0"/>
          <a:ext cx="0" cy="0"/>
          <a:chOff x="0" y="0"/>
          <a:chExt cx="0" cy="0"/>
        </a:xfrm>
      </p:grpSpPr>
      <p:sp>
        <p:nvSpPr>
          <p:cNvPr id="2295" name="Google Shape;2295;g1edf3aa99bb_0_29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6" name="Google Shape;2296;g1edf3aa99bb_0_29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0"/>
        <p:cNvGrpSpPr/>
        <p:nvPr/>
      </p:nvGrpSpPr>
      <p:grpSpPr>
        <a:xfrm>
          <a:off x="0" y="0"/>
          <a:ext cx="0" cy="0"/>
          <a:chOff x="0" y="0"/>
          <a:chExt cx="0" cy="0"/>
        </a:xfrm>
      </p:grpSpPr>
      <p:sp>
        <p:nvSpPr>
          <p:cNvPr id="2301" name="Google Shape;2301;g1edf3aa99bb_0_29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2" name="Google Shape;2302;g1edf3aa99bb_0_29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8"/>
        <p:cNvGrpSpPr/>
        <p:nvPr/>
      </p:nvGrpSpPr>
      <p:grpSpPr>
        <a:xfrm>
          <a:off x="0" y="0"/>
          <a:ext cx="0" cy="0"/>
          <a:chOff x="0" y="0"/>
          <a:chExt cx="0" cy="0"/>
        </a:xfrm>
      </p:grpSpPr>
      <p:sp>
        <p:nvSpPr>
          <p:cNvPr id="2309" name="Google Shape;2309;g1edf3aa99bb_0_29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0" name="Google Shape;2310;g1edf3aa99bb_0_29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4"/>
        <p:cNvGrpSpPr/>
        <p:nvPr/>
      </p:nvGrpSpPr>
      <p:grpSpPr>
        <a:xfrm>
          <a:off x="0" y="0"/>
          <a:ext cx="0" cy="0"/>
          <a:chOff x="0" y="0"/>
          <a:chExt cx="0" cy="0"/>
        </a:xfrm>
      </p:grpSpPr>
      <p:sp>
        <p:nvSpPr>
          <p:cNvPr id="2315" name="Google Shape;2315;g1edf3aa99bb_0_29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6" name="Google Shape;2316;g1edf3aa99bb_0_29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Make sure to talk about the class Tagged.</a:t>
            </a:r>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0"/>
        <p:cNvGrpSpPr/>
        <p:nvPr/>
      </p:nvGrpSpPr>
      <p:grpSpPr>
        <a:xfrm>
          <a:off x="0" y="0"/>
          <a:ext cx="0" cy="0"/>
          <a:chOff x="0" y="0"/>
          <a:chExt cx="0" cy="0"/>
        </a:xfrm>
      </p:grpSpPr>
      <p:sp>
        <p:nvSpPr>
          <p:cNvPr id="2321" name="Google Shape;2321;g1edf3aa99bb_0_29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2" name="Google Shape;2322;g1edf3aa99bb_0_29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1"/>
        <p:cNvGrpSpPr/>
        <p:nvPr/>
      </p:nvGrpSpPr>
      <p:grpSpPr>
        <a:xfrm>
          <a:off x="0" y="0"/>
          <a:ext cx="0" cy="0"/>
          <a:chOff x="0" y="0"/>
          <a:chExt cx="0" cy="0"/>
        </a:xfrm>
      </p:grpSpPr>
      <p:sp>
        <p:nvSpPr>
          <p:cNvPr id="2332" name="Google Shape;2332;g1edf3aa99bb_0_29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3" name="Google Shape;2333;g1edf3aa99bb_0_29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7"/>
        <p:cNvGrpSpPr/>
        <p:nvPr/>
      </p:nvGrpSpPr>
      <p:grpSpPr>
        <a:xfrm>
          <a:off x="0" y="0"/>
          <a:ext cx="0" cy="0"/>
          <a:chOff x="0" y="0"/>
          <a:chExt cx="0" cy="0"/>
        </a:xfrm>
      </p:grpSpPr>
      <p:sp>
        <p:nvSpPr>
          <p:cNvPr id="2338" name="Google Shape;2338;g1edf3aa99bb_0_30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9" name="Google Shape;2339;g1edf3aa99bb_0_30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6"/>
        <p:cNvGrpSpPr/>
        <p:nvPr/>
      </p:nvGrpSpPr>
      <p:grpSpPr>
        <a:xfrm>
          <a:off x="0" y="0"/>
          <a:ext cx="0" cy="0"/>
          <a:chOff x="0" y="0"/>
          <a:chExt cx="0" cy="0"/>
        </a:xfrm>
      </p:grpSpPr>
      <p:sp>
        <p:nvSpPr>
          <p:cNvPr id="2347" name="Google Shape;2347;g1edf3aa99bb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8" name="Google Shape;2348;g1edf3aa99bb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3"/>
        <p:cNvGrpSpPr/>
        <p:nvPr/>
      </p:nvGrpSpPr>
      <p:grpSpPr>
        <a:xfrm>
          <a:off x="0" y="0"/>
          <a:ext cx="0" cy="0"/>
          <a:chOff x="0" y="0"/>
          <a:chExt cx="0" cy="0"/>
        </a:xfrm>
      </p:grpSpPr>
      <p:sp>
        <p:nvSpPr>
          <p:cNvPr id="2354" name="Google Shape;2354;g1edf3aa99bb_0_30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5" name="Google Shape;2355;g1edf3aa99bb_0_30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9"/>
        <p:cNvGrpSpPr/>
        <p:nvPr/>
      </p:nvGrpSpPr>
      <p:grpSpPr>
        <a:xfrm>
          <a:off x="0" y="0"/>
          <a:ext cx="0" cy="0"/>
          <a:chOff x="0" y="0"/>
          <a:chExt cx="0" cy="0"/>
        </a:xfrm>
      </p:grpSpPr>
      <p:sp>
        <p:nvSpPr>
          <p:cNvPr id="2360" name="Google Shape;2360;g1edf3aa99bb_0_30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1" name="Google Shape;2361;g1edf3aa99bb_0_30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8"/>
        <p:cNvGrpSpPr/>
        <p:nvPr/>
      </p:nvGrpSpPr>
      <p:grpSpPr>
        <a:xfrm>
          <a:off x="0" y="0"/>
          <a:ext cx="0" cy="0"/>
          <a:chOff x="0" y="0"/>
          <a:chExt cx="0" cy="0"/>
        </a:xfrm>
      </p:grpSpPr>
      <p:sp>
        <p:nvSpPr>
          <p:cNvPr id="2369" name="Google Shape;2369;g1edf3aa99bb_0_30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0" name="Google Shape;2370;g1edf3aa99bb_0_30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5"/>
        <p:cNvGrpSpPr/>
        <p:nvPr/>
      </p:nvGrpSpPr>
      <p:grpSpPr>
        <a:xfrm>
          <a:off x="0" y="0"/>
          <a:ext cx="0" cy="0"/>
          <a:chOff x="0" y="0"/>
          <a:chExt cx="0" cy="0"/>
        </a:xfrm>
      </p:grpSpPr>
      <p:sp>
        <p:nvSpPr>
          <p:cNvPr id="2376" name="Google Shape;2376;g1edf3aa99bb_0_30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7" name="Google Shape;2377;g1edf3aa99bb_0_3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2"/>
        <p:cNvGrpSpPr/>
        <p:nvPr/>
      </p:nvGrpSpPr>
      <p:grpSpPr>
        <a:xfrm>
          <a:off x="0" y="0"/>
          <a:ext cx="0" cy="0"/>
          <a:chOff x="0" y="0"/>
          <a:chExt cx="0" cy="0"/>
        </a:xfrm>
      </p:grpSpPr>
      <p:sp>
        <p:nvSpPr>
          <p:cNvPr id="2383" name="Google Shape;2383;g1edf3aa99bb_0_30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4" name="Google Shape;2384;g1edf3aa99bb_0_30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8"/>
        <p:cNvGrpSpPr/>
        <p:nvPr/>
      </p:nvGrpSpPr>
      <p:grpSpPr>
        <a:xfrm>
          <a:off x="0" y="0"/>
          <a:ext cx="0" cy="0"/>
          <a:chOff x="0" y="0"/>
          <a:chExt cx="0" cy="0"/>
        </a:xfrm>
      </p:grpSpPr>
      <p:sp>
        <p:nvSpPr>
          <p:cNvPr id="2389" name="Google Shape;2389;g1edf3aa99bb_0_30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0" name="Google Shape;2390;g1edf3aa99bb_0_30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4"/>
        <p:cNvGrpSpPr/>
        <p:nvPr/>
      </p:nvGrpSpPr>
      <p:grpSpPr>
        <a:xfrm>
          <a:off x="0" y="0"/>
          <a:ext cx="0" cy="0"/>
          <a:chOff x="0" y="0"/>
          <a:chExt cx="0" cy="0"/>
        </a:xfrm>
      </p:grpSpPr>
      <p:sp>
        <p:nvSpPr>
          <p:cNvPr id="2395" name="Google Shape;2395;g1edf3aa99bb_0_30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6" name="Google Shape;2396;g1edf3aa99bb_0_30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1"/>
        <p:cNvGrpSpPr/>
        <p:nvPr/>
      </p:nvGrpSpPr>
      <p:grpSpPr>
        <a:xfrm>
          <a:off x="0" y="0"/>
          <a:ext cx="0" cy="0"/>
          <a:chOff x="0" y="0"/>
          <a:chExt cx="0" cy="0"/>
        </a:xfrm>
      </p:grpSpPr>
      <p:sp>
        <p:nvSpPr>
          <p:cNvPr id="2402" name="Google Shape;2402;g1edf3aa99bb_0_3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3" name="Google Shape;2403;g1edf3aa99bb_0_3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8"/>
        <p:cNvGrpSpPr/>
        <p:nvPr/>
      </p:nvGrpSpPr>
      <p:grpSpPr>
        <a:xfrm>
          <a:off x="0" y="0"/>
          <a:ext cx="0" cy="0"/>
          <a:chOff x="0" y="0"/>
          <a:chExt cx="0" cy="0"/>
        </a:xfrm>
      </p:grpSpPr>
      <p:sp>
        <p:nvSpPr>
          <p:cNvPr id="2409" name="Google Shape;2409;g1edf3aa99bb_0_3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0" name="Google Shape;2410;g1edf3aa99bb_0_3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5"/>
        <p:cNvGrpSpPr/>
        <p:nvPr/>
      </p:nvGrpSpPr>
      <p:grpSpPr>
        <a:xfrm>
          <a:off x="0" y="0"/>
          <a:ext cx="0" cy="0"/>
          <a:chOff x="0" y="0"/>
          <a:chExt cx="0" cy="0"/>
        </a:xfrm>
      </p:grpSpPr>
      <p:sp>
        <p:nvSpPr>
          <p:cNvPr id="2416" name="Google Shape;2416;g1edf3aa99bb_0_3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7" name="Google Shape;2417;g1edf3aa99bb_0_3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1"/>
        <p:cNvGrpSpPr/>
        <p:nvPr/>
      </p:nvGrpSpPr>
      <p:grpSpPr>
        <a:xfrm>
          <a:off x="0" y="0"/>
          <a:ext cx="0" cy="0"/>
          <a:chOff x="0" y="0"/>
          <a:chExt cx="0" cy="0"/>
        </a:xfrm>
      </p:grpSpPr>
      <p:sp>
        <p:nvSpPr>
          <p:cNvPr id="2422" name="Google Shape;2422;g1edf3aa99bb_0_3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3" name="Google Shape;2423;g1edf3aa99bb_0_3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8"/>
        <p:cNvGrpSpPr/>
        <p:nvPr/>
      </p:nvGrpSpPr>
      <p:grpSpPr>
        <a:xfrm>
          <a:off x="0" y="0"/>
          <a:ext cx="0" cy="0"/>
          <a:chOff x="0" y="0"/>
          <a:chExt cx="0" cy="0"/>
        </a:xfrm>
      </p:grpSpPr>
      <p:sp>
        <p:nvSpPr>
          <p:cNvPr id="2429" name="Google Shape;2429;g1edf3aa99bb_0_3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0" name="Google Shape;2430;g1edf3aa99bb_0_3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5"/>
        <p:cNvGrpSpPr/>
        <p:nvPr/>
      </p:nvGrpSpPr>
      <p:grpSpPr>
        <a:xfrm>
          <a:off x="0" y="0"/>
          <a:ext cx="0" cy="0"/>
          <a:chOff x="0" y="0"/>
          <a:chExt cx="0" cy="0"/>
        </a:xfrm>
      </p:grpSpPr>
      <p:sp>
        <p:nvSpPr>
          <p:cNvPr id="2436" name="Google Shape;2436;g1edf3aa99bb_0_31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7" name="Google Shape;2437;g1edf3aa99bb_0_3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2"/>
        <p:cNvGrpSpPr/>
        <p:nvPr/>
      </p:nvGrpSpPr>
      <p:grpSpPr>
        <a:xfrm>
          <a:off x="0" y="0"/>
          <a:ext cx="0" cy="0"/>
          <a:chOff x="0" y="0"/>
          <a:chExt cx="0" cy="0"/>
        </a:xfrm>
      </p:grpSpPr>
      <p:sp>
        <p:nvSpPr>
          <p:cNvPr id="2443" name="Google Shape;2443;g1edf3aa99bb_0_3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4" name="Google Shape;2444;g1edf3aa99bb_0_3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8"/>
        <p:cNvGrpSpPr/>
        <p:nvPr/>
      </p:nvGrpSpPr>
      <p:grpSpPr>
        <a:xfrm>
          <a:off x="0" y="0"/>
          <a:ext cx="0" cy="0"/>
          <a:chOff x="0" y="0"/>
          <a:chExt cx="0" cy="0"/>
        </a:xfrm>
      </p:grpSpPr>
      <p:sp>
        <p:nvSpPr>
          <p:cNvPr id="2449" name="Google Shape;2449;g1edf3aa99bb_0_3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0" name="Google Shape;2450;g1edf3aa99bb_0_3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4"/>
        <p:cNvGrpSpPr/>
        <p:nvPr/>
      </p:nvGrpSpPr>
      <p:grpSpPr>
        <a:xfrm>
          <a:off x="0" y="0"/>
          <a:ext cx="0" cy="0"/>
          <a:chOff x="0" y="0"/>
          <a:chExt cx="0" cy="0"/>
        </a:xfrm>
      </p:grpSpPr>
      <p:sp>
        <p:nvSpPr>
          <p:cNvPr id="2455" name="Google Shape;2455;g1edf3aa99bb_0_3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6" name="Google Shape;2456;g1edf3aa99bb_0_3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0"/>
        <p:cNvGrpSpPr/>
        <p:nvPr/>
      </p:nvGrpSpPr>
      <p:grpSpPr>
        <a:xfrm>
          <a:off x="0" y="0"/>
          <a:ext cx="0" cy="0"/>
          <a:chOff x="0" y="0"/>
          <a:chExt cx="0" cy="0"/>
        </a:xfrm>
      </p:grpSpPr>
      <p:sp>
        <p:nvSpPr>
          <p:cNvPr id="2461" name="Google Shape;2461;g1edf3aa99bb_0_31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2" name="Google Shape;2462;g1edf3aa99bb_0_3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tag for a PVector is 2, the same as for Vector.</a:t>
            </a:r>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6"/>
        <p:cNvGrpSpPr/>
        <p:nvPr/>
      </p:nvGrpSpPr>
      <p:grpSpPr>
        <a:xfrm>
          <a:off x="0" y="0"/>
          <a:ext cx="0" cy="0"/>
          <a:chOff x="0" y="0"/>
          <a:chExt cx="0" cy="0"/>
        </a:xfrm>
      </p:grpSpPr>
      <p:sp>
        <p:nvSpPr>
          <p:cNvPr id="2467" name="Google Shape;2467;g1edf3aa99bb_0_3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8" name="Google Shape;2468;g1edf3aa99bb_0_3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2"/>
        <p:cNvGrpSpPr/>
        <p:nvPr/>
      </p:nvGrpSpPr>
      <p:grpSpPr>
        <a:xfrm>
          <a:off x="0" y="0"/>
          <a:ext cx="0" cy="0"/>
          <a:chOff x="0" y="0"/>
          <a:chExt cx="0" cy="0"/>
        </a:xfrm>
      </p:grpSpPr>
      <p:sp>
        <p:nvSpPr>
          <p:cNvPr id="2473" name="Google Shape;2473;g1edf3aa99bb_0_31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4" name="Google Shape;2474;g1edf3aa99bb_0_3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8"/>
        <p:cNvGrpSpPr/>
        <p:nvPr/>
      </p:nvGrpSpPr>
      <p:grpSpPr>
        <a:xfrm>
          <a:off x="0" y="0"/>
          <a:ext cx="0" cy="0"/>
          <a:chOff x="0" y="0"/>
          <a:chExt cx="0" cy="0"/>
        </a:xfrm>
      </p:grpSpPr>
      <p:sp>
        <p:nvSpPr>
          <p:cNvPr id="2479" name="Google Shape;2479;g1edf3aa99bb_0_31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0" name="Google Shape;2480;g1edf3aa99bb_0_3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5"/>
        <p:cNvGrpSpPr/>
        <p:nvPr/>
      </p:nvGrpSpPr>
      <p:grpSpPr>
        <a:xfrm>
          <a:off x="0" y="0"/>
          <a:ext cx="0" cy="0"/>
          <a:chOff x="0" y="0"/>
          <a:chExt cx="0" cy="0"/>
        </a:xfrm>
      </p:grpSpPr>
      <p:sp>
        <p:nvSpPr>
          <p:cNvPr id="2486" name="Google Shape;2486;g1edf3aa99bb_0_3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7" name="Google Shape;2487;g1edf3aa99bb_0_3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1"/>
        <p:cNvGrpSpPr/>
        <p:nvPr/>
      </p:nvGrpSpPr>
      <p:grpSpPr>
        <a:xfrm>
          <a:off x="0" y="0"/>
          <a:ext cx="0" cy="0"/>
          <a:chOff x="0" y="0"/>
          <a:chExt cx="0" cy="0"/>
        </a:xfrm>
      </p:grpSpPr>
      <p:sp>
        <p:nvSpPr>
          <p:cNvPr id="2492" name="Google Shape;2492;g1edf3aa99bb_0_32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3" name="Google Shape;2493;g1edf3aa99bb_0_3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7"/>
        <p:cNvGrpSpPr/>
        <p:nvPr/>
      </p:nvGrpSpPr>
      <p:grpSpPr>
        <a:xfrm>
          <a:off x="0" y="0"/>
          <a:ext cx="0" cy="0"/>
          <a:chOff x="0" y="0"/>
          <a:chExt cx="0" cy="0"/>
        </a:xfrm>
      </p:grpSpPr>
      <p:sp>
        <p:nvSpPr>
          <p:cNvPr id="2498" name="Google Shape;2498;g1edf3aa99bb_0_32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9" name="Google Shape;2499;g1edf3aa99bb_0_3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3"/>
        <p:cNvGrpSpPr/>
        <p:nvPr/>
      </p:nvGrpSpPr>
      <p:grpSpPr>
        <a:xfrm>
          <a:off x="0" y="0"/>
          <a:ext cx="0" cy="0"/>
          <a:chOff x="0" y="0"/>
          <a:chExt cx="0" cy="0"/>
        </a:xfrm>
      </p:grpSpPr>
      <p:sp>
        <p:nvSpPr>
          <p:cNvPr id="2504" name="Google Shape;2504;g1edf3aa99bb_0_32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5" name="Google Shape;2505;g1edf3aa99bb_0_3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9"/>
        <p:cNvGrpSpPr/>
        <p:nvPr/>
      </p:nvGrpSpPr>
      <p:grpSpPr>
        <a:xfrm>
          <a:off x="0" y="0"/>
          <a:ext cx="0" cy="0"/>
          <a:chOff x="0" y="0"/>
          <a:chExt cx="0" cy="0"/>
        </a:xfrm>
      </p:grpSpPr>
      <p:sp>
        <p:nvSpPr>
          <p:cNvPr id="2510" name="Google Shape;2510;g1edf3aa99bb_0_32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1" name="Google Shape;2511;g1edf3aa99bb_0_3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5"/>
        <p:cNvGrpSpPr/>
        <p:nvPr/>
      </p:nvGrpSpPr>
      <p:grpSpPr>
        <a:xfrm>
          <a:off x="0" y="0"/>
          <a:ext cx="0" cy="0"/>
          <a:chOff x="0" y="0"/>
          <a:chExt cx="0" cy="0"/>
        </a:xfrm>
      </p:grpSpPr>
      <p:sp>
        <p:nvSpPr>
          <p:cNvPr id="2516" name="Google Shape;2516;g1edf3aa99bb_0_32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7" name="Google Shape;2517;g1edf3aa99bb_0_3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1"/>
        <p:cNvGrpSpPr/>
        <p:nvPr/>
      </p:nvGrpSpPr>
      <p:grpSpPr>
        <a:xfrm>
          <a:off x="0" y="0"/>
          <a:ext cx="0" cy="0"/>
          <a:chOff x="0" y="0"/>
          <a:chExt cx="0" cy="0"/>
        </a:xfrm>
      </p:grpSpPr>
      <p:sp>
        <p:nvSpPr>
          <p:cNvPr id="2522" name="Google Shape;2522;g1edf3aa99bb_0_3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3" name="Google Shape;2523;g1edf3aa99bb_0_3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7"/>
        <p:cNvGrpSpPr/>
        <p:nvPr/>
      </p:nvGrpSpPr>
      <p:grpSpPr>
        <a:xfrm>
          <a:off x="0" y="0"/>
          <a:ext cx="0" cy="0"/>
          <a:chOff x="0" y="0"/>
          <a:chExt cx="0" cy="0"/>
        </a:xfrm>
      </p:grpSpPr>
      <p:sp>
        <p:nvSpPr>
          <p:cNvPr id="2528" name="Google Shape;2528;g1edf3aa99bb_0_3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9" name="Google Shape;2529;g1edf3aa99bb_0_3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3"/>
        <p:cNvGrpSpPr/>
        <p:nvPr/>
      </p:nvGrpSpPr>
      <p:grpSpPr>
        <a:xfrm>
          <a:off x="0" y="0"/>
          <a:ext cx="0" cy="0"/>
          <a:chOff x="0" y="0"/>
          <a:chExt cx="0" cy="0"/>
        </a:xfrm>
      </p:grpSpPr>
      <p:sp>
        <p:nvSpPr>
          <p:cNvPr id="2534" name="Google Shape;2534;g1edf3aa99bb_0_32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5" name="Google Shape;2535;g1edf3aa99bb_0_3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Question: Why use Any as the uniform representation? All values are 64-bit values. Could we use the unboxed values as-is?</a:t>
            </a:r>
            <a:endParaRPr/>
          </a:p>
          <a:p>
            <a:pPr marL="0" lvl="0" indent="0" algn="l" rtl="0">
              <a:spcBef>
                <a:spcPts val="0"/>
              </a:spcBef>
              <a:spcAft>
                <a:spcPts val="0"/>
              </a:spcAft>
              <a:buNone/>
            </a:pPr>
            <a:r>
              <a:rPr lang="en"/>
              <a:t>Answer: No, we can't use the values as-is because we wouldn't know what to tell the garbage collector regarding variables whose type is generic. Are they roots or not? Should they go on the shadow stack? By using the Any type we get the correct behavior with respect to GC.</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hyperlink" Target="https://github.com/IUCompilerCourse/public-student-support-code/blob/master/interp-Lif.rkt" TargetMode="External"/><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hyperlink" Target="https://github.com/IUCompilerCourse/public-student-support-code/blob/master/type-check-Lif.rkt" TargetMode="External"/><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3" Type="http://schemas.openxmlformats.org/officeDocument/2006/relationships/hyperlink" Target="https://github.com/IUCompilerCourse/public-student-support-code/blob/master/type-check-Lwhile.rkt" TargetMode="External"/><Relationship Id="rId2" Type="http://schemas.openxmlformats.org/officeDocument/2006/relationships/notesSlide" Target="../notesSlides/notesSlide131.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3" Type="http://schemas.openxmlformats.org/officeDocument/2006/relationships/hyperlink" Target="https://github.com/IUCompilerCourse/public-student-support-code/blob/master/interp-Lwhile.rkt" TargetMode="External"/><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6.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7.xml"/><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3" Type="http://schemas.openxmlformats.org/officeDocument/2006/relationships/hyperlink" Target="https://github.com/IUCompilerCourse/public-student-support-code/blob/master/interp-Lfun.rkt" TargetMode="External"/><Relationship Id="rId2" Type="http://schemas.openxmlformats.org/officeDocument/2006/relationships/notesSlide" Target="../notesSlides/notesSlide197.xml"/><Relationship Id="rId1" Type="http://schemas.openxmlformats.org/officeDocument/2006/relationships/slideLayout" Target="../slideLayouts/slideLayout3.xml"/><Relationship Id="rId4" Type="http://schemas.openxmlformats.org/officeDocument/2006/relationships/hyperlink" Target="https://github.com/IUCompilerCourse/public-student-support-code/blob/master/type-check-Lfun.rkt" TargetMode="Externa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3.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3.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3.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3.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3.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3.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3.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3.xml"/></Relationships>
</file>

<file path=ppt/slides/_rels/slide218.xml.rels><?xml version="1.0" encoding="UTF-8" standalone="yes"?>
<Relationships xmlns="http://schemas.openxmlformats.org/package/2006/relationships"><Relationship Id="rId3" Type="http://schemas.openxmlformats.org/officeDocument/2006/relationships/hyperlink" Target="https://github.com/IUCompilerCourse/public-student-support-code/blob/master/interp-Llambda.rkt" TargetMode="External"/><Relationship Id="rId2" Type="http://schemas.openxmlformats.org/officeDocument/2006/relationships/notesSlide" Target="../notesSlides/notesSlide218.xml"/><Relationship Id="rId1" Type="http://schemas.openxmlformats.org/officeDocument/2006/relationships/slideLayout" Target="../slideLayouts/slideLayout3.xml"/><Relationship Id="rId4" Type="http://schemas.openxmlformats.org/officeDocument/2006/relationships/hyperlink" Target="https://github.com/IUCompilerCourse/public-student-support-code/blob/master/type-check-Llambda.rkt" TargetMode="Externa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3.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3.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3.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3.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3.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3.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3.xml"/></Relationships>
</file>

<file path=ppt/slides/_rels/slide230.xml.rels><?xml version="1.0" encoding="UTF-8" standalone="yes"?>
<Relationships xmlns="http://schemas.openxmlformats.org/package/2006/relationships"><Relationship Id="rId3" Type="http://schemas.openxmlformats.org/officeDocument/2006/relationships/hyperlink" Target="https://github.com/IUCompilerCourse/public-student-support-code/blob/master/interp-Ldyn.rkt" TargetMode="External"/><Relationship Id="rId2" Type="http://schemas.openxmlformats.org/officeDocument/2006/relationships/notesSlide" Target="../notesSlides/notesSlide230.xml"/><Relationship Id="rId1" Type="http://schemas.openxmlformats.org/officeDocument/2006/relationships/slideLayout" Target="../slideLayouts/slideLayout3.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3.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3.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3.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3.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3.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3.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3.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3.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3.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3.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3.xml"/></Relationships>
</file>

<file path=ppt/slides/_rels/slide244.xml.rels><?xml version="1.0" encoding="UTF-8" standalone="yes"?>
<Relationships xmlns="http://schemas.openxmlformats.org/package/2006/relationships"><Relationship Id="rId3" Type="http://schemas.openxmlformats.org/officeDocument/2006/relationships/hyperlink" Target="https://github.com/IUCompilerCourse/public-student-support-code/blob/master/type-check-gradual.rkt" TargetMode="External"/><Relationship Id="rId2" Type="http://schemas.openxmlformats.org/officeDocument/2006/relationships/notesSlide" Target="../notesSlides/notesSlide244.xml"/><Relationship Id="rId1" Type="http://schemas.openxmlformats.org/officeDocument/2006/relationships/slideLayout" Target="../slideLayouts/slideLayout3.xml"/><Relationship Id="rId4" Type="http://schemas.openxmlformats.org/officeDocument/2006/relationships/hyperlink" Target="https://github.com/IUCompilerCourse/public-student-support-code/blob/master/interp-Lcast.rkt" TargetMode="Externa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3.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3.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3.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3.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3.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3.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3.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3.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3.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3.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3.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3.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3.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3.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3.xml"/></Relationships>
</file>

<file path=ppt/slides/_rels/slide261.xml.rels><?xml version="1.0" encoding="UTF-8" standalone="yes"?>
<Relationships xmlns="http://schemas.openxmlformats.org/package/2006/relationships"><Relationship Id="rId3" Type="http://schemas.openxmlformats.org/officeDocument/2006/relationships/hyperlink" Target="https://github.com/IUCompilerCourse/public-student-support-code/blob/master/type-check-poly.rkt" TargetMode="External"/><Relationship Id="rId2" Type="http://schemas.openxmlformats.org/officeDocument/2006/relationships/notesSlide" Target="../notesSlides/notesSlide261.xml"/><Relationship Id="rId1" Type="http://schemas.openxmlformats.org/officeDocument/2006/relationships/slideLayout" Target="../slideLayouts/slideLayout3.xml"/><Relationship Id="rId4" Type="http://schemas.openxmlformats.org/officeDocument/2006/relationships/hyperlink" Target="https://github.com/IUCompilerCourse/public-student-support-code/blob/master/interp-poly.rkt" TargetMode="Externa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3.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Essentials of Compilation</a:t>
            </a:r>
            <a:endParaRPr/>
          </a:p>
        </p:txBody>
      </p:sp>
      <p:sp>
        <p:nvSpPr>
          <p:cNvPr id="55" name="Google Shape;55;p13"/>
          <p:cNvSpPr txBox="1">
            <a:spLocks noGrp="1"/>
          </p:cNvSpPr>
          <p:nvPr>
            <p:ph type="subTitle" idx="1"/>
          </p:nvPr>
        </p:nvSpPr>
        <p:spPr>
          <a:xfrm>
            <a:off x="311700" y="2834125"/>
            <a:ext cx="8520600" cy="1197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Jeremy G. Siek</a:t>
            </a:r>
            <a:endParaRPr/>
          </a:p>
          <a:p>
            <a:pPr marL="0" lvl="0" indent="0" algn="ctr" rtl="0">
              <a:spcBef>
                <a:spcPts val="0"/>
              </a:spcBef>
              <a:spcAft>
                <a:spcPts val="0"/>
              </a:spcAft>
              <a:buNone/>
            </a:pPr>
            <a:r>
              <a:rPr lang="en"/>
              <a:t>Indiana University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Preliminaries</a:t>
            </a:r>
            <a:endParaRPr/>
          </a:p>
        </p:txBody>
      </p:sp>
      <p:sp>
        <p:nvSpPr>
          <p:cNvPr id="61" name="Google Shape;61;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1</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Introduction to Compilers</a:t>
            </a:r>
            <a:endParaRPr sz="3020"/>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87350" algn="l" rtl="0">
              <a:spcBef>
                <a:spcPts val="0"/>
              </a:spcBef>
              <a:spcAft>
                <a:spcPts val="0"/>
              </a:spcAft>
              <a:buSzPts val="2500"/>
              <a:buAutoNum type="arabicPeriod"/>
            </a:pPr>
            <a:r>
              <a:rPr lang="en" sz="2500"/>
              <a:t>What is a compiler? Why incremental?</a:t>
            </a:r>
            <a:endParaRPr sz="2500"/>
          </a:p>
          <a:p>
            <a:pPr marL="457200" lvl="0" indent="-387350" algn="l" rtl="0">
              <a:spcBef>
                <a:spcPts val="0"/>
              </a:spcBef>
              <a:spcAft>
                <a:spcPts val="0"/>
              </a:spcAft>
              <a:buSzPts val="2500"/>
              <a:buAutoNum type="arabicPeriod"/>
            </a:pPr>
            <a:r>
              <a:rPr lang="en" sz="2500"/>
              <a:t>Course Structure and Logistics</a:t>
            </a:r>
            <a:endParaRPr sz="2500"/>
          </a:p>
          <a:p>
            <a:pPr marL="457200" lvl="0" indent="-387350" algn="l" rtl="0">
              <a:spcBef>
                <a:spcPts val="0"/>
              </a:spcBef>
              <a:spcAft>
                <a:spcPts val="0"/>
              </a:spcAft>
              <a:buSzPts val="2500"/>
              <a:buAutoNum type="arabicPeriod"/>
            </a:pPr>
            <a:r>
              <a:rPr lang="en" sz="2500"/>
              <a:t>Concrete &amp; Abstract Syntax, Grammars</a:t>
            </a:r>
            <a:endParaRPr sz="2500"/>
          </a:p>
          <a:p>
            <a:pPr marL="457200" lvl="0" indent="-387350" algn="l" rtl="0">
              <a:spcBef>
                <a:spcPts val="0"/>
              </a:spcBef>
              <a:spcAft>
                <a:spcPts val="0"/>
              </a:spcAft>
              <a:buSzPts val="2500"/>
              <a:buAutoNum type="arabicPeriod"/>
            </a:pPr>
            <a:r>
              <a:rPr lang="en" sz="2500"/>
              <a:t>Pattern Matching and Structural Recursion</a:t>
            </a:r>
            <a:endParaRPr sz="2500"/>
          </a:p>
          <a:p>
            <a:pPr marL="457200" lvl="0" indent="-387350" algn="l" rtl="0">
              <a:spcBef>
                <a:spcPts val="0"/>
              </a:spcBef>
              <a:spcAft>
                <a:spcPts val="0"/>
              </a:spcAft>
              <a:buSzPts val="2500"/>
              <a:buAutoNum type="arabicPeriod"/>
            </a:pPr>
            <a:r>
              <a:rPr lang="en" sz="2500"/>
              <a:t>Definitional Interpreters</a:t>
            </a:r>
            <a:endParaRPr sz="2500"/>
          </a:p>
          <a:p>
            <a:pPr marL="457200" lvl="0" indent="-387350" algn="l" rtl="0">
              <a:spcBef>
                <a:spcPts val="0"/>
              </a:spcBef>
              <a:spcAft>
                <a:spcPts val="0"/>
              </a:spcAft>
              <a:buSzPts val="2500"/>
              <a:buAutoNum type="arabicPeriod"/>
            </a:pPr>
            <a:r>
              <a:rPr lang="en" sz="2500"/>
              <a:t>L</a:t>
            </a:r>
            <a:r>
              <a:rPr lang="en" sz="2500" baseline="-25000"/>
              <a:t>Var</a:t>
            </a:r>
            <a:r>
              <a:rPr lang="en" sz="2500"/>
              <a:t> Language</a:t>
            </a:r>
            <a:endParaRPr sz="2500"/>
          </a:p>
          <a:p>
            <a:pPr marL="457200" lvl="0" indent="-387350" algn="l" rtl="0">
              <a:spcBef>
                <a:spcPts val="0"/>
              </a:spcBef>
              <a:spcAft>
                <a:spcPts val="0"/>
              </a:spcAft>
              <a:buSzPts val="2500"/>
              <a:buAutoNum type="arabicPeriod"/>
            </a:pPr>
            <a:r>
              <a:rPr lang="en" sz="2500"/>
              <a:t>x86 Assembly Language</a:t>
            </a:r>
            <a:endParaRPr sz="2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a Compiler?</a:t>
            </a:r>
            <a:endParaRPr/>
          </a:p>
        </p:txBody>
      </p:sp>
      <p:sp>
        <p:nvSpPr>
          <p:cNvPr id="73" name="Google Shape;73;p16"/>
          <p:cNvSpPr txBox="1"/>
          <p:nvPr/>
        </p:nvSpPr>
        <p:spPr>
          <a:xfrm>
            <a:off x="311700" y="1246225"/>
            <a:ext cx="21771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Source Language</a:t>
            </a:r>
            <a:endParaRPr sz="1800"/>
          </a:p>
          <a:p>
            <a:pPr marL="0" lvl="0" indent="0" algn="l" rtl="0">
              <a:spcBef>
                <a:spcPts val="0"/>
              </a:spcBef>
              <a:spcAft>
                <a:spcPts val="0"/>
              </a:spcAft>
              <a:buNone/>
            </a:pPr>
            <a:r>
              <a:rPr lang="en" sz="1800"/>
              <a:t>(Racket) Text</a:t>
            </a:r>
            <a:endParaRPr sz="1800"/>
          </a:p>
        </p:txBody>
      </p:sp>
      <p:sp>
        <p:nvSpPr>
          <p:cNvPr id="74" name="Google Shape;74;p16"/>
          <p:cNvSpPr txBox="1"/>
          <p:nvPr/>
        </p:nvSpPr>
        <p:spPr>
          <a:xfrm>
            <a:off x="3055550" y="4060725"/>
            <a:ext cx="21771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Target Language</a:t>
            </a:r>
            <a:endParaRPr sz="1800"/>
          </a:p>
          <a:p>
            <a:pPr marL="0" lvl="0" indent="0" algn="l" rtl="0">
              <a:spcBef>
                <a:spcPts val="0"/>
              </a:spcBef>
              <a:spcAft>
                <a:spcPts val="0"/>
              </a:spcAft>
              <a:buNone/>
            </a:pPr>
            <a:r>
              <a:rPr lang="en" sz="1800"/>
              <a:t>(x86 assembly)</a:t>
            </a:r>
            <a:endParaRPr sz="1800"/>
          </a:p>
        </p:txBody>
      </p:sp>
      <p:sp>
        <p:nvSpPr>
          <p:cNvPr id="75" name="Google Shape;75;p16"/>
          <p:cNvSpPr/>
          <p:nvPr/>
        </p:nvSpPr>
        <p:spPr>
          <a:xfrm>
            <a:off x="2488800" y="1384675"/>
            <a:ext cx="1281900" cy="738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 Parse</a:t>
            </a:r>
            <a:endParaRPr sz="1800"/>
          </a:p>
        </p:txBody>
      </p:sp>
      <p:sp>
        <p:nvSpPr>
          <p:cNvPr id="76" name="Google Shape;76;p16"/>
          <p:cNvSpPr txBox="1"/>
          <p:nvPr/>
        </p:nvSpPr>
        <p:spPr>
          <a:xfrm>
            <a:off x="3885375" y="1246225"/>
            <a:ext cx="11295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Abstract Syntax Tree</a:t>
            </a:r>
            <a:endParaRPr sz="1800"/>
          </a:p>
        </p:txBody>
      </p:sp>
      <p:sp>
        <p:nvSpPr>
          <p:cNvPr id="77" name="Google Shape;77;p16"/>
          <p:cNvSpPr txBox="1"/>
          <p:nvPr/>
        </p:nvSpPr>
        <p:spPr>
          <a:xfrm>
            <a:off x="6990300" y="1384675"/>
            <a:ext cx="14901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Intermediate Language</a:t>
            </a:r>
            <a:endParaRPr sz="1800"/>
          </a:p>
        </p:txBody>
      </p:sp>
      <p:sp>
        <p:nvSpPr>
          <p:cNvPr id="78" name="Google Shape;78;p16"/>
          <p:cNvSpPr/>
          <p:nvPr/>
        </p:nvSpPr>
        <p:spPr>
          <a:xfrm>
            <a:off x="5192125" y="1384675"/>
            <a:ext cx="1591500" cy="738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 Front end</a:t>
            </a:r>
            <a:endParaRPr sz="1800"/>
          </a:p>
        </p:txBody>
      </p:sp>
      <p:sp>
        <p:nvSpPr>
          <p:cNvPr id="79" name="Google Shape;79;p16"/>
          <p:cNvSpPr/>
          <p:nvPr/>
        </p:nvSpPr>
        <p:spPr>
          <a:xfrm>
            <a:off x="7308950" y="2403775"/>
            <a:ext cx="692400" cy="14187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6"/>
          <p:cNvSpPr txBox="1"/>
          <p:nvPr/>
        </p:nvSpPr>
        <p:spPr>
          <a:xfrm>
            <a:off x="6910100" y="4023075"/>
            <a:ext cx="14901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Intermediate Language</a:t>
            </a:r>
            <a:endParaRPr sz="1800"/>
          </a:p>
        </p:txBody>
      </p:sp>
      <p:sp>
        <p:nvSpPr>
          <p:cNvPr id="81" name="Google Shape;81;p16"/>
          <p:cNvSpPr/>
          <p:nvPr/>
        </p:nvSpPr>
        <p:spPr>
          <a:xfrm>
            <a:off x="5192175" y="4060725"/>
            <a:ext cx="1591500" cy="663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  Back end</a:t>
            </a:r>
            <a:endParaRPr sz="1800"/>
          </a:p>
        </p:txBody>
      </p:sp>
      <p:sp>
        <p:nvSpPr>
          <p:cNvPr id="82" name="Google Shape;82;p16"/>
          <p:cNvSpPr txBox="1"/>
          <p:nvPr/>
        </p:nvSpPr>
        <p:spPr>
          <a:xfrm>
            <a:off x="6576650" y="2795325"/>
            <a:ext cx="884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Lower</a:t>
            </a:r>
            <a:endParaRPr sz="1800"/>
          </a:p>
        </p:txBody>
      </p:sp>
      <p:sp>
        <p:nvSpPr>
          <p:cNvPr id="83" name="Google Shape;83;p16"/>
          <p:cNvSpPr txBox="1"/>
          <p:nvPr/>
        </p:nvSpPr>
        <p:spPr>
          <a:xfrm>
            <a:off x="442300" y="2484300"/>
            <a:ext cx="55383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Each arrow is a </a:t>
            </a:r>
            <a:r>
              <a:rPr lang="en" b="1"/>
              <a:t>pass</a:t>
            </a:r>
            <a:r>
              <a:rPr lang="en"/>
              <a:t>, a function that translates from one language to another.</a:t>
            </a:r>
            <a:endParaRPr/>
          </a:p>
          <a:p>
            <a:pPr marL="0" lvl="0" indent="0" algn="l" rtl="0">
              <a:spcBef>
                <a:spcPts val="0"/>
              </a:spcBef>
              <a:spcAft>
                <a:spcPts val="0"/>
              </a:spcAft>
              <a:buNone/>
            </a:pPr>
            <a:endParaRPr/>
          </a:p>
          <a:p>
            <a:pPr marL="0" lvl="0" indent="0" algn="l" rtl="0">
              <a:spcBef>
                <a:spcPts val="0"/>
              </a:spcBef>
              <a:spcAft>
                <a:spcPts val="0"/>
              </a:spcAft>
              <a:buNone/>
            </a:pPr>
            <a:r>
              <a:rPr lang="en"/>
              <a:t>A </a:t>
            </a:r>
            <a:r>
              <a:rPr lang="en" b="1"/>
              <a:t>nanopass</a:t>
            </a:r>
            <a:r>
              <a:rPr lang="en"/>
              <a:t> compiler has many passes, each of which performs one narrowly focused transformation.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p:nvPr/>
        </p:nvSpPr>
        <p:spPr>
          <a:xfrm>
            <a:off x="1725433" y="1086500"/>
            <a:ext cx="4005142" cy="3730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7"/>
          <p:cNvSpPr/>
          <p:nvPr/>
        </p:nvSpPr>
        <p:spPr>
          <a:xfrm>
            <a:off x="2586475" y="1557650"/>
            <a:ext cx="3048000" cy="30960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7"/>
          <p:cNvSpPr/>
          <p:nvPr/>
        </p:nvSpPr>
        <p:spPr>
          <a:xfrm>
            <a:off x="3236700" y="2179025"/>
            <a:ext cx="2355600" cy="22980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7"/>
          <p:cNvSpPr/>
          <p:nvPr/>
        </p:nvSpPr>
        <p:spPr>
          <a:xfrm>
            <a:off x="4080675" y="2736000"/>
            <a:ext cx="1451700" cy="15480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7"/>
          <p:cNvSpPr/>
          <p:nvPr/>
        </p:nvSpPr>
        <p:spPr>
          <a:xfrm>
            <a:off x="4659025" y="3361700"/>
            <a:ext cx="806400" cy="7500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Why Incremental?</a:t>
            </a:r>
            <a:endParaRPr/>
          </a:p>
        </p:txBody>
      </p:sp>
      <p:sp>
        <p:nvSpPr>
          <p:cNvPr id="94" name="Google Shape;94;p17"/>
          <p:cNvSpPr txBox="1"/>
          <p:nvPr/>
        </p:nvSpPr>
        <p:spPr>
          <a:xfrm>
            <a:off x="4744100" y="3399450"/>
            <a:ext cx="721200" cy="56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2500">
                <a:solidFill>
                  <a:schemeClr val="dk2"/>
                </a:solidFill>
              </a:rPr>
              <a:t>L</a:t>
            </a:r>
            <a:r>
              <a:rPr lang="en" sz="2500" baseline="-25000">
                <a:solidFill>
                  <a:schemeClr val="dk2"/>
                </a:solidFill>
              </a:rPr>
              <a:t>Var</a:t>
            </a:r>
            <a:endParaRPr/>
          </a:p>
        </p:txBody>
      </p:sp>
      <p:sp>
        <p:nvSpPr>
          <p:cNvPr id="95" name="Google Shape;95;p17"/>
          <p:cNvSpPr txBox="1"/>
          <p:nvPr/>
        </p:nvSpPr>
        <p:spPr>
          <a:xfrm>
            <a:off x="4366950" y="2877350"/>
            <a:ext cx="501600" cy="56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2500">
                <a:solidFill>
                  <a:schemeClr val="dk2"/>
                </a:solidFill>
              </a:rPr>
              <a:t>L</a:t>
            </a:r>
            <a:r>
              <a:rPr lang="en" sz="2500" baseline="-25000">
                <a:solidFill>
                  <a:schemeClr val="dk2"/>
                </a:solidFill>
              </a:rPr>
              <a:t>If</a:t>
            </a:r>
            <a:endParaRPr/>
          </a:p>
        </p:txBody>
      </p:sp>
      <p:sp>
        <p:nvSpPr>
          <p:cNvPr id="96" name="Google Shape;96;p17"/>
          <p:cNvSpPr txBox="1"/>
          <p:nvPr/>
        </p:nvSpPr>
        <p:spPr>
          <a:xfrm>
            <a:off x="3403274" y="2535750"/>
            <a:ext cx="963675" cy="78095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2500" dirty="0" err="1">
                <a:solidFill>
                  <a:schemeClr val="dk2"/>
                </a:solidFill>
              </a:rPr>
              <a:t>L</a:t>
            </a:r>
            <a:r>
              <a:rPr lang="en" sz="2500" baseline="-25000" dirty="0" err="1">
                <a:solidFill>
                  <a:schemeClr val="dk2"/>
                </a:solidFill>
              </a:rPr>
              <a:t>While</a:t>
            </a:r>
            <a:endParaRPr dirty="0"/>
          </a:p>
        </p:txBody>
      </p:sp>
      <p:sp>
        <p:nvSpPr>
          <p:cNvPr id="97" name="Google Shape;97;p17"/>
          <p:cNvSpPr txBox="1"/>
          <p:nvPr/>
        </p:nvSpPr>
        <p:spPr>
          <a:xfrm>
            <a:off x="2821324" y="2102825"/>
            <a:ext cx="811345" cy="78095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2500" dirty="0" err="1">
                <a:solidFill>
                  <a:schemeClr val="dk2"/>
                </a:solidFill>
              </a:rPr>
              <a:t>L</a:t>
            </a:r>
            <a:r>
              <a:rPr lang="en" sz="2500" baseline="-25000" dirty="0" err="1">
                <a:solidFill>
                  <a:schemeClr val="dk2"/>
                </a:solidFill>
              </a:rPr>
              <a:t>Tup</a:t>
            </a:r>
            <a:endParaRPr dirty="0"/>
          </a:p>
        </p:txBody>
      </p:sp>
      <p:sp>
        <p:nvSpPr>
          <p:cNvPr id="98" name="Google Shape;98;p17"/>
          <p:cNvSpPr txBox="1"/>
          <p:nvPr/>
        </p:nvSpPr>
        <p:spPr>
          <a:xfrm>
            <a:off x="2003729" y="1880225"/>
            <a:ext cx="811346" cy="78095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2500" dirty="0" err="1">
                <a:solidFill>
                  <a:schemeClr val="dk2"/>
                </a:solidFill>
              </a:rPr>
              <a:t>L</a:t>
            </a:r>
            <a:r>
              <a:rPr lang="en" sz="2500" baseline="-25000" dirty="0" err="1">
                <a:solidFill>
                  <a:schemeClr val="dk2"/>
                </a:solidFill>
              </a:rPr>
              <a:t>Fun</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Course Structure and Logistics</a:t>
            </a:r>
            <a:endParaRPr sz="3000"/>
          </a:p>
        </p:txBody>
      </p:sp>
      <p:sp>
        <p:nvSpPr>
          <p:cNvPr id="104" name="Google Shape;104;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SzPts val="2000"/>
              <a:buChar char="●"/>
            </a:pPr>
            <a:r>
              <a:rPr lang="en" sz="2000"/>
              <a:t>Course web page link is on Canvas</a:t>
            </a:r>
            <a:endParaRPr sz="2000"/>
          </a:p>
          <a:p>
            <a:pPr marL="457200" lvl="0" indent="-355600" algn="l" rtl="0">
              <a:spcBef>
                <a:spcPts val="0"/>
              </a:spcBef>
              <a:spcAft>
                <a:spcPts val="0"/>
              </a:spcAft>
              <a:buSzPts val="2000"/>
              <a:buChar char="●"/>
            </a:pPr>
            <a:r>
              <a:rPr lang="en" sz="2000"/>
              <a:t>Slack for online questions and discussion</a:t>
            </a:r>
            <a:endParaRPr sz="2000"/>
          </a:p>
          <a:p>
            <a:pPr marL="457200" lvl="0" indent="-355600" algn="l" rtl="0">
              <a:spcBef>
                <a:spcPts val="0"/>
              </a:spcBef>
              <a:spcAft>
                <a:spcPts val="0"/>
              </a:spcAft>
              <a:buSzPts val="2000"/>
              <a:buChar char="●"/>
            </a:pPr>
            <a:r>
              <a:rPr lang="en" sz="2000"/>
              <a:t>Textbook: </a:t>
            </a:r>
            <a:r>
              <a:rPr lang="en" sz="2000" i="1"/>
              <a:t>Essentials of Compilation: an Incremental Approach in Racket</a:t>
            </a:r>
            <a:r>
              <a:rPr lang="en" sz="2000"/>
              <a:t> (MIT Press, also PDF on course homepage).</a:t>
            </a:r>
            <a:endParaRPr sz="2000"/>
          </a:p>
          <a:p>
            <a:pPr marL="457200" lvl="0" indent="-355600" algn="l" rtl="0">
              <a:spcBef>
                <a:spcPts val="0"/>
              </a:spcBef>
              <a:spcAft>
                <a:spcPts val="0"/>
              </a:spcAft>
              <a:buSzPts val="2000"/>
              <a:buChar char="●"/>
            </a:pPr>
            <a:r>
              <a:rPr lang="en" sz="2000"/>
              <a:t>Each chapter is an assignment description.</a:t>
            </a:r>
            <a:endParaRPr sz="2000"/>
          </a:p>
          <a:p>
            <a:pPr marL="457200" lvl="0" indent="-355600" algn="l" rtl="0">
              <a:spcBef>
                <a:spcPts val="0"/>
              </a:spcBef>
              <a:spcAft>
                <a:spcPts val="0"/>
              </a:spcAft>
              <a:buSzPts val="2000"/>
              <a:buChar char="●"/>
            </a:pPr>
            <a:r>
              <a:rPr lang="en" sz="2000"/>
              <a:t>Complete 1 chapter every two weeks (usually).</a:t>
            </a:r>
            <a:endParaRPr sz="2000"/>
          </a:p>
          <a:p>
            <a:pPr marL="457200" lvl="0" indent="-355600" algn="l" rtl="0">
              <a:spcBef>
                <a:spcPts val="0"/>
              </a:spcBef>
              <a:spcAft>
                <a:spcPts val="0"/>
              </a:spcAft>
              <a:buSzPts val="2000"/>
              <a:buChar char="●"/>
            </a:pPr>
            <a:r>
              <a:rPr lang="en" sz="2000"/>
              <a:t>Teams of 2 to 4 students</a:t>
            </a:r>
            <a:endParaRPr sz="2000"/>
          </a:p>
          <a:p>
            <a:pPr marL="457200" lvl="0" indent="-355600" algn="l" rtl="0">
              <a:spcBef>
                <a:spcPts val="0"/>
              </a:spcBef>
              <a:spcAft>
                <a:spcPts val="0"/>
              </a:spcAft>
              <a:buSzPts val="2000"/>
              <a:buChar char="●"/>
            </a:pPr>
            <a:r>
              <a:rPr lang="en" sz="2000"/>
              <a:t>Graduate students choose a challenge problem from each chapter.</a:t>
            </a:r>
            <a:endParaRPr sz="2000"/>
          </a:p>
          <a:p>
            <a:pPr marL="457200" lvl="0" indent="-355600" algn="l" rtl="0">
              <a:spcBef>
                <a:spcPts val="0"/>
              </a:spcBef>
              <a:spcAft>
                <a:spcPts val="0"/>
              </a:spcAft>
              <a:buSzPts val="2000"/>
              <a:buChar char="●"/>
            </a:pPr>
            <a:r>
              <a:rPr lang="en" sz="2000"/>
              <a:t>Submit code to the autograder.</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Concrete Syntax (Programs as text)</a:t>
            </a:r>
            <a:endParaRPr/>
          </a:p>
        </p:txBody>
      </p:sp>
      <p:sp>
        <p:nvSpPr>
          <p:cNvPr id="110" name="Google Shape;110;p19"/>
          <p:cNvSpPr txBox="1">
            <a:spLocks noGrp="1"/>
          </p:cNvSpPr>
          <p:nvPr>
            <p:ph type="body" idx="1"/>
          </p:nvPr>
        </p:nvSpPr>
        <p:spPr>
          <a:xfrm>
            <a:off x="1007700" y="1606775"/>
            <a:ext cx="3375600" cy="28443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a:latin typeface="Consolas"/>
                <a:ea typeface="Consolas"/>
                <a:cs typeface="Consolas"/>
                <a:sym typeface="Consolas"/>
              </a:rPr>
              <a:t>42</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(read)</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(- 10)</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(- 10) 5)</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 (read) 7))</a:t>
            </a:r>
            <a:endParaRPr>
              <a:latin typeface="Consolas"/>
              <a:ea typeface="Consolas"/>
              <a:cs typeface="Consolas"/>
              <a:sym typeface="Consola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Grammars to define concrete syntax</a:t>
            </a:r>
            <a:endParaRPr/>
          </a:p>
        </p:txBody>
      </p:sp>
      <p:sp>
        <p:nvSpPr>
          <p:cNvPr id="116" name="Google Shape;116;p20"/>
          <p:cNvSpPr txBox="1">
            <a:spLocks noGrp="1"/>
          </p:cNvSpPr>
          <p:nvPr>
            <p:ph type="body" idx="1"/>
          </p:nvPr>
        </p:nvSpPr>
        <p:spPr>
          <a:xfrm>
            <a:off x="1272075" y="1576875"/>
            <a:ext cx="6076800" cy="651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2000" i="1">
                <a:latin typeface="Consolas"/>
                <a:ea typeface="Consolas"/>
                <a:cs typeface="Consolas"/>
                <a:sym typeface="Consolas"/>
              </a:rPr>
              <a:t>exp</a:t>
            </a:r>
            <a:r>
              <a:rPr lang="en" sz="2000">
                <a:latin typeface="Consolas"/>
                <a:ea typeface="Consolas"/>
                <a:cs typeface="Consolas"/>
                <a:sym typeface="Consolas"/>
              </a:rPr>
              <a:t> ::= </a:t>
            </a:r>
            <a:r>
              <a:rPr lang="en" sz="2000" i="1">
                <a:latin typeface="Consolas"/>
                <a:ea typeface="Consolas"/>
                <a:cs typeface="Consolas"/>
                <a:sym typeface="Consolas"/>
              </a:rPr>
              <a:t>int</a:t>
            </a:r>
            <a:r>
              <a:rPr lang="en" sz="2000">
                <a:latin typeface="Consolas"/>
                <a:ea typeface="Consolas"/>
                <a:cs typeface="Consolas"/>
                <a:sym typeface="Consolas"/>
              </a:rPr>
              <a:t> | (+ </a:t>
            </a:r>
            <a:r>
              <a:rPr lang="en" sz="2000" i="1">
                <a:latin typeface="Consolas"/>
                <a:ea typeface="Consolas"/>
                <a:cs typeface="Consolas"/>
                <a:sym typeface="Consolas"/>
              </a:rPr>
              <a:t>exp</a:t>
            </a:r>
            <a:r>
              <a:rPr lang="en" sz="2000">
                <a:latin typeface="Consolas"/>
                <a:ea typeface="Consolas"/>
                <a:cs typeface="Consolas"/>
                <a:sym typeface="Consolas"/>
              </a:rPr>
              <a:t> </a:t>
            </a:r>
            <a:r>
              <a:rPr lang="en" sz="2000" i="1">
                <a:latin typeface="Consolas"/>
                <a:ea typeface="Consolas"/>
                <a:cs typeface="Consolas"/>
                <a:sym typeface="Consolas"/>
              </a:rPr>
              <a:t>exp</a:t>
            </a:r>
            <a:r>
              <a:rPr lang="en" sz="2000">
                <a:latin typeface="Consolas"/>
                <a:ea typeface="Consolas"/>
                <a:cs typeface="Consolas"/>
                <a:sym typeface="Consolas"/>
              </a:rPr>
              <a:t>) | (- </a:t>
            </a:r>
            <a:r>
              <a:rPr lang="en" sz="2000" i="1">
                <a:latin typeface="Consolas"/>
                <a:ea typeface="Consolas"/>
                <a:cs typeface="Consolas"/>
                <a:sym typeface="Consolas"/>
              </a:rPr>
              <a:t>exp</a:t>
            </a:r>
            <a:r>
              <a:rPr lang="en" sz="2000">
                <a:latin typeface="Consolas"/>
                <a:ea typeface="Consolas"/>
                <a:cs typeface="Consolas"/>
                <a:sym typeface="Consolas"/>
              </a:rPr>
              <a:t>)</a:t>
            </a:r>
            <a:endParaRPr sz="2000">
              <a:latin typeface="Consolas"/>
              <a:ea typeface="Consolas"/>
              <a:cs typeface="Consolas"/>
              <a:sym typeface="Consolas"/>
            </a:endParaRPr>
          </a:p>
        </p:txBody>
      </p:sp>
      <p:sp>
        <p:nvSpPr>
          <p:cNvPr id="117" name="Google Shape;117;p20"/>
          <p:cNvSpPr txBox="1"/>
          <p:nvPr/>
        </p:nvSpPr>
        <p:spPr>
          <a:xfrm>
            <a:off x="1779500" y="2701875"/>
            <a:ext cx="3874800" cy="1736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t>Example strings that parse as </a:t>
            </a:r>
            <a:r>
              <a:rPr lang="en" sz="1800" i="1"/>
              <a:t>exp</a:t>
            </a:r>
            <a:r>
              <a:rPr lang="en" sz="1800"/>
              <a:t>:</a:t>
            </a:r>
            <a:endParaRPr sz="1800"/>
          </a:p>
          <a:p>
            <a:pPr marL="0" lvl="0" indent="0" algn="l" rtl="0">
              <a:lnSpc>
                <a:spcPct val="115000"/>
              </a:lnSpc>
              <a:spcBef>
                <a:spcPts val="0"/>
              </a:spcBef>
              <a:spcAft>
                <a:spcPts val="0"/>
              </a:spcAft>
              <a:buNone/>
            </a:pPr>
            <a:r>
              <a:rPr lang="en" sz="1800">
                <a:latin typeface="Consolas"/>
                <a:ea typeface="Consolas"/>
                <a:cs typeface="Consolas"/>
                <a:sym typeface="Consolas"/>
              </a:rPr>
              <a:t>42</a:t>
            </a:r>
            <a:endParaRPr sz="1800">
              <a:latin typeface="Consolas"/>
              <a:ea typeface="Consolas"/>
              <a:cs typeface="Consolas"/>
              <a:sym typeface="Consolas"/>
            </a:endParaRPr>
          </a:p>
          <a:p>
            <a:pPr marL="0" lvl="0" indent="0" algn="l" rtl="0">
              <a:lnSpc>
                <a:spcPct val="115000"/>
              </a:lnSpc>
              <a:spcBef>
                <a:spcPts val="0"/>
              </a:spcBef>
              <a:spcAft>
                <a:spcPts val="0"/>
              </a:spcAft>
              <a:buNone/>
            </a:pPr>
            <a:r>
              <a:rPr lang="en" sz="1800">
                <a:latin typeface="Consolas"/>
                <a:ea typeface="Consolas"/>
                <a:cs typeface="Consolas"/>
                <a:sym typeface="Consolas"/>
              </a:rPr>
              <a:t>(+ 3 5)</a:t>
            </a:r>
            <a:endParaRPr sz="1800">
              <a:latin typeface="Consolas"/>
              <a:ea typeface="Consolas"/>
              <a:cs typeface="Consolas"/>
              <a:sym typeface="Consolas"/>
            </a:endParaRPr>
          </a:p>
          <a:p>
            <a:pPr marL="0" lvl="0" indent="0" algn="l" rtl="0">
              <a:lnSpc>
                <a:spcPct val="115000"/>
              </a:lnSpc>
              <a:spcBef>
                <a:spcPts val="0"/>
              </a:spcBef>
              <a:spcAft>
                <a:spcPts val="0"/>
              </a:spcAft>
              <a:buNone/>
            </a:pPr>
            <a:r>
              <a:rPr lang="en" sz="1800">
                <a:latin typeface="Consolas"/>
                <a:ea typeface="Consolas"/>
                <a:cs typeface="Consolas"/>
                <a:sym typeface="Consolas"/>
              </a:rPr>
              <a:t>(- (+ 6 7))</a:t>
            </a:r>
            <a:endParaRPr sz="1800">
              <a:latin typeface="Consolas"/>
              <a:ea typeface="Consolas"/>
              <a:cs typeface="Consolas"/>
              <a:sym typeface="Consolas"/>
            </a:endParaRPr>
          </a:p>
          <a:p>
            <a:pPr marL="0" lvl="0" indent="0" algn="l" rtl="0">
              <a:lnSpc>
                <a:spcPct val="115000"/>
              </a:lnSpc>
              <a:spcBef>
                <a:spcPts val="0"/>
              </a:spcBef>
              <a:spcAft>
                <a:spcPts val="0"/>
              </a:spcAft>
              <a:buNone/>
            </a:pPr>
            <a:r>
              <a:rPr lang="en" sz="1800">
                <a:latin typeface="Consolas"/>
                <a:ea typeface="Consolas"/>
                <a:cs typeface="Consolas"/>
                <a:sym typeface="Consolas"/>
              </a:rPr>
              <a:t>(+ 10 (- (+ 7 3)))</a:t>
            </a:r>
            <a:endParaRPr sz="1800">
              <a:latin typeface="Consolas"/>
              <a:ea typeface="Consolas"/>
              <a:cs typeface="Consolas"/>
              <a:sym typeface="Consola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Abstract Syntax (Programs as Trees)</a:t>
            </a:r>
            <a:endParaRPr/>
          </a:p>
        </p:txBody>
      </p:sp>
      <p:sp>
        <p:nvSpPr>
          <p:cNvPr id="123" name="Google Shape;123;p21"/>
          <p:cNvSpPr txBox="1"/>
          <p:nvPr/>
        </p:nvSpPr>
        <p:spPr>
          <a:xfrm>
            <a:off x="1039150" y="2459325"/>
            <a:ext cx="2607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 (read) (- 8))</a:t>
            </a:r>
            <a:endParaRPr sz="1800">
              <a:latin typeface="Consolas"/>
              <a:ea typeface="Consolas"/>
              <a:cs typeface="Consolas"/>
              <a:sym typeface="Consolas"/>
            </a:endParaRPr>
          </a:p>
        </p:txBody>
      </p:sp>
      <p:sp>
        <p:nvSpPr>
          <p:cNvPr id="124" name="Google Shape;124;p21"/>
          <p:cNvSpPr/>
          <p:nvPr/>
        </p:nvSpPr>
        <p:spPr>
          <a:xfrm>
            <a:off x="6879625" y="918500"/>
            <a:ext cx="298200" cy="451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Consolas"/>
                <a:ea typeface="Consolas"/>
                <a:cs typeface="Consolas"/>
                <a:sym typeface="Consolas"/>
              </a:rPr>
              <a:t>+</a:t>
            </a:r>
            <a:endParaRPr sz="1800">
              <a:latin typeface="Consolas"/>
              <a:ea typeface="Consolas"/>
              <a:cs typeface="Consolas"/>
              <a:sym typeface="Consolas"/>
            </a:endParaRPr>
          </a:p>
        </p:txBody>
      </p:sp>
      <p:sp>
        <p:nvSpPr>
          <p:cNvPr id="125" name="Google Shape;125;p21"/>
          <p:cNvSpPr/>
          <p:nvPr/>
        </p:nvSpPr>
        <p:spPr>
          <a:xfrm>
            <a:off x="7607500" y="1976325"/>
            <a:ext cx="298200" cy="451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Consolas"/>
                <a:ea typeface="Consolas"/>
                <a:cs typeface="Consolas"/>
                <a:sym typeface="Consolas"/>
              </a:rPr>
              <a:t>-</a:t>
            </a:r>
            <a:endParaRPr sz="1800">
              <a:latin typeface="Consolas"/>
              <a:ea typeface="Consolas"/>
              <a:cs typeface="Consolas"/>
              <a:sym typeface="Consolas"/>
            </a:endParaRPr>
          </a:p>
        </p:txBody>
      </p:sp>
      <p:sp>
        <p:nvSpPr>
          <p:cNvPr id="126" name="Google Shape;126;p21"/>
          <p:cNvSpPr/>
          <p:nvPr/>
        </p:nvSpPr>
        <p:spPr>
          <a:xfrm>
            <a:off x="5729200" y="1976300"/>
            <a:ext cx="941100" cy="451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Consolas"/>
                <a:ea typeface="Consolas"/>
                <a:cs typeface="Consolas"/>
                <a:sym typeface="Consolas"/>
              </a:rPr>
              <a:t>(read)</a:t>
            </a:r>
            <a:endParaRPr sz="1800">
              <a:latin typeface="Consolas"/>
              <a:ea typeface="Consolas"/>
              <a:cs typeface="Consolas"/>
              <a:sym typeface="Consolas"/>
            </a:endParaRPr>
          </a:p>
        </p:txBody>
      </p:sp>
      <p:sp>
        <p:nvSpPr>
          <p:cNvPr id="127" name="Google Shape;127;p21"/>
          <p:cNvSpPr/>
          <p:nvPr/>
        </p:nvSpPr>
        <p:spPr>
          <a:xfrm>
            <a:off x="7607500" y="3069575"/>
            <a:ext cx="298200" cy="451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Consolas"/>
                <a:ea typeface="Consolas"/>
                <a:cs typeface="Consolas"/>
                <a:sym typeface="Consolas"/>
              </a:rPr>
              <a:t>8</a:t>
            </a:r>
            <a:endParaRPr sz="1800">
              <a:latin typeface="Consolas"/>
              <a:ea typeface="Consolas"/>
              <a:cs typeface="Consolas"/>
              <a:sym typeface="Consolas"/>
            </a:endParaRPr>
          </a:p>
        </p:txBody>
      </p:sp>
      <p:cxnSp>
        <p:nvCxnSpPr>
          <p:cNvPr id="128" name="Google Shape;128;p21"/>
          <p:cNvCxnSpPr>
            <a:stCxn id="124" idx="2"/>
            <a:endCxn id="126" idx="0"/>
          </p:cNvCxnSpPr>
          <p:nvPr/>
        </p:nvCxnSpPr>
        <p:spPr>
          <a:xfrm flipH="1">
            <a:off x="6199825" y="1370300"/>
            <a:ext cx="828900" cy="606000"/>
          </a:xfrm>
          <a:prstGeom prst="straightConnector1">
            <a:avLst/>
          </a:prstGeom>
          <a:noFill/>
          <a:ln w="9525" cap="flat" cmpd="sng">
            <a:solidFill>
              <a:schemeClr val="dk2"/>
            </a:solidFill>
            <a:prstDash val="solid"/>
            <a:round/>
            <a:headEnd type="none" w="med" len="med"/>
            <a:tailEnd type="triangle" w="med" len="med"/>
          </a:ln>
        </p:spPr>
      </p:cxnSp>
      <p:cxnSp>
        <p:nvCxnSpPr>
          <p:cNvPr id="129" name="Google Shape;129;p21"/>
          <p:cNvCxnSpPr>
            <a:stCxn id="124" idx="2"/>
            <a:endCxn id="125" idx="0"/>
          </p:cNvCxnSpPr>
          <p:nvPr/>
        </p:nvCxnSpPr>
        <p:spPr>
          <a:xfrm>
            <a:off x="7028725" y="1370300"/>
            <a:ext cx="727800" cy="606000"/>
          </a:xfrm>
          <a:prstGeom prst="straightConnector1">
            <a:avLst/>
          </a:prstGeom>
          <a:noFill/>
          <a:ln w="9525" cap="flat" cmpd="sng">
            <a:solidFill>
              <a:schemeClr val="dk2"/>
            </a:solidFill>
            <a:prstDash val="solid"/>
            <a:round/>
            <a:headEnd type="none" w="med" len="med"/>
            <a:tailEnd type="triangle" w="med" len="med"/>
          </a:ln>
        </p:spPr>
      </p:cxnSp>
      <p:cxnSp>
        <p:nvCxnSpPr>
          <p:cNvPr id="130" name="Google Shape;130;p21"/>
          <p:cNvCxnSpPr>
            <a:stCxn id="125" idx="2"/>
            <a:endCxn id="127" idx="0"/>
          </p:cNvCxnSpPr>
          <p:nvPr/>
        </p:nvCxnSpPr>
        <p:spPr>
          <a:xfrm>
            <a:off x="7756600" y="2428125"/>
            <a:ext cx="0" cy="641400"/>
          </a:xfrm>
          <a:prstGeom prst="straightConnector1">
            <a:avLst/>
          </a:prstGeom>
          <a:noFill/>
          <a:ln w="9525" cap="flat" cmpd="sng">
            <a:solidFill>
              <a:schemeClr val="dk2"/>
            </a:solidFill>
            <a:prstDash val="solid"/>
            <a:round/>
            <a:headEnd type="none" w="med" len="med"/>
            <a:tailEnd type="triangle" w="med" len="med"/>
          </a:ln>
        </p:spPr>
      </p:cxnSp>
      <p:sp>
        <p:nvSpPr>
          <p:cNvPr id="131" name="Google Shape;131;p21"/>
          <p:cNvSpPr txBox="1"/>
          <p:nvPr/>
        </p:nvSpPr>
        <p:spPr>
          <a:xfrm>
            <a:off x="349750" y="1359350"/>
            <a:ext cx="1807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Program text:</a:t>
            </a:r>
            <a:endParaRPr sz="1800"/>
          </a:p>
        </p:txBody>
      </p:sp>
      <p:sp>
        <p:nvSpPr>
          <p:cNvPr id="132" name="Google Shape;132;p21"/>
          <p:cNvSpPr txBox="1"/>
          <p:nvPr/>
        </p:nvSpPr>
        <p:spPr>
          <a:xfrm>
            <a:off x="3646325" y="1359350"/>
            <a:ext cx="727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AST:</a:t>
            </a:r>
            <a:endParaRPr sz="1800"/>
          </a:p>
        </p:txBody>
      </p:sp>
      <p:sp>
        <p:nvSpPr>
          <p:cNvPr id="133" name="Google Shape;133;p21"/>
          <p:cNvSpPr txBox="1"/>
          <p:nvPr/>
        </p:nvSpPr>
        <p:spPr>
          <a:xfrm>
            <a:off x="5197700" y="3805425"/>
            <a:ext cx="33750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E1 = </a:t>
            </a:r>
            <a:r>
              <a:rPr lang="en">
                <a:solidFill>
                  <a:schemeClr val="dk1"/>
                </a:solidFill>
                <a:latin typeface="Consolas"/>
                <a:ea typeface="Consolas"/>
                <a:cs typeface="Consolas"/>
                <a:sym typeface="Consolas"/>
              </a:rPr>
              <a:t>(Prim 'read '())</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E2 = </a:t>
            </a:r>
            <a:r>
              <a:rPr lang="en">
                <a:solidFill>
                  <a:schemeClr val="dk1"/>
                </a:solidFill>
                <a:latin typeface="Consolas"/>
                <a:ea typeface="Consolas"/>
                <a:cs typeface="Consolas"/>
                <a:sym typeface="Consolas"/>
              </a:rPr>
              <a:t>(Int 8)</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E3 = (Prim '- (list E2))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E4 = (Prim '+ (list E1 E2))</a:t>
            </a:r>
            <a:endParaRPr>
              <a:latin typeface="Consolas"/>
              <a:ea typeface="Consolas"/>
              <a:cs typeface="Consolas"/>
              <a:sym typeface="Consola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Representations of Abstract Syntax Trees</a:t>
            </a:r>
            <a:endParaRPr/>
          </a:p>
        </p:txBody>
      </p:sp>
      <p:sp>
        <p:nvSpPr>
          <p:cNvPr id="139" name="Google Shape;139;p22"/>
          <p:cNvSpPr txBox="1"/>
          <p:nvPr/>
        </p:nvSpPr>
        <p:spPr>
          <a:xfrm>
            <a:off x="1029450" y="1270400"/>
            <a:ext cx="3177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Racket structs:</a:t>
            </a:r>
            <a:endParaRPr sz="1800"/>
          </a:p>
        </p:txBody>
      </p:sp>
      <p:sp>
        <p:nvSpPr>
          <p:cNvPr id="140" name="Google Shape;140;p22"/>
          <p:cNvSpPr txBox="1">
            <a:spLocks noGrp="1"/>
          </p:cNvSpPr>
          <p:nvPr>
            <p:ph type="body" idx="1"/>
          </p:nvPr>
        </p:nvSpPr>
        <p:spPr>
          <a:xfrm>
            <a:off x="1134375" y="1901175"/>
            <a:ext cx="3375600" cy="28443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en">
                <a:latin typeface="Consolas"/>
                <a:ea typeface="Consolas"/>
                <a:cs typeface="Consolas"/>
                <a:sym typeface="Consolas"/>
              </a:rPr>
              <a:t>(struct Int (value))</a:t>
            </a:r>
            <a:endParaRPr>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a:latin typeface="Consolas"/>
                <a:ea typeface="Consolas"/>
                <a:cs typeface="Consolas"/>
                <a:sym typeface="Consolas"/>
              </a:rPr>
              <a:t>(struct Prim (op arg*))</a:t>
            </a:r>
            <a:endParaRPr>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15000"/>
              </a:lnSpc>
              <a:spcBef>
                <a:spcPts val="0"/>
              </a:spcBef>
              <a:spcAft>
                <a:spcPts val="0"/>
              </a:spcAft>
              <a:buNone/>
            </a:pPr>
            <a:endParaRPr>
              <a:latin typeface="Consolas"/>
              <a:ea typeface="Consolas"/>
              <a:cs typeface="Consolas"/>
              <a:sym typeface="Consola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Grammars to define abstract syntax</a:t>
            </a:r>
            <a:endParaRPr/>
          </a:p>
        </p:txBody>
      </p:sp>
      <p:sp>
        <p:nvSpPr>
          <p:cNvPr id="146" name="Google Shape;146;p23"/>
          <p:cNvSpPr txBox="1">
            <a:spLocks noGrp="1"/>
          </p:cNvSpPr>
          <p:nvPr>
            <p:ph type="body" idx="1"/>
          </p:nvPr>
        </p:nvSpPr>
        <p:spPr>
          <a:xfrm>
            <a:off x="1317275" y="2453650"/>
            <a:ext cx="7543200" cy="1174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latin typeface="Consolas"/>
                <a:ea typeface="Consolas"/>
                <a:cs typeface="Consolas"/>
                <a:sym typeface="Consolas"/>
              </a:rPr>
              <a:t>op</a:t>
            </a:r>
            <a:r>
              <a:rPr lang="en">
                <a:latin typeface="Consolas"/>
                <a:ea typeface="Consolas"/>
                <a:cs typeface="Consolas"/>
                <a:sym typeface="Consolas"/>
              </a:rPr>
              <a:t> ::= + | -</a:t>
            </a:r>
            <a:endParaRPr>
              <a:latin typeface="Consolas"/>
              <a:ea typeface="Consolas"/>
              <a:cs typeface="Consolas"/>
              <a:sym typeface="Consolas"/>
            </a:endParaRPr>
          </a:p>
          <a:p>
            <a:pPr marL="0" lvl="0" indent="0" algn="l" rtl="0">
              <a:spcBef>
                <a:spcPts val="1200"/>
              </a:spcBef>
              <a:spcAft>
                <a:spcPts val="1200"/>
              </a:spcAft>
              <a:buNone/>
            </a:pPr>
            <a:r>
              <a:rPr lang="en" i="1">
                <a:latin typeface="Consolas"/>
                <a:ea typeface="Consolas"/>
                <a:cs typeface="Consolas"/>
                <a:sym typeface="Consolas"/>
              </a:rPr>
              <a:t>exp</a:t>
            </a:r>
            <a:r>
              <a:rPr lang="en">
                <a:latin typeface="Consolas"/>
                <a:ea typeface="Consolas"/>
                <a:cs typeface="Consolas"/>
                <a:sym typeface="Consolas"/>
              </a:rPr>
              <a:t> ::= (Int </a:t>
            </a:r>
            <a:r>
              <a:rPr lang="en" i="1">
                <a:latin typeface="Consolas"/>
                <a:ea typeface="Consolas"/>
                <a:cs typeface="Consolas"/>
                <a:sym typeface="Consolas"/>
              </a:rPr>
              <a:t>int</a:t>
            </a:r>
            <a:r>
              <a:rPr lang="en">
                <a:latin typeface="Consolas"/>
                <a:ea typeface="Consolas"/>
                <a:cs typeface="Consolas"/>
                <a:sym typeface="Consolas"/>
              </a:rPr>
              <a:t>) | (Prim </a:t>
            </a:r>
            <a:r>
              <a:rPr lang="en" i="1">
                <a:latin typeface="Consolas"/>
                <a:ea typeface="Consolas"/>
                <a:cs typeface="Consolas"/>
                <a:sym typeface="Consolas"/>
              </a:rPr>
              <a:t>op</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a:t>
            </a:r>
            <a:endParaRPr>
              <a:latin typeface="Consolas"/>
              <a:ea typeface="Consolas"/>
              <a:cs typeface="Consolas"/>
              <a:sym typeface="Consolas"/>
            </a:endParaRPr>
          </a:p>
        </p:txBody>
      </p:sp>
      <p:sp>
        <p:nvSpPr>
          <p:cNvPr id="147" name="Google Shape;147;p23"/>
          <p:cNvSpPr txBox="1"/>
          <p:nvPr/>
        </p:nvSpPr>
        <p:spPr>
          <a:xfrm>
            <a:off x="634600" y="1956450"/>
            <a:ext cx="6038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Grammar for a language represented by Racket structs:</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Pattern Matching and Structural Recursion</a:t>
            </a:r>
            <a:endParaRPr/>
          </a:p>
        </p:txBody>
      </p:sp>
      <p:sp>
        <p:nvSpPr>
          <p:cNvPr id="153" name="Google Shape;153;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(define (height e)</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(match e</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[(Int n) 1]</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[(Prim op es)</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(+ 1 (for/fold ([curr-max 0])</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([h (map height es)])</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(max curr-max h)))]))</a:t>
            </a:r>
            <a:endParaRPr>
              <a:latin typeface="Consolas"/>
              <a:ea typeface="Consolas"/>
              <a:cs typeface="Consolas"/>
              <a:sym typeface="Consola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Definitional Interpreter</a:t>
            </a:r>
            <a:endParaRPr/>
          </a:p>
        </p:txBody>
      </p:sp>
      <p:sp>
        <p:nvSpPr>
          <p:cNvPr id="159" name="Google Shape;159;p25"/>
          <p:cNvSpPr txBox="1">
            <a:spLocks noGrp="1"/>
          </p:cNvSpPr>
          <p:nvPr>
            <p:ph type="body" idx="1"/>
          </p:nvPr>
        </p:nvSpPr>
        <p:spPr>
          <a:xfrm>
            <a:off x="311700" y="1152475"/>
            <a:ext cx="70920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(define (interp-exp e)</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(match e</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[(Int n) n]</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[(Prim '- (list e))</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(define v (interp-exp e))</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(fx- 0 v)]</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[(Prim '+ (list e1 e2))</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(define v1 (interp-exp e1))</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(define v2 (interp-exp e2))</a:t>
            </a:r>
            <a:endParaRPr>
              <a:latin typeface="Consolas"/>
              <a:ea typeface="Consolas"/>
              <a:cs typeface="Consolas"/>
              <a:sym typeface="Consolas"/>
            </a:endParaRPr>
          </a:p>
          <a:p>
            <a:pPr marL="0" lvl="0" indent="0" algn="l" rtl="0">
              <a:lnSpc>
                <a:spcPct val="100000"/>
              </a:lnSpc>
              <a:spcBef>
                <a:spcPts val="0"/>
              </a:spcBef>
              <a:spcAft>
                <a:spcPts val="0"/>
              </a:spcAft>
              <a:buSzPts val="1100"/>
              <a:buNone/>
            </a:pPr>
            <a:r>
              <a:rPr lang="en">
                <a:latin typeface="Consolas"/>
                <a:ea typeface="Consolas"/>
                <a:cs typeface="Consolas"/>
                <a:sym typeface="Consolas"/>
              </a:rPr>
              <a:t> 	 (fx+ v1 v2)]))</a:t>
            </a:r>
            <a:endParaRPr>
              <a:latin typeface="Consolas"/>
              <a:ea typeface="Consolas"/>
              <a:cs typeface="Consolas"/>
              <a:sym typeface="Consola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1200"/>
              </a:spcAft>
              <a:buNone/>
            </a:pPr>
            <a:r>
              <a:rPr lang="en" sz="2500">
                <a:solidFill>
                  <a:schemeClr val="dk2"/>
                </a:solidFill>
              </a:rPr>
              <a:t>L</a:t>
            </a:r>
            <a:r>
              <a:rPr lang="en" sz="2500" baseline="-25000">
                <a:solidFill>
                  <a:schemeClr val="dk2"/>
                </a:solidFill>
              </a:rPr>
              <a:t>Var</a:t>
            </a:r>
            <a:r>
              <a:rPr lang="en" sz="2500">
                <a:solidFill>
                  <a:schemeClr val="dk2"/>
                </a:solidFill>
              </a:rPr>
              <a:t> Language: Arithmetic + Variables + Let</a:t>
            </a:r>
            <a:endParaRPr sz="2500"/>
          </a:p>
        </p:txBody>
      </p:sp>
      <p:sp>
        <p:nvSpPr>
          <p:cNvPr id="165" name="Google Shape;165;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 ::= </a:t>
            </a:r>
            <a:r>
              <a:rPr lang="en" i="1">
                <a:latin typeface="Consolas"/>
                <a:ea typeface="Consolas"/>
                <a:cs typeface="Consolas"/>
                <a:sym typeface="Consolas"/>
              </a:rPr>
              <a:t>int</a:t>
            </a:r>
            <a:r>
              <a:rPr lang="en">
                <a:latin typeface="Consolas"/>
                <a:ea typeface="Consolas"/>
                <a:cs typeface="Consolas"/>
                <a:sym typeface="Consolas"/>
              </a:rPr>
              <a:t> </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 </a:t>
            </a:r>
            <a:r>
              <a:rPr lang="en" i="1">
                <a:latin typeface="Consolas"/>
                <a:ea typeface="Consolas"/>
                <a:cs typeface="Consolas"/>
                <a:sym typeface="Consolas"/>
              </a:rPr>
              <a:t>exp</a:t>
            </a:r>
            <a:r>
              <a:rPr lang="en">
                <a:latin typeface="Consolas"/>
                <a:ea typeface="Consolas"/>
                <a:cs typeface="Consolas"/>
                <a:sym typeface="Consolas"/>
              </a:rPr>
              <a: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 </a:t>
            </a:r>
            <a:r>
              <a:rPr lang="en" i="1">
                <a:latin typeface="Consolas"/>
                <a:ea typeface="Consolas"/>
                <a:cs typeface="Consolas"/>
                <a:sym typeface="Consolas"/>
              </a:rPr>
              <a:t>exp</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(read) </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a:t>
            </a:r>
            <a:r>
              <a:rPr lang="en" i="1">
                <a:latin typeface="Consolas"/>
                <a:ea typeface="Consolas"/>
                <a:cs typeface="Consolas"/>
                <a:sym typeface="Consolas"/>
              </a:rPr>
              <a:t>var</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(let ([</a:t>
            </a:r>
            <a:r>
              <a:rPr lang="en" i="1">
                <a:latin typeface="Consolas"/>
                <a:ea typeface="Consolas"/>
                <a:cs typeface="Consolas"/>
                <a:sym typeface="Consolas"/>
              </a:rPr>
              <a:t>var</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L_Var ::= </a:t>
            </a:r>
            <a:r>
              <a:rPr lang="en" i="1">
                <a:latin typeface="Consolas"/>
                <a:ea typeface="Consolas"/>
                <a:cs typeface="Consolas"/>
                <a:sym typeface="Consolas"/>
              </a:rPr>
              <a:t>exp</a:t>
            </a:r>
            <a:endParaRPr>
              <a:latin typeface="Consolas"/>
              <a:ea typeface="Consolas"/>
              <a:cs typeface="Consolas"/>
              <a:sym typeface="Consola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a:t>
            </a:r>
            <a:r>
              <a:rPr lang="en" sz="2500">
                <a:solidFill>
                  <a:schemeClr val="dk2"/>
                </a:solidFill>
              </a:rPr>
              <a:t>L</a:t>
            </a:r>
            <a:r>
              <a:rPr lang="en" sz="2500" baseline="-25000">
                <a:solidFill>
                  <a:schemeClr val="dk2"/>
                </a:solidFill>
              </a:rPr>
              <a:t>Var</a:t>
            </a:r>
            <a:r>
              <a:rPr lang="en"/>
              <a:t> programs</a:t>
            </a:r>
            <a:endParaRPr/>
          </a:p>
        </p:txBody>
      </p:sp>
      <p:sp>
        <p:nvSpPr>
          <p:cNvPr id="171" name="Google Shape;171;p27"/>
          <p:cNvSpPr txBox="1">
            <a:spLocks noGrp="1"/>
          </p:cNvSpPr>
          <p:nvPr>
            <p:ph type="body" idx="1"/>
          </p:nvPr>
        </p:nvSpPr>
        <p:spPr>
          <a:xfrm>
            <a:off x="1647000" y="1152475"/>
            <a:ext cx="45447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(let ([x (+ 12 20)])</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(+ 10 x))</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(let ([x 32])</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(let ([x 10]) x)</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x))</a:t>
            </a:r>
            <a:endParaRPr>
              <a:latin typeface="Consolas"/>
              <a:ea typeface="Consolas"/>
              <a:cs typeface="Consolas"/>
              <a:sym typeface="Consola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x86 Machine (i.e. Intel)</a:t>
            </a:r>
            <a:endParaRPr/>
          </a:p>
        </p:txBody>
      </p:sp>
      <p:sp>
        <p:nvSpPr>
          <p:cNvPr id="177" name="Google Shape;177;p28"/>
          <p:cNvSpPr txBox="1"/>
          <p:nvPr/>
        </p:nvSpPr>
        <p:spPr>
          <a:xfrm>
            <a:off x="397700" y="1504200"/>
            <a:ext cx="109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Registers:</a:t>
            </a:r>
            <a:endParaRPr/>
          </a:p>
        </p:txBody>
      </p:sp>
      <p:sp>
        <p:nvSpPr>
          <p:cNvPr id="178" name="Google Shape;178;p28"/>
          <p:cNvSpPr/>
          <p:nvPr/>
        </p:nvSpPr>
        <p:spPr>
          <a:xfrm>
            <a:off x="14542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8"/>
          <p:cNvSpPr/>
          <p:nvPr/>
        </p:nvSpPr>
        <p:spPr>
          <a:xfrm>
            <a:off x="17590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8"/>
          <p:cNvSpPr/>
          <p:nvPr/>
        </p:nvSpPr>
        <p:spPr>
          <a:xfrm>
            <a:off x="20638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8"/>
          <p:cNvSpPr/>
          <p:nvPr/>
        </p:nvSpPr>
        <p:spPr>
          <a:xfrm>
            <a:off x="23686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8"/>
          <p:cNvSpPr txBox="1"/>
          <p:nvPr/>
        </p:nvSpPr>
        <p:spPr>
          <a:xfrm>
            <a:off x="511250" y="1947025"/>
            <a:ext cx="109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Memory:</a:t>
            </a:r>
            <a:endParaRPr/>
          </a:p>
        </p:txBody>
      </p:sp>
      <p:sp>
        <p:nvSpPr>
          <p:cNvPr id="183" name="Google Shape;183;p28"/>
          <p:cNvSpPr/>
          <p:nvPr/>
        </p:nvSpPr>
        <p:spPr>
          <a:xfrm>
            <a:off x="1469800" y="3111175"/>
            <a:ext cx="2772000" cy="1808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8"/>
          <p:cNvSpPr/>
          <p:nvPr/>
        </p:nvSpPr>
        <p:spPr>
          <a:xfrm>
            <a:off x="4241800" y="1990325"/>
            <a:ext cx="2772000" cy="292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8"/>
          <p:cNvSpPr txBox="1"/>
          <p:nvPr/>
        </p:nvSpPr>
        <p:spPr>
          <a:xfrm>
            <a:off x="2320375" y="3659125"/>
            <a:ext cx="1205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Procedure Call Stack</a:t>
            </a:r>
            <a:endParaRPr/>
          </a:p>
        </p:txBody>
      </p:sp>
      <p:sp>
        <p:nvSpPr>
          <p:cNvPr id="186" name="Google Shape;186;p28"/>
          <p:cNvSpPr/>
          <p:nvPr/>
        </p:nvSpPr>
        <p:spPr>
          <a:xfrm>
            <a:off x="1469800" y="1986172"/>
            <a:ext cx="2772000" cy="1125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8"/>
          <p:cNvSpPr txBox="1"/>
          <p:nvPr/>
        </p:nvSpPr>
        <p:spPr>
          <a:xfrm>
            <a:off x="1835275" y="2266950"/>
            <a:ext cx="2350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Program</a:t>
            </a:r>
            <a:endParaRPr/>
          </a:p>
          <a:p>
            <a:pPr marL="0" lvl="0" indent="0" algn="l" rtl="0">
              <a:spcBef>
                <a:spcPts val="0"/>
              </a:spcBef>
              <a:spcAft>
                <a:spcPts val="0"/>
              </a:spcAft>
              <a:buNone/>
            </a:pPr>
            <a:r>
              <a:rPr lang="en"/>
              <a:t>(sequence of instructions)</a:t>
            </a:r>
            <a:endParaRPr/>
          </a:p>
        </p:txBody>
      </p:sp>
      <p:sp>
        <p:nvSpPr>
          <p:cNvPr id="188" name="Google Shape;188;p28"/>
          <p:cNvSpPr txBox="1"/>
          <p:nvPr/>
        </p:nvSpPr>
        <p:spPr>
          <a:xfrm>
            <a:off x="5233900" y="3254675"/>
            <a:ext cx="102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Heap</a:t>
            </a:r>
            <a:endParaRPr/>
          </a:p>
        </p:txBody>
      </p:sp>
      <p:sp>
        <p:nvSpPr>
          <p:cNvPr id="189" name="Google Shape;189;p28"/>
          <p:cNvSpPr/>
          <p:nvPr/>
        </p:nvSpPr>
        <p:spPr>
          <a:xfrm>
            <a:off x="26734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8"/>
          <p:cNvSpPr/>
          <p:nvPr/>
        </p:nvSpPr>
        <p:spPr>
          <a:xfrm>
            <a:off x="29782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8"/>
          <p:cNvSpPr/>
          <p:nvPr/>
        </p:nvSpPr>
        <p:spPr>
          <a:xfrm>
            <a:off x="32830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8"/>
          <p:cNvSpPr/>
          <p:nvPr/>
        </p:nvSpPr>
        <p:spPr>
          <a:xfrm>
            <a:off x="35878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8"/>
          <p:cNvSpPr/>
          <p:nvPr/>
        </p:nvSpPr>
        <p:spPr>
          <a:xfrm>
            <a:off x="38926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8"/>
          <p:cNvSpPr/>
          <p:nvPr/>
        </p:nvSpPr>
        <p:spPr>
          <a:xfrm>
            <a:off x="41974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8"/>
          <p:cNvSpPr/>
          <p:nvPr/>
        </p:nvSpPr>
        <p:spPr>
          <a:xfrm>
            <a:off x="45022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8"/>
          <p:cNvSpPr/>
          <p:nvPr/>
        </p:nvSpPr>
        <p:spPr>
          <a:xfrm>
            <a:off x="48070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8"/>
          <p:cNvSpPr/>
          <p:nvPr/>
        </p:nvSpPr>
        <p:spPr>
          <a:xfrm>
            <a:off x="51118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8"/>
          <p:cNvSpPr/>
          <p:nvPr/>
        </p:nvSpPr>
        <p:spPr>
          <a:xfrm>
            <a:off x="54166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8"/>
          <p:cNvSpPr/>
          <p:nvPr/>
        </p:nvSpPr>
        <p:spPr>
          <a:xfrm>
            <a:off x="57214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8"/>
          <p:cNvSpPr/>
          <p:nvPr/>
        </p:nvSpPr>
        <p:spPr>
          <a:xfrm>
            <a:off x="6026275" y="15756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8"/>
          <p:cNvSpPr txBox="1"/>
          <p:nvPr/>
        </p:nvSpPr>
        <p:spPr>
          <a:xfrm>
            <a:off x="397700" y="1104000"/>
            <a:ext cx="1771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Program Counter:</a:t>
            </a:r>
            <a:endParaRPr/>
          </a:p>
        </p:txBody>
      </p:sp>
      <p:sp>
        <p:nvSpPr>
          <p:cNvPr id="202" name="Google Shape;202;p28"/>
          <p:cNvSpPr/>
          <p:nvPr/>
        </p:nvSpPr>
        <p:spPr>
          <a:xfrm>
            <a:off x="1979600" y="1177800"/>
            <a:ext cx="256500" cy="252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x86 Assembly Language</a:t>
            </a:r>
            <a:endParaRPr/>
          </a:p>
        </p:txBody>
      </p:sp>
      <p:sp>
        <p:nvSpPr>
          <p:cNvPr id="208" name="Google Shape;208;p29"/>
          <p:cNvSpPr txBox="1">
            <a:spLocks noGrp="1"/>
          </p:cNvSpPr>
          <p:nvPr>
            <p:ph type="body" idx="1"/>
          </p:nvPr>
        </p:nvSpPr>
        <p:spPr>
          <a:xfrm>
            <a:off x="311700" y="1304875"/>
            <a:ext cx="8520600" cy="3416400"/>
          </a:xfrm>
          <a:prstGeom prst="rect">
            <a:avLst/>
          </a:prstGeom>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Clr>
                <a:schemeClr val="dk1"/>
              </a:buClr>
              <a:buSzPts val="1100"/>
              <a:buFont typeface="Arial"/>
              <a:buNone/>
            </a:pPr>
            <a:r>
              <a:rPr lang="en" i="1" dirty="0">
                <a:latin typeface="Consolas"/>
                <a:ea typeface="Consolas"/>
                <a:cs typeface="Consolas"/>
                <a:sym typeface="Consolas"/>
              </a:rPr>
              <a:t>reg</a:t>
            </a:r>
            <a:r>
              <a:rPr lang="en" dirty="0">
                <a:latin typeface="Consolas"/>
                <a:ea typeface="Consolas"/>
                <a:cs typeface="Consolas"/>
                <a:sym typeface="Consolas"/>
              </a:rPr>
              <a:t> ::= </a:t>
            </a:r>
            <a:r>
              <a:rPr lang="en" dirty="0" err="1">
                <a:latin typeface="Consolas"/>
                <a:ea typeface="Consolas"/>
                <a:cs typeface="Consolas"/>
                <a:sym typeface="Consolas"/>
              </a:rPr>
              <a:t>rsp</a:t>
            </a:r>
            <a:r>
              <a:rPr lang="en" dirty="0">
                <a:latin typeface="Consolas"/>
                <a:ea typeface="Consolas"/>
                <a:cs typeface="Consolas"/>
                <a:sym typeface="Consolas"/>
              </a:rPr>
              <a:t> | </a:t>
            </a:r>
            <a:r>
              <a:rPr lang="en" dirty="0" err="1">
                <a:latin typeface="Consolas"/>
                <a:ea typeface="Consolas"/>
                <a:cs typeface="Consolas"/>
                <a:sym typeface="Consolas"/>
              </a:rPr>
              <a:t>rbp</a:t>
            </a:r>
            <a:r>
              <a:rPr lang="en" dirty="0">
                <a:latin typeface="Consolas"/>
                <a:ea typeface="Consolas"/>
                <a:cs typeface="Consolas"/>
                <a:sym typeface="Consolas"/>
              </a:rPr>
              <a:t> | </a:t>
            </a:r>
            <a:r>
              <a:rPr lang="en" dirty="0" err="1">
                <a:latin typeface="Consolas"/>
                <a:ea typeface="Consolas"/>
                <a:cs typeface="Consolas"/>
                <a:sym typeface="Consolas"/>
              </a:rPr>
              <a:t>rsi</a:t>
            </a:r>
            <a:r>
              <a:rPr lang="en" dirty="0">
                <a:latin typeface="Consolas"/>
                <a:ea typeface="Consolas"/>
                <a:cs typeface="Consolas"/>
                <a:sym typeface="Consolas"/>
              </a:rPr>
              <a:t> | </a:t>
            </a:r>
            <a:r>
              <a:rPr lang="en" dirty="0" err="1">
                <a:latin typeface="Consolas"/>
                <a:ea typeface="Consolas"/>
                <a:cs typeface="Consolas"/>
                <a:sym typeface="Consolas"/>
              </a:rPr>
              <a:t>rdi</a:t>
            </a:r>
            <a:r>
              <a:rPr lang="en" dirty="0">
                <a:latin typeface="Consolas"/>
                <a:ea typeface="Consolas"/>
                <a:cs typeface="Consolas"/>
                <a:sym typeface="Consolas"/>
              </a:rPr>
              <a:t> | </a:t>
            </a:r>
            <a:r>
              <a:rPr lang="en" dirty="0" err="1">
                <a:latin typeface="Consolas"/>
                <a:ea typeface="Consolas"/>
                <a:cs typeface="Consolas"/>
                <a:sym typeface="Consolas"/>
              </a:rPr>
              <a:t>rax</a:t>
            </a:r>
            <a:r>
              <a:rPr lang="en" dirty="0">
                <a:latin typeface="Consolas"/>
                <a:ea typeface="Consolas"/>
                <a:cs typeface="Consolas"/>
                <a:sym typeface="Consolas"/>
              </a:rPr>
              <a:t> | … | </a:t>
            </a:r>
            <a:r>
              <a:rPr lang="en" dirty="0" err="1">
                <a:latin typeface="Consolas"/>
                <a:ea typeface="Consolas"/>
                <a:cs typeface="Consolas"/>
                <a:sym typeface="Consolas"/>
              </a:rPr>
              <a:t>rdx</a:t>
            </a:r>
            <a:r>
              <a:rPr lang="en" dirty="0">
                <a:latin typeface="Consolas"/>
                <a:ea typeface="Consolas"/>
                <a:cs typeface="Consolas"/>
                <a:sym typeface="Consolas"/>
              </a:rPr>
              <a:t>  | r8 | … | r15</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i="1" dirty="0" err="1">
                <a:latin typeface="Consolas"/>
                <a:ea typeface="Consolas"/>
                <a:cs typeface="Consolas"/>
                <a:sym typeface="Consolas"/>
              </a:rPr>
              <a:t>arg</a:t>
            </a:r>
            <a:r>
              <a:rPr lang="en" dirty="0">
                <a:latin typeface="Consolas"/>
                <a:ea typeface="Consolas"/>
                <a:cs typeface="Consolas"/>
                <a:sym typeface="Consolas"/>
              </a:rPr>
              <a:t> ::=  $</a:t>
            </a:r>
            <a:r>
              <a:rPr lang="en" i="1" dirty="0">
                <a:latin typeface="Consolas"/>
                <a:ea typeface="Consolas"/>
                <a:cs typeface="Consolas"/>
                <a:sym typeface="Consolas"/>
              </a:rPr>
              <a:t>int</a:t>
            </a:r>
            <a:r>
              <a:rPr lang="en" dirty="0">
                <a:latin typeface="Consolas"/>
                <a:ea typeface="Consolas"/>
                <a:cs typeface="Consolas"/>
                <a:sym typeface="Consolas"/>
              </a:rPr>
              <a:t> | %</a:t>
            </a:r>
            <a:r>
              <a:rPr lang="en" i="1" dirty="0">
                <a:latin typeface="Consolas"/>
                <a:ea typeface="Consolas"/>
                <a:cs typeface="Consolas"/>
                <a:sym typeface="Consolas"/>
              </a:rPr>
              <a:t>reg</a:t>
            </a:r>
            <a:r>
              <a:rPr lang="en" dirty="0">
                <a:latin typeface="Consolas"/>
                <a:ea typeface="Consolas"/>
                <a:cs typeface="Consolas"/>
                <a:sym typeface="Consolas"/>
              </a:rPr>
              <a:t> | </a:t>
            </a:r>
            <a:r>
              <a:rPr lang="en" i="1" dirty="0">
                <a:latin typeface="Consolas"/>
                <a:ea typeface="Consolas"/>
                <a:cs typeface="Consolas"/>
                <a:sym typeface="Consolas"/>
              </a:rPr>
              <a:t>int</a:t>
            </a:r>
            <a:r>
              <a:rPr lang="en" dirty="0">
                <a:latin typeface="Consolas"/>
                <a:ea typeface="Consolas"/>
                <a:cs typeface="Consolas"/>
                <a:sym typeface="Consolas"/>
              </a:rPr>
              <a:t>(%</a:t>
            </a:r>
            <a:r>
              <a:rPr lang="en" i="1" dirty="0">
                <a:latin typeface="Consolas"/>
                <a:ea typeface="Consolas"/>
                <a:cs typeface="Consolas"/>
                <a:sym typeface="Consolas"/>
              </a:rPr>
              <a:t>reg</a:t>
            </a:r>
            <a:r>
              <a:rPr lang="en" dirty="0">
                <a:latin typeface="Consolas"/>
                <a:ea typeface="Consolas"/>
                <a:cs typeface="Consolas"/>
                <a:sym typeface="Consolas"/>
              </a:rPr>
              <a:t>)</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i="1" dirty="0" err="1">
                <a:latin typeface="Consolas"/>
                <a:ea typeface="Consolas"/>
                <a:cs typeface="Consolas"/>
                <a:sym typeface="Consolas"/>
              </a:rPr>
              <a:t>instr</a:t>
            </a:r>
            <a:r>
              <a:rPr lang="en" dirty="0">
                <a:latin typeface="Consolas"/>
                <a:ea typeface="Consolas"/>
                <a:cs typeface="Consolas"/>
                <a:sym typeface="Consolas"/>
              </a:rPr>
              <a:t> ::= </a:t>
            </a:r>
            <a:r>
              <a:rPr lang="en" dirty="0" err="1">
                <a:latin typeface="Consolas"/>
                <a:ea typeface="Consolas"/>
                <a:cs typeface="Consolas"/>
                <a:sym typeface="Consolas"/>
              </a:rPr>
              <a:t>addq</a:t>
            </a:r>
            <a:r>
              <a:rPr lang="en" dirty="0">
                <a:latin typeface="Consolas"/>
                <a:ea typeface="Consolas"/>
                <a:cs typeface="Consolas"/>
                <a:sym typeface="Consolas"/>
              </a:rPr>
              <a:t>  </a:t>
            </a:r>
            <a:r>
              <a:rPr lang="en" i="1" dirty="0" err="1">
                <a:latin typeface="Consolas"/>
                <a:ea typeface="Consolas"/>
                <a:cs typeface="Consolas"/>
                <a:sym typeface="Consolas"/>
              </a:rPr>
              <a:t>arg</a:t>
            </a:r>
            <a:r>
              <a:rPr lang="en" dirty="0">
                <a:latin typeface="Consolas"/>
                <a:ea typeface="Consolas"/>
                <a:cs typeface="Consolas"/>
                <a:sym typeface="Consolas"/>
              </a:rPr>
              <a:t>, </a:t>
            </a:r>
            <a:r>
              <a:rPr lang="en" i="1" dirty="0" err="1">
                <a:latin typeface="Consolas"/>
                <a:ea typeface="Consolas"/>
                <a:cs typeface="Consolas"/>
                <a:sym typeface="Consolas"/>
              </a:rPr>
              <a:t>arg</a:t>
            </a:r>
            <a:r>
              <a:rPr lang="en" dirty="0">
                <a:latin typeface="Consolas"/>
                <a:ea typeface="Consolas"/>
                <a:cs typeface="Consolas"/>
                <a:sym typeface="Consolas"/>
              </a:rPr>
              <a:t> |</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dirty="0">
                <a:latin typeface="Consolas"/>
                <a:ea typeface="Consolas"/>
                <a:cs typeface="Consolas"/>
                <a:sym typeface="Consolas"/>
              </a:rPr>
              <a:t>   		   </a:t>
            </a:r>
            <a:r>
              <a:rPr lang="en" dirty="0" err="1">
                <a:latin typeface="Consolas"/>
                <a:ea typeface="Consolas"/>
                <a:cs typeface="Consolas"/>
                <a:sym typeface="Consolas"/>
              </a:rPr>
              <a:t>subq</a:t>
            </a:r>
            <a:r>
              <a:rPr lang="en" dirty="0">
                <a:latin typeface="Consolas"/>
                <a:ea typeface="Consolas"/>
                <a:cs typeface="Consolas"/>
                <a:sym typeface="Consolas"/>
              </a:rPr>
              <a:t>  </a:t>
            </a:r>
            <a:r>
              <a:rPr lang="en" i="1" dirty="0" err="1">
                <a:latin typeface="Consolas"/>
                <a:ea typeface="Consolas"/>
                <a:cs typeface="Consolas"/>
                <a:sym typeface="Consolas"/>
              </a:rPr>
              <a:t>arg</a:t>
            </a:r>
            <a:r>
              <a:rPr lang="en" dirty="0">
                <a:latin typeface="Consolas"/>
                <a:ea typeface="Consolas"/>
                <a:cs typeface="Consolas"/>
                <a:sym typeface="Consolas"/>
              </a:rPr>
              <a:t>, </a:t>
            </a:r>
            <a:r>
              <a:rPr lang="en" i="1" dirty="0" err="1">
                <a:latin typeface="Consolas"/>
                <a:ea typeface="Consolas"/>
                <a:cs typeface="Consolas"/>
                <a:sym typeface="Consolas"/>
              </a:rPr>
              <a:t>arg</a:t>
            </a:r>
            <a:r>
              <a:rPr lang="en" dirty="0">
                <a:latin typeface="Consolas"/>
                <a:ea typeface="Consolas"/>
                <a:cs typeface="Consolas"/>
                <a:sym typeface="Consolas"/>
              </a:rPr>
              <a:t> |</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dirty="0">
                <a:latin typeface="Consolas"/>
                <a:ea typeface="Consolas"/>
                <a:cs typeface="Consolas"/>
                <a:sym typeface="Consolas"/>
              </a:rPr>
              <a:t>   		   </a:t>
            </a:r>
            <a:r>
              <a:rPr lang="en" dirty="0" err="1">
                <a:latin typeface="Consolas"/>
                <a:ea typeface="Consolas"/>
                <a:cs typeface="Consolas"/>
                <a:sym typeface="Consolas"/>
              </a:rPr>
              <a:t>negq</a:t>
            </a:r>
            <a:r>
              <a:rPr lang="en" dirty="0">
                <a:latin typeface="Consolas"/>
                <a:ea typeface="Consolas"/>
                <a:cs typeface="Consolas"/>
                <a:sym typeface="Consolas"/>
              </a:rPr>
              <a:t>  </a:t>
            </a:r>
            <a:r>
              <a:rPr lang="en" i="1" dirty="0" err="1">
                <a:latin typeface="Consolas"/>
                <a:ea typeface="Consolas"/>
                <a:cs typeface="Consolas"/>
                <a:sym typeface="Consolas"/>
              </a:rPr>
              <a:t>arg</a:t>
            </a:r>
            <a:r>
              <a:rPr lang="en" dirty="0">
                <a:latin typeface="Consolas"/>
                <a:ea typeface="Consolas"/>
                <a:cs typeface="Consolas"/>
                <a:sym typeface="Consolas"/>
              </a:rPr>
              <a:t> |</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dirty="0">
                <a:latin typeface="Consolas"/>
                <a:ea typeface="Consolas"/>
                <a:cs typeface="Consolas"/>
                <a:sym typeface="Consolas"/>
              </a:rPr>
              <a:t>   		   </a:t>
            </a:r>
            <a:r>
              <a:rPr lang="en" dirty="0" err="1">
                <a:latin typeface="Consolas"/>
                <a:ea typeface="Consolas"/>
                <a:cs typeface="Consolas"/>
                <a:sym typeface="Consolas"/>
              </a:rPr>
              <a:t>movq</a:t>
            </a:r>
            <a:r>
              <a:rPr lang="en" dirty="0">
                <a:latin typeface="Consolas"/>
                <a:ea typeface="Consolas"/>
                <a:cs typeface="Consolas"/>
                <a:sym typeface="Consolas"/>
              </a:rPr>
              <a:t>  </a:t>
            </a:r>
            <a:r>
              <a:rPr lang="en" i="1" dirty="0" err="1">
                <a:latin typeface="Consolas"/>
                <a:ea typeface="Consolas"/>
                <a:cs typeface="Consolas"/>
                <a:sym typeface="Consolas"/>
              </a:rPr>
              <a:t>arg</a:t>
            </a:r>
            <a:r>
              <a:rPr lang="en" dirty="0">
                <a:latin typeface="Consolas"/>
                <a:ea typeface="Consolas"/>
                <a:cs typeface="Consolas"/>
                <a:sym typeface="Consolas"/>
              </a:rPr>
              <a:t>, </a:t>
            </a:r>
            <a:r>
              <a:rPr lang="en" i="1" dirty="0" err="1">
                <a:latin typeface="Consolas"/>
                <a:ea typeface="Consolas"/>
                <a:cs typeface="Consolas"/>
                <a:sym typeface="Consolas"/>
              </a:rPr>
              <a:t>arg</a:t>
            </a:r>
            <a:r>
              <a:rPr lang="en" dirty="0">
                <a:latin typeface="Consolas"/>
                <a:ea typeface="Consolas"/>
                <a:cs typeface="Consolas"/>
                <a:sym typeface="Consolas"/>
              </a:rPr>
              <a:t> |</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dirty="0">
                <a:latin typeface="Consolas"/>
                <a:ea typeface="Consolas"/>
                <a:cs typeface="Consolas"/>
                <a:sym typeface="Consolas"/>
              </a:rPr>
              <a:t>   		   </a:t>
            </a:r>
            <a:r>
              <a:rPr lang="en" dirty="0" err="1">
                <a:latin typeface="Consolas"/>
                <a:ea typeface="Consolas"/>
                <a:cs typeface="Consolas"/>
                <a:sym typeface="Consolas"/>
              </a:rPr>
              <a:t>callq</a:t>
            </a:r>
            <a:r>
              <a:rPr lang="en" dirty="0">
                <a:latin typeface="Consolas"/>
                <a:ea typeface="Consolas"/>
                <a:cs typeface="Consolas"/>
                <a:sym typeface="Consolas"/>
              </a:rPr>
              <a:t> </a:t>
            </a:r>
            <a:r>
              <a:rPr lang="en" i="1" dirty="0">
                <a:latin typeface="Consolas"/>
                <a:ea typeface="Consolas"/>
                <a:cs typeface="Consolas"/>
                <a:sym typeface="Consolas"/>
              </a:rPr>
              <a:t>label</a:t>
            </a:r>
            <a:r>
              <a:rPr lang="en" dirty="0">
                <a:latin typeface="Consolas"/>
                <a:ea typeface="Consolas"/>
                <a:cs typeface="Consolas"/>
                <a:sym typeface="Consolas"/>
              </a:rPr>
              <a:t> |</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dirty="0">
                <a:latin typeface="Consolas"/>
                <a:ea typeface="Consolas"/>
                <a:cs typeface="Consolas"/>
                <a:sym typeface="Consolas"/>
              </a:rPr>
              <a:t>   		   </a:t>
            </a:r>
            <a:r>
              <a:rPr lang="en" dirty="0" err="1">
                <a:latin typeface="Consolas"/>
                <a:ea typeface="Consolas"/>
                <a:cs typeface="Consolas"/>
                <a:sym typeface="Consolas"/>
              </a:rPr>
              <a:t>pushq</a:t>
            </a:r>
            <a:r>
              <a:rPr lang="en" dirty="0">
                <a:latin typeface="Consolas"/>
                <a:ea typeface="Consolas"/>
                <a:cs typeface="Consolas"/>
                <a:sym typeface="Consolas"/>
              </a:rPr>
              <a:t> </a:t>
            </a:r>
            <a:r>
              <a:rPr lang="en" i="1" dirty="0" err="1">
                <a:latin typeface="Consolas"/>
                <a:ea typeface="Consolas"/>
                <a:cs typeface="Consolas"/>
                <a:sym typeface="Consolas"/>
              </a:rPr>
              <a:t>arg</a:t>
            </a:r>
            <a:r>
              <a:rPr lang="en" dirty="0">
                <a:latin typeface="Consolas"/>
                <a:ea typeface="Consolas"/>
                <a:cs typeface="Consolas"/>
                <a:sym typeface="Consolas"/>
              </a:rPr>
              <a:t> |</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dirty="0">
                <a:latin typeface="Consolas"/>
                <a:ea typeface="Consolas"/>
                <a:cs typeface="Consolas"/>
                <a:sym typeface="Consolas"/>
              </a:rPr>
              <a:t>   		   </a:t>
            </a:r>
            <a:r>
              <a:rPr lang="en" dirty="0" err="1">
                <a:latin typeface="Consolas"/>
                <a:ea typeface="Consolas"/>
                <a:cs typeface="Consolas"/>
                <a:sym typeface="Consolas"/>
              </a:rPr>
              <a:t>popq</a:t>
            </a:r>
            <a:r>
              <a:rPr lang="en" dirty="0">
                <a:latin typeface="Consolas"/>
                <a:ea typeface="Consolas"/>
                <a:cs typeface="Consolas"/>
                <a:sym typeface="Consolas"/>
              </a:rPr>
              <a:t> </a:t>
            </a:r>
            <a:r>
              <a:rPr lang="en" i="1" dirty="0" err="1">
                <a:latin typeface="Consolas"/>
                <a:ea typeface="Consolas"/>
                <a:cs typeface="Consolas"/>
                <a:sym typeface="Consolas"/>
              </a:rPr>
              <a:t>arg</a:t>
            </a:r>
            <a:r>
              <a:rPr lang="en" dirty="0">
                <a:latin typeface="Consolas"/>
                <a:ea typeface="Consolas"/>
                <a:cs typeface="Consolas"/>
                <a:sym typeface="Consolas"/>
              </a:rPr>
              <a:t> |</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dirty="0">
                <a:latin typeface="Consolas"/>
                <a:ea typeface="Consolas"/>
                <a:cs typeface="Consolas"/>
                <a:sym typeface="Consolas"/>
              </a:rPr>
              <a:t>   		   </a:t>
            </a:r>
            <a:r>
              <a:rPr lang="en" dirty="0" err="1">
                <a:latin typeface="Consolas"/>
                <a:ea typeface="Consolas"/>
                <a:cs typeface="Consolas"/>
                <a:sym typeface="Consolas"/>
              </a:rPr>
              <a:t>retq</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dirty="0">
                <a:latin typeface="Consolas"/>
                <a:ea typeface="Consolas"/>
                <a:cs typeface="Consolas"/>
                <a:sym typeface="Consolas"/>
              </a:rPr>
              <a:t>prog ::=  .</a:t>
            </a:r>
            <a:r>
              <a:rPr lang="en" dirty="0" err="1">
                <a:latin typeface="Consolas"/>
                <a:ea typeface="Consolas"/>
                <a:cs typeface="Consolas"/>
                <a:sym typeface="Consolas"/>
              </a:rPr>
              <a:t>globl</a:t>
            </a:r>
            <a:r>
              <a:rPr lang="en" dirty="0">
                <a:latin typeface="Consolas"/>
                <a:ea typeface="Consolas"/>
                <a:cs typeface="Consolas"/>
                <a:sym typeface="Consolas"/>
              </a:rPr>
              <a:t> main</a:t>
            </a: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main:  </a:t>
            </a:r>
            <a:r>
              <a:rPr lang="en" i="1" dirty="0" err="1">
                <a:latin typeface="Consolas"/>
                <a:ea typeface="Consolas"/>
                <a:cs typeface="Consolas"/>
                <a:sym typeface="Consolas"/>
              </a:rPr>
              <a:t>instr</a:t>
            </a:r>
            <a:r>
              <a:rPr lang="en" i="1" dirty="0">
                <a:latin typeface="Consolas"/>
                <a:ea typeface="Consolas"/>
                <a:cs typeface="Consolas"/>
                <a:sym typeface="Consolas"/>
              </a:rPr>
              <a:t>+</a:t>
            </a:r>
            <a:endParaRPr i="1" dirty="0">
              <a:latin typeface="Consolas"/>
              <a:ea typeface="Consolas"/>
              <a:cs typeface="Consolas"/>
              <a:sym typeface="Consola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x86 Program</a:t>
            </a:r>
            <a:endParaRPr/>
          </a:p>
        </p:txBody>
      </p:sp>
      <p:sp>
        <p:nvSpPr>
          <p:cNvPr id="214" name="Google Shape;214;p30"/>
          <p:cNvSpPr txBox="1">
            <a:spLocks noGrp="1"/>
          </p:cNvSpPr>
          <p:nvPr>
            <p:ph type="body" idx="1"/>
          </p:nvPr>
        </p:nvSpPr>
        <p:spPr>
          <a:xfrm>
            <a:off x="1356975" y="1735150"/>
            <a:ext cx="5265300" cy="25845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.globl main</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main:</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movq    $10, %rax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addq    $32, %rax</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retq</a:t>
            </a:r>
            <a:endParaRPr>
              <a:latin typeface="Consolas"/>
              <a:ea typeface="Consolas"/>
              <a:cs typeface="Consolas"/>
              <a:sym typeface="Consola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Integers and Variables</a:t>
            </a:r>
            <a:endParaRPr/>
          </a:p>
        </p:txBody>
      </p:sp>
      <p:sp>
        <p:nvSpPr>
          <p:cNvPr id="220" name="Google Shape;220;p3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2</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Compiling from L</a:t>
            </a:r>
            <a:r>
              <a:rPr lang="en" baseline="-25000"/>
              <a:t>Var</a:t>
            </a:r>
            <a:r>
              <a:rPr lang="en"/>
              <a:t> to x86</a:t>
            </a:r>
            <a:endParaRPr/>
          </a:p>
          <a:p>
            <a:pPr marL="0" lvl="0" indent="0" algn="l" rtl="0">
              <a:spcBef>
                <a:spcPts val="0"/>
              </a:spcBef>
              <a:spcAft>
                <a:spcPts val="0"/>
              </a:spcAft>
              <a:buNone/>
            </a:pPr>
            <a:endParaRPr/>
          </a:p>
        </p:txBody>
      </p:sp>
      <p:sp>
        <p:nvSpPr>
          <p:cNvPr id="226" name="Google Shape;226;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Identify the differences between L</a:t>
            </a:r>
            <a:r>
              <a:rPr lang="en" baseline="-25000"/>
              <a:t>Var</a:t>
            </a:r>
            <a:r>
              <a:rPr lang="en"/>
              <a:t> and x86.</a:t>
            </a:r>
            <a:endParaRPr/>
          </a:p>
          <a:p>
            <a:pPr marL="457200" lvl="0" indent="-342900" algn="l" rtl="0">
              <a:spcBef>
                <a:spcPts val="0"/>
              </a:spcBef>
              <a:spcAft>
                <a:spcPts val="0"/>
              </a:spcAft>
              <a:buSzPts val="1800"/>
              <a:buAutoNum type="arabicPeriod"/>
            </a:pPr>
            <a:r>
              <a:rPr lang="en"/>
              <a:t>Assign each difference to be handled by a compiler pass.</a:t>
            </a:r>
            <a:endParaRPr/>
          </a:p>
          <a:p>
            <a:pPr marL="457200" lvl="0" indent="-342900" algn="l" rtl="0">
              <a:spcBef>
                <a:spcPts val="0"/>
              </a:spcBef>
              <a:spcAft>
                <a:spcPts val="0"/>
              </a:spcAft>
              <a:buSzPts val="1800"/>
              <a:buAutoNum type="arabicPeriod"/>
            </a:pPr>
            <a:r>
              <a:rPr lang="en"/>
              <a:t>Introduce the compiler passes and their ordering.</a:t>
            </a:r>
            <a:endParaRPr/>
          </a:p>
          <a:p>
            <a:pPr marL="457200" lvl="0" indent="-342900" algn="l" rtl="0">
              <a:spcBef>
                <a:spcPts val="0"/>
              </a:spcBef>
              <a:spcAft>
                <a:spcPts val="0"/>
              </a:spcAft>
              <a:buSzPts val="1800"/>
              <a:buAutoNum type="arabicPeriod"/>
            </a:pPr>
            <a:r>
              <a:rPr lang="en"/>
              <a:t>Uniquify</a:t>
            </a:r>
            <a:endParaRPr/>
          </a:p>
          <a:p>
            <a:pPr marL="457200" lvl="0" indent="-342900" algn="l" rtl="0">
              <a:spcBef>
                <a:spcPts val="0"/>
              </a:spcBef>
              <a:spcAft>
                <a:spcPts val="0"/>
              </a:spcAft>
              <a:buSzPts val="1800"/>
              <a:buAutoNum type="arabicPeriod"/>
            </a:pPr>
            <a:r>
              <a:rPr lang="en"/>
              <a:t>Remove Complex Operands</a:t>
            </a:r>
            <a:endParaRPr/>
          </a:p>
          <a:p>
            <a:pPr marL="457200" lvl="0" indent="-342900" algn="l" rtl="0">
              <a:spcBef>
                <a:spcPts val="0"/>
              </a:spcBef>
              <a:spcAft>
                <a:spcPts val="0"/>
              </a:spcAft>
              <a:buSzPts val="1800"/>
              <a:buAutoNum type="arabicPeriod"/>
            </a:pPr>
            <a:r>
              <a:rPr lang="en"/>
              <a:t>Explicate Control</a:t>
            </a:r>
            <a:endParaRPr/>
          </a:p>
          <a:p>
            <a:pPr marL="457200" lvl="0" indent="-342900" algn="l" rtl="0">
              <a:spcBef>
                <a:spcPts val="0"/>
              </a:spcBef>
              <a:spcAft>
                <a:spcPts val="0"/>
              </a:spcAft>
              <a:buSzPts val="1800"/>
              <a:buAutoNum type="arabicPeriod"/>
            </a:pPr>
            <a:r>
              <a:rPr lang="en"/>
              <a:t>Select Instructions</a:t>
            </a:r>
            <a:endParaRPr/>
          </a:p>
          <a:p>
            <a:pPr marL="457200" lvl="0" indent="-342900" algn="l" rtl="0">
              <a:spcBef>
                <a:spcPts val="0"/>
              </a:spcBef>
              <a:spcAft>
                <a:spcPts val="0"/>
              </a:spcAft>
              <a:buSzPts val="1800"/>
              <a:buAutoNum type="arabicPeriod"/>
            </a:pPr>
            <a:r>
              <a:rPr lang="en"/>
              <a:t>Assign Homes</a:t>
            </a:r>
            <a:endParaRPr/>
          </a:p>
          <a:p>
            <a:pPr marL="457200" lvl="0" indent="-342900" algn="l" rtl="0">
              <a:spcBef>
                <a:spcPts val="0"/>
              </a:spcBef>
              <a:spcAft>
                <a:spcPts val="0"/>
              </a:spcAft>
              <a:buSzPts val="1800"/>
              <a:buAutoNum type="arabicPeriod"/>
            </a:pPr>
            <a:r>
              <a:rPr lang="en"/>
              <a:t>Patch Instructions</a:t>
            </a:r>
            <a:endParaRPr/>
          </a:p>
          <a:p>
            <a:pPr marL="457200" lvl="0" indent="-342900" algn="l" rtl="0">
              <a:spcBef>
                <a:spcPts val="0"/>
              </a:spcBef>
              <a:spcAft>
                <a:spcPts val="0"/>
              </a:spcAft>
              <a:buSzPts val="1800"/>
              <a:buAutoNum type="arabicPeriod"/>
            </a:pPr>
            <a:r>
              <a:rPr lang="en"/>
              <a:t>Prelude &amp; Conclusion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Compiling from L</a:t>
            </a:r>
            <a:r>
              <a:rPr lang="en" baseline="-25000"/>
              <a:t>Var</a:t>
            </a:r>
            <a:r>
              <a:rPr lang="en"/>
              <a:t> to X86</a:t>
            </a:r>
            <a:endParaRPr/>
          </a:p>
        </p:txBody>
      </p:sp>
      <p:sp>
        <p:nvSpPr>
          <p:cNvPr id="232" name="Google Shape;232;p33"/>
          <p:cNvSpPr txBox="1"/>
          <p:nvPr/>
        </p:nvSpPr>
        <p:spPr>
          <a:xfrm>
            <a:off x="4300724" y="2322650"/>
            <a:ext cx="4135609"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latin typeface="Consolas"/>
                <a:ea typeface="Consolas"/>
                <a:cs typeface="Consolas"/>
                <a:sym typeface="Consolas"/>
              </a:rPr>
              <a:t>    .</a:t>
            </a:r>
            <a:r>
              <a:rPr lang="en" sz="1800" dirty="0" err="1">
                <a:latin typeface="Consolas"/>
                <a:ea typeface="Consolas"/>
                <a:cs typeface="Consolas"/>
                <a:sym typeface="Consolas"/>
              </a:rPr>
              <a:t>globl</a:t>
            </a:r>
            <a:r>
              <a:rPr lang="en" sz="1800" dirty="0">
                <a:latin typeface="Consolas"/>
                <a:ea typeface="Consolas"/>
                <a:cs typeface="Consolas"/>
                <a:sym typeface="Consolas"/>
              </a:rPr>
              <a:t> main</a:t>
            </a:r>
            <a:endParaRPr sz="1800" dirty="0">
              <a:latin typeface="Consolas"/>
              <a:ea typeface="Consolas"/>
              <a:cs typeface="Consolas"/>
              <a:sym typeface="Consolas"/>
            </a:endParaRPr>
          </a:p>
          <a:p>
            <a:pPr marL="0" lvl="0" indent="0" algn="l" rtl="0">
              <a:spcBef>
                <a:spcPts val="0"/>
              </a:spcBef>
              <a:spcAft>
                <a:spcPts val="0"/>
              </a:spcAft>
              <a:buNone/>
            </a:pPr>
            <a:r>
              <a:rPr lang="en" sz="1800" dirty="0">
                <a:latin typeface="Consolas"/>
                <a:ea typeface="Consolas"/>
                <a:cs typeface="Consolas"/>
                <a:sym typeface="Consolas"/>
              </a:rPr>
              <a:t>main:</a:t>
            </a:r>
            <a:endParaRPr sz="1800" dirty="0">
              <a:latin typeface="Consolas"/>
              <a:ea typeface="Consolas"/>
              <a:cs typeface="Consolas"/>
              <a:sym typeface="Consolas"/>
            </a:endParaRPr>
          </a:p>
          <a:p>
            <a:pPr marL="0" lvl="0" indent="0" algn="l" rtl="0">
              <a:spcBef>
                <a:spcPts val="0"/>
              </a:spcBef>
              <a:spcAft>
                <a:spcPts val="0"/>
              </a:spcAft>
              <a:buNone/>
            </a:pPr>
            <a:r>
              <a:rPr lang="en" sz="1800" dirty="0">
                <a:latin typeface="Consolas"/>
                <a:ea typeface="Consolas"/>
                <a:cs typeface="Consolas"/>
                <a:sym typeface="Consolas"/>
              </a:rPr>
              <a:t>   	 </a:t>
            </a:r>
            <a:r>
              <a:rPr lang="en" sz="1800" dirty="0" err="1">
                <a:latin typeface="Consolas"/>
                <a:ea typeface="Consolas"/>
                <a:cs typeface="Consolas"/>
                <a:sym typeface="Consolas"/>
              </a:rPr>
              <a:t>movq</a:t>
            </a:r>
            <a:r>
              <a:rPr lang="en" sz="1800" dirty="0">
                <a:latin typeface="Consolas"/>
                <a:ea typeface="Consolas"/>
                <a:cs typeface="Consolas"/>
                <a:sym typeface="Consolas"/>
              </a:rPr>
              <a:t>    $10, %</a:t>
            </a:r>
            <a:r>
              <a:rPr lang="en" sz="1800" dirty="0" err="1">
                <a:latin typeface="Consolas"/>
                <a:ea typeface="Consolas"/>
                <a:cs typeface="Consolas"/>
                <a:sym typeface="Consolas"/>
              </a:rPr>
              <a:t>rax</a:t>
            </a:r>
            <a:endParaRPr sz="1800" dirty="0">
              <a:latin typeface="Consolas"/>
              <a:ea typeface="Consolas"/>
              <a:cs typeface="Consolas"/>
              <a:sym typeface="Consolas"/>
            </a:endParaRPr>
          </a:p>
          <a:p>
            <a:pPr marL="0" lvl="0" indent="0" algn="l" rtl="0">
              <a:spcBef>
                <a:spcPts val="0"/>
              </a:spcBef>
              <a:spcAft>
                <a:spcPts val="0"/>
              </a:spcAft>
              <a:buNone/>
            </a:pPr>
            <a:r>
              <a:rPr lang="en" sz="1800" dirty="0">
                <a:latin typeface="Consolas"/>
                <a:ea typeface="Consolas"/>
                <a:cs typeface="Consolas"/>
                <a:sym typeface="Consolas"/>
              </a:rPr>
              <a:t>   	 </a:t>
            </a:r>
            <a:r>
              <a:rPr lang="en" sz="1800" dirty="0" err="1">
                <a:latin typeface="Consolas"/>
                <a:ea typeface="Consolas"/>
                <a:cs typeface="Consolas"/>
                <a:sym typeface="Consolas"/>
              </a:rPr>
              <a:t>addq</a:t>
            </a:r>
            <a:r>
              <a:rPr lang="en" sz="1800" dirty="0">
                <a:latin typeface="Consolas"/>
                <a:ea typeface="Consolas"/>
                <a:cs typeface="Consolas"/>
                <a:sym typeface="Consolas"/>
              </a:rPr>
              <a:t>    $32, %</a:t>
            </a:r>
            <a:r>
              <a:rPr lang="en" sz="1800" dirty="0" err="1">
                <a:latin typeface="Consolas"/>
                <a:ea typeface="Consolas"/>
                <a:cs typeface="Consolas"/>
                <a:sym typeface="Consolas"/>
              </a:rPr>
              <a:t>rax</a:t>
            </a:r>
            <a:endParaRPr sz="1800" dirty="0">
              <a:latin typeface="Consolas"/>
              <a:ea typeface="Consolas"/>
              <a:cs typeface="Consolas"/>
              <a:sym typeface="Consolas"/>
            </a:endParaRPr>
          </a:p>
          <a:p>
            <a:pPr marL="0" lvl="0" indent="0" algn="l" rtl="0">
              <a:spcBef>
                <a:spcPts val="0"/>
              </a:spcBef>
              <a:spcAft>
                <a:spcPts val="0"/>
              </a:spcAft>
              <a:buNone/>
            </a:pPr>
            <a:r>
              <a:rPr lang="en" sz="1800" dirty="0">
                <a:latin typeface="Consolas"/>
                <a:ea typeface="Consolas"/>
                <a:cs typeface="Consolas"/>
                <a:sym typeface="Consolas"/>
              </a:rPr>
              <a:t>   	 </a:t>
            </a:r>
            <a:r>
              <a:rPr lang="en" sz="1800" dirty="0" err="1">
                <a:latin typeface="Consolas"/>
                <a:ea typeface="Consolas"/>
                <a:cs typeface="Consolas"/>
                <a:sym typeface="Consolas"/>
              </a:rPr>
              <a:t>retq</a:t>
            </a:r>
            <a:endParaRPr sz="1800" dirty="0">
              <a:latin typeface="Consolas"/>
              <a:ea typeface="Consolas"/>
              <a:cs typeface="Consolas"/>
              <a:sym typeface="Consolas"/>
            </a:endParaRPr>
          </a:p>
        </p:txBody>
      </p:sp>
      <p:sp>
        <p:nvSpPr>
          <p:cNvPr id="233" name="Google Shape;233;p33"/>
          <p:cNvSpPr txBox="1"/>
          <p:nvPr/>
        </p:nvSpPr>
        <p:spPr>
          <a:xfrm>
            <a:off x="662600" y="1377200"/>
            <a:ext cx="2112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Source Program:</a:t>
            </a:r>
            <a:endParaRPr sz="1800"/>
          </a:p>
        </p:txBody>
      </p:sp>
      <p:sp>
        <p:nvSpPr>
          <p:cNvPr id="234" name="Google Shape;234;p33"/>
          <p:cNvSpPr txBox="1"/>
          <p:nvPr/>
        </p:nvSpPr>
        <p:spPr>
          <a:xfrm>
            <a:off x="2776975" y="1323700"/>
            <a:ext cx="166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(+ 10 32)</a:t>
            </a:r>
            <a:endParaRPr sz="1800">
              <a:latin typeface="Consolas"/>
              <a:ea typeface="Consolas"/>
              <a:cs typeface="Consolas"/>
              <a:sym typeface="Consolas"/>
            </a:endParaRPr>
          </a:p>
        </p:txBody>
      </p:sp>
      <p:sp>
        <p:nvSpPr>
          <p:cNvPr id="235" name="Google Shape;235;p33"/>
          <p:cNvSpPr txBox="1"/>
          <p:nvPr/>
        </p:nvSpPr>
        <p:spPr>
          <a:xfrm>
            <a:off x="496425" y="2682350"/>
            <a:ext cx="27384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What's different between Racket and x86?</a:t>
            </a:r>
            <a:endParaRPr sz="1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What's different between Racket and x86?</a:t>
            </a:r>
            <a:endParaRPr/>
          </a:p>
        </p:txBody>
      </p:sp>
      <p:sp>
        <p:nvSpPr>
          <p:cNvPr id="241" name="Google Shape;241;p34"/>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AutoNum type="arabicPeriod"/>
            </a:pPr>
            <a:r>
              <a:rPr lang="en" sz="1700"/>
              <a:t>addition has two arguments and a return value</a:t>
            </a:r>
            <a:endParaRPr sz="1700"/>
          </a:p>
          <a:p>
            <a:pPr marL="457200" lvl="0" indent="-336550" algn="l" rtl="0">
              <a:spcBef>
                <a:spcPts val="0"/>
              </a:spcBef>
              <a:spcAft>
                <a:spcPts val="0"/>
              </a:spcAft>
              <a:buSzPts val="1700"/>
              <a:buAutoNum type="arabicPeriod"/>
            </a:pPr>
            <a:r>
              <a:rPr lang="en" sz="1700"/>
              <a:t>nested expression</a:t>
            </a:r>
            <a:endParaRPr sz="1700"/>
          </a:p>
          <a:p>
            <a:pPr marL="457200" lvl="0" indent="-336550" algn="l" rtl="0">
              <a:spcBef>
                <a:spcPts val="0"/>
              </a:spcBef>
              <a:spcAft>
                <a:spcPts val="0"/>
              </a:spcAft>
              <a:buSzPts val="1700"/>
              <a:buAutoNum type="arabicPeriod"/>
            </a:pPr>
            <a:r>
              <a:rPr lang="en" sz="1700"/>
              <a:t>order of evaluation is left-to-right depth-first</a:t>
            </a:r>
            <a:endParaRPr sz="1700"/>
          </a:p>
          <a:p>
            <a:pPr marL="457200" lvl="0" indent="-336550" algn="l" rtl="0">
              <a:spcBef>
                <a:spcPts val="0"/>
              </a:spcBef>
              <a:spcAft>
                <a:spcPts val="0"/>
              </a:spcAft>
              <a:buSzPts val="1700"/>
              <a:buAutoNum type="arabicPeriod"/>
            </a:pPr>
            <a:r>
              <a:rPr lang="en" sz="1700"/>
              <a:t>unlimited supply of variables</a:t>
            </a:r>
            <a:endParaRPr sz="1700"/>
          </a:p>
          <a:p>
            <a:pPr marL="457200" lvl="0" indent="-336550" algn="l" rtl="0">
              <a:spcBef>
                <a:spcPts val="0"/>
              </a:spcBef>
              <a:spcAft>
                <a:spcPts val="0"/>
              </a:spcAft>
              <a:buSzPts val="1700"/>
              <a:buAutoNum type="arabicPeriod"/>
            </a:pPr>
            <a:r>
              <a:rPr lang="en" sz="1700"/>
              <a:t>multiple variables with the same name</a:t>
            </a:r>
            <a:endParaRPr sz="1700"/>
          </a:p>
        </p:txBody>
      </p:sp>
      <p:sp>
        <p:nvSpPr>
          <p:cNvPr id="242" name="Google Shape;242;p34"/>
          <p:cNvSpPr txBox="1">
            <a:spLocks noGrp="1"/>
          </p:cNvSpPr>
          <p:nvPr>
            <p:ph type="body" idx="1"/>
          </p:nvPr>
        </p:nvSpPr>
        <p:spPr>
          <a:xfrm>
            <a:off x="4739825" y="1144475"/>
            <a:ext cx="4260300" cy="34164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AutoNum type="arabicPeriod"/>
            </a:pPr>
            <a:r>
              <a:rPr lang="en" sz="1700"/>
              <a:t>addition has two arguments and performs in-place update</a:t>
            </a:r>
            <a:endParaRPr sz="1700"/>
          </a:p>
          <a:p>
            <a:pPr marL="457200" lvl="0" indent="-336550" algn="l" rtl="0">
              <a:spcBef>
                <a:spcPts val="0"/>
              </a:spcBef>
              <a:spcAft>
                <a:spcPts val="0"/>
              </a:spcAft>
              <a:buSzPts val="1700"/>
              <a:buAutoNum type="arabicPeriod"/>
            </a:pPr>
            <a:r>
              <a:rPr lang="en" sz="1700"/>
              <a:t>no nesting: arguments are </a:t>
            </a:r>
            <a:r>
              <a:rPr lang="en" sz="1700" i="1"/>
              <a:t>atomic</a:t>
            </a:r>
            <a:endParaRPr sz="1700" i="1"/>
          </a:p>
          <a:p>
            <a:pPr marL="457200" lvl="0" indent="-336550" algn="l" rtl="0">
              <a:spcBef>
                <a:spcPts val="0"/>
              </a:spcBef>
              <a:spcAft>
                <a:spcPts val="0"/>
              </a:spcAft>
              <a:buSzPts val="1700"/>
              <a:buAutoNum type="arabicPeriod"/>
            </a:pPr>
            <a:r>
              <a:rPr lang="en" sz="1700"/>
              <a:t>order of evaluation is by the sequence of instructions</a:t>
            </a:r>
            <a:endParaRPr sz="1700"/>
          </a:p>
          <a:p>
            <a:pPr marL="457200" lvl="0" indent="-336550" algn="l" rtl="0">
              <a:spcBef>
                <a:spcPts val="0"/>
              </a:spcBef>
              <a:spcAft>
                <a:spcPts val="0"/>
              </a:spcAft>
              <a:buSzPts val="1700"/>
              <a:buAutoNum type="arabicPeriod"/>
            </a:pPr>
            <a:r>
              <a:rPr lang="en" sz="1700"/>
              <a:t>registers (finite), memory (unlimited)</a:t>
            </a:r>
            <a:endParaRPr sz="1700"/>
          </a:p>
          <a:p>
            <a:pPr marL="457200" lvl="0" indent="-336550" algn="l" rtl="0">
              <a:spcBef>
                <a:spcPts val="0"/>
              </a:spcBef>
              <a:spcAft>
                <a:spcPts val="0"/>
              </a:spcAft>
              <a:buSzPts val="1700"/>
              <a:buAutoNum type="arabicPeriod"/>
            </a:pPr>
            <a:r>
              <a:rPr lang="en" sz="1700"/>
              <a:t>uniquely named registers and memory locations</a:t>
            </a:r>
            <a:endParaRPr sz="17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Compiler Passes</a:t>
            </a:r>
            <a:endParaRPr/>
          </a:p>
        </p:txBody>
      </p:sp>
      <p:sp>
        <p:nvSpPr>
          <p:cNvPr id="248" name="Google Shape;248;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select instructions</a:t>
            </a:r>
            <a:r>
              <a:rPr lang="en"/>
              <a:t>: Convert each operation into one or more instructions.</a:t>
            </a:r>
            <a:endParaRPr/>
          </a:p>
          <a:p>
            <a:pPr marL="0" lvl="0" indent="0" algn="l" rtl="0">
              <a:spcBef>
                <a:spcPts val="1200"/>
              </a:spcBef>
              <a:spcAft>
                <a:spcPts val="0"/>
              </a:spcAft>
              <a:buNone/>
            </a:pPr>
            <a:r>
              <a:rPr lang="en" b="1"/>
              <a:t>remove complex operands</a:t>
            </a:r>
            <a:r>
              <a:rPr lang="en"/>
              <a:t>: Introduce temporary variables for the results of subexpressions.</a:t>
            </a:r>
            <a:endParaRPr/>
          </a:p>
          <a:p>
            <a:pPr marL="0" lvl="0" indent="0" algn="l" rtl="0">
              <a:spcBef>
                <a:spcPts val="1200"/>
              </a:spcBef>
              <a:spcAft>
                <a:spcPts val="0"/>
              </a:spcAft>
              <a:buNone/>
            </a:pPr>
            <a:r>
              <a:rPr lang="en" b="1"/>
              <a:t>explicate control</a:t>
            </a:r>
            <a:r>
              <a:rPr lang="en"/>
              <a:t>: Convert from program representation with implicit control flow (AST) to a representation with explicit control flow: blocks of instructions with jumps between blocks.</a:t>
            </a:r>
            <a:endParaRPr/>
          </a:p>
          <a:p>
            <a:pPr marL="0" lvl="0" indent="0" algn="l" rtl="0">
              <a:spcBef>
                <a:spcPts val="1200"/>
              </a:spcBef>
              <a:spcAft>
                <a:spcPts val="0"/>
              </a:spcAft>
              <a:buNone/>
            </a:pPr>
            <a:r>
              <a:rPr lang="en" b="1"/>
              <a:t>assign homes</a:t>
            </a:r>
            <a:r>
              <a:rPr lang="en"/>
              <a:t>: Replace variables with locations on the procedure call stack.</a:t>
            </a:r>
            <a:endParaRPr/>
          </a:p>
          <a:p>
            <a:pPr marL="0" lvl="0" indent="0" algn="l" rtl="0">
              <a:spcBef>
                <a:spcPts val="1200"/>
              </a:spcBef>
              <a:spcAft>
                <a:spcPts val="1200"/>
              </a:spcAft>
              <a:buNone/>
            </a:pPr>
            <a:r>
              <a:rPr lang="en" b="1"/>
              <a:t>uniquify</a:t>
            </a:r>
            <a:r>
              <a:rPr lang="en"/>
              <a:t>: rename variables to make them unique.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Ordering of the Compiler Passes</a:t>
            </a:r>
            <a:endParaRPr/>
          </a:p>
        </p:txBody>
      </p:sp>
      <p:sp>
        <p:nvSpPr>
          <p:cNvPr id="254" name="Google Shape;254;p36"/>
          <p:cNvSpPr txBox="1"/>
          <p:nvPr/>
        </p:nvSpPr>
        <p:spPr>
          <a:xfrm>
            <a:off x="929550" y="12895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L</a:t>
            </a:r>
            <a:r>
              <a:rPr lang="en" baseline="-25000"/>
              <a:t>Var</a:t>
            </a:r>
            <a:endParaRPr baseline="-25000"/>
          </a:p>
        </p:txBody>
      </p:sp>
      <p:sp>
        <p:nvSpPr>
          <p:cNvPr id="255" name="Google Shape;255;p36"/>
          <p:cNvSpPr txBox="1"/>
          <p:nvPr/>
        </p:nvSpPr>
        <p:spPr>
          <a:xfrm>
            <a:off x="929550" y="202280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L</a:t>
            </a:r>
            <a:r>
              <a:rPr lang="en" baseline="-25000"/>
              <a:t>Var</a:t>
            </a:r>
            <a:endParaRPr baseline="-25000"/>
          </a:p>
        </p:txBody>
      </p:sp>
      <p:sp>
        <p:nvSpPr>
          <p:cNvPr id="256" name="Google Shape;256;p36"/>
          <p:cNvSpPr txBox="1"/>
          <p:nvPr/>
        </p:nvSpPr>
        <p:spPr>
          <a:xfrm>
            <a:off x="929550" y="27560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L</a:t>
            </a:r>
            <a:r>
              <a:rPr lang="en" baseline="-25000"/>
              <a:t>Var</a:t>
            </a:r>
            <a:endParaRPr baseline="-25000"/>
          </a:p>
        </p:txBody>
      </p:sp>
      <p:sp>
        <p:nvSpPr>
          <p:cNvPr id="257" name="Google Shape;257;p36"/>
          <p:cNvSpPr txBox="1"/>
          <p:nvPr/>
        </p:nvSpPr>
        <p:spPr>
          <a:xfrm>
            <a:off x="929550" y="348930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C</a:t>
            </a:r>
            <a:r>
              <a:rPr lang="en" baseline="-25000"/>
              <a:t>Var</a:t>
            </a:r>
            <a:endParaRPr baseline="-25000"/>
          </a:p>
        </p:txBody>
      </p:sp>
      <p:sp>
        <p:nvSpPr>
          <p:cNvPr id="258" name="Google Shape;258;p36"/>
          <p:cNvSpPr txBox="1"/>
          <p:nvPr/>
        </p:nvSpPr>
        <p:spPr>
          <a:xfrm>
            <a:off x="4433375" y="2026738"/>
            <a:ext cx="6717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r>
              <a:rPr lang="en" baseline="-25000"/>
              <a:t>Var</a:t>
            </a:r>
            <a:endParaRPr baseline="-25000"/>
          </a:p>
        </p:txBody>
      </p:sp>
      <p:sp>
        <p:nvSpPr>
          <p:cNvPr id="259" name="Google Shape;259;p36"/>
          <p:cNvSpPr txBox="1"/>
          <p:nvPr/>
        </p:nvSpPr>
        <p:spPr>
          <a:xfrm>
            <a:off x="4468925" y="27639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endParaRPr baseline="-25000"/>
          </a:p>
        </p:txBody>
      </p:sp>
      <p:sp>
        <p:nvSpPr>
          <p:cNvPr id="260" name="Google Shape;260;p36"/>
          <p:cNvSpPr txBox="1"/>
          <p:nvPr/>
        </p:nvSpPr>
        <p:spPr>
          <a:xfrm>
            <a:off x="4468925" y="42383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endParaRPr baseline="-25000"/>
          </a:p>
        </p:txBody>
      </p:sp>
      <p:sp>
        <p:nvSpPr>
          <p:cNvPr id="261" name="Google Shape;261;p36"/>
          <p:cNvSpPr txBox="1"/>
          <p:nvPr/>
        </p:nvSpPr>
        <p:spPr>
          <a:xfrm>
            <a:off x="4468925" y="35011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endParaRPr baseline="-25000"/>
          </a:p>
        </p:txBody>
      </p:sp>
      <p:sp>
        <p:nvSpPr>
          <p:cNvPr id="262" name="Google Shape;262;p36"/>
          <p:cNvSpPr txBox="1"/>
          <p:nvPr/>
        </p:nvSpPr>
        <p:spPr>
          <a:xfrm>
            <a:off x="1530150" y="1654875"/>
            <a:ext cx="136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uniquify*</a:t>
            </a:r>
            <a:endParaRPr/>
          </a:p>
        </p:txBody>
      </p:sp>
      <p:sp>
        <p:nvSpPr>
          <p:cNvPr id="263" name="Google Shape;263;p36"/>
          <p:cNvSpPr txBox="1"/>
          <p:nvPr/>
        </p:nvSpPr>
        <p:spPr>
          <a:xfrm>
            <a:off x="1609425" y="2418300"/>
            <a:ext cx="252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remove complex operands</a:t>
            </a:r>
            <a:endParaRPr/>
          </a:p>
        </p:txBody>
      </p:sp>
      <p:sp>
        <p:nvSpPr>
          <p:cNvPr id="264" name="Google Shape;264;p36"/>
          <p:cNvSpPr txBox="1"/>
          <p:nvPr/>
        </p:nvSpPr>
        <p:spPr>
          <a:xfrm>
            <a:off x="1609425" y="3181725"/>
            <a:ext cx="2017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explicate control*</a:t>
            </a:r>
            <a:endParaRPr/>
          </a:p>
        </p:txBody>
      </p:sp>
      <p:sp>
        <p:nvSpPr>
          <p:cNvPr id="265" name="Google Shape;265;p36"/>
          <p:cNvSpPr txBox="1"/>
          <p:nvPr/>
        </p:nvSpPr>
        <p:spPr>
          <a:xfrm>
            <a:off x="5021475" y="1641700"/>
            <a:ext cx="168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select instructions</a:t>
            </a:r>
            <a:endParaRPr/>
          </a:p>
        </p:txBody>
      </p:sp>
      <p:sp>
        <p:nvSpPr>
          <p:cNvPr id="266" name="Google Shape;266;p36"/>
          <p:cNvSpPr txBox="1"/>
          <p:nvPr/>
        </p:nvSpPr>
        <p:spPr>
          <a:xfrm>
            <a:off x="5117625" y="2418300"/>
            <a:ext cx="289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assign homes (register allocation)</a:t>
            </a:r>
            <a:endParaRPr/>
          </a:p>
        </p:txBody>
      </p:sp>
      <p:sp>
        <p:nvSpPr>
          <p:cNvPr id="267" name="Google Shape;267;p36"/>
          <p:cNvSpPr txBox="1"/>
          <p:nvPr/>
        </p:nvSpPr>
        <p:spPr>
          <a:xfrm>
            <a:off x="5117625" y="3122650"/>
            <a:ext cx="2145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patch instructions</a:t>
            </a:r>
            <a:endParaRPr/>
          </a:p>
        </p:txBody>
      </p:sp>
      <p:sp>
        <p:nvSpPr>
          <p:cNvPr id="268" name="Google Shape;268;p36"/>
          <p:cNvSpPr txBox="1"/>
          <p:nvPr/>
        </p:nvSpPr>
        <p:spPr>
          <a:xfrm>
            <a:off x="5105075" y="3889500"/>
            <a:ext cx="228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prelude &amp; conclusion</a:t>
            </a:r>
            <a:endParaRPr/>
          </a:p>
        </p:txBody>
      </p:sp>
      <p:cxnSp>
        <p:nvCxnSpPr>
          <p:cNvPr id="269" name="Google Shape;269;p36"/>
          <p:cNvCxnSpPr>
            <a:stCxn id="254" idx="2"/>
            <a:endCxn id="255" idx="0"/>
          </p:cNvCxnSpPr>
          <p:nvPr/>
        </p:nvCxnSpPr>
        <p:spPr>
          <a:xfrm>
            <a:off x="1229850" y="1689750"/>
            <a:ext cx="0" cy="333000"/>
          </a:xfrm>
          <a:prstGeom prst="straightConnector1">
            <a:avLst/>
          </a:prstGeom>
          <a:noFill/>
          <a:ln w="9525" cap="flat" cmpd="sng">
            <a:solidFill>
              <a:schemeClr val="dk2"/>
            </a:solidFill>
            <a:prstDash val="solid"/>
            <a:round/>
            <a:headEnd type="none" w="med" len="med"/>
            <a:tailEnd type="triangle" w="med" len="med"/>
          </a:ln>
        </p:spPr>
      </p:cxnSp>
      <p:cxnSp>
        <p:nvCxnSpPr>
          <p:cNvPr id="270" name="Google Shape;270;p36"/>
          <p:cNvCxnSpPr>
            <a:stCxn id="255" idx="2"/>
            <a:endCxn id="256" idx="0"/>
          </p:cNvCxnSpPr>
          <p:nvPr/>
        </p:nvCxnSpPr>
        <p:spPr>
          <a:xfrm>
            <a:off x="1229850" y="2423000"/>
            <a:ext cx="0" cy="333000"/>
          </a:xfrm>
          <a:prstGeom prst="straightConnector1">
            <a:avLst/>
          </a:prstGeom>
          <a:noFill/>
          <a:ln w="9525" cap="flat" cmpd="sng">
            <a:solidFill>
              <a:schemeClr val="dk2"/>
            </a:solidFill>
            <a:prstDash val="solid"/>
            <a:round/>
            <a:headEnd type="none" w="med" len="med"/>
            <a:tailEnd type="triangle" w="med" len="med"/>
          </a:ln>
        </p:spPr>
      </p:cxnSp>
      <p:cxnSp>
        <p:nvCxnSpPr>
          <p:cNvPr id="271" name="Google Shape;271;p36"/>
          <p:cNvCxnSpPr>
            <a:stCxn id="256" idx="2"/>
            <a:endCxn id="257" idx="0"/>
          </p:cNvCxnSpPr>
          <p:nvPr/>
        </p:nvCxnSpPr>
        <p:spPr>
          <a:xfrm>
            <a:off x="1229850" y="3156250"/>
            <a:ext cx="0" cy="333000"/>
          </a:xfrm>
          <a:prstGeom prst="straightConnector1">
            <a:avLst/>
          </a:prstGeom>
          <a:noFill/>
          <a:ln w="9525" cap="flat" cmpd="sng">
            <a:solidFill>
              <a:schemeClr val="dk2"/>
            </a:solidFill>
            <a:prstDash val="solid"/>
            <a:round/>
            <a:headEnd type="none" w="med" len="med"/>
            <a:tailEnd type="triangle" w="med" len="med"/>
          </a:ln>
        </p:spPr>
      </p:cxnSp>
      <p:sp>
        <p:nvSpPr>
          <p:cNvPr id="272" name="Google Shape;272;p36"/>
          <p:cNvSpPr txBox="1"/>
          <p:nvPr/>
        </p:nvSpPr>
        <p:spPr>
          <a:xfrm>
            <a:off x="4468925" y="12895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C</a:t>
            </a:r>
            <a:r>
              <a:rPr lang="en" baseline="-25000"/>
              <a:t>Var</a:t>
            </a:r>
            <a:endParaRPr baseline="-25000"/>
          </a:p>
        </p:txBody>
      </p:sp>
      <p:cxnSp>
        <p:nvCxnSpPr>
          <p:cNvPr id="273" name="Google Shape;273;p36"/>
          <p:cNvCxnSpPr>
            <a:stCxn id="272" idx="2"/>
            <a:endCxn id="258" idx="0"/>
          </p:cNvCxnSpPr>
          <p:nvPr/>
        </p:nvCxnSpPr>
        <p:spPr>
          <a:xfrm>
            <a:off x="4769225" y="1689750"/>
            <a:ext cx="0" cy="336900"/>
          </a:xfrm>
          <a:prstGeom prst="straightConnector1">
            <a:avLst/>
          </a:prstGeom>
          <a:noFill/>
          <a:ln w="9525" cap="flat" cmpd="sng">
            <a:solidFill>
              <a:schemeClr val="dk2"/>
            </a:solidFill>
            <a:prstDash val="solid"/>
            <a:round/>
            <a:headEnd type="none" w="med" len="med"/>
            <a:tailEnd type="triangle" w="med" len="med"/>
          </a:ln>
        </p:spPr>
      </p:cxnSp>
      <p:cxnSp>
        <p:nvCxnSpPr>
          <p:cNvPr id="274" name="Google Shape;274;p36"/>
          <p:cNvCxnSpPr>
            <a:stCxn id="258" idx="2"/>
            <a:endCxn id="259" idx="0"/>
          </p:cNvCxnSpPr>
          <p:nvPr/>
        </p:nvCxnSpPr>
        <p:spPr>
          <a:xfrm>
            <a:off x="4769225" y="2426938"/>
            <a:ext cx="0" cy="336900"/>
          </a:xfrm>
          <a:prstGeom prst="straightConnector1">
            <a:avLst/>
          </a:prstGeom>
          <a:noFill/>
          <a:ln w="9525" cap="flat" cmpd="sng">
            <a:solidFill>
              <a:schemeClr val="dk2"/>
            </a:solidFill>
            <a:prstDash val="solid"/>
            <a:round/>
            <a:headEnd type="none" w="med" len="med"/>
            <a:tailEnd type="triangle" w="med" len="med"/>
          </a:ln>
        </p:spPr>
      </p:cxnSp>
      <p:cxnSp>
        <p:nvCxnSpPr>
          <p:cNvPr id="275" name="Google Shape;275;p36"/>
          <p:cNvCxnSpPr>
            <a:stCxn id="259" idx="2"/>
            <a:endCxn id="261" idx="0"/>
          </p:cNvCxnSpPr>
          <p:nvPr/>
        </p:nvCxnSpPr>
        <p:spPr>
          <a:xfrm>
            <a:off x="4769225" y="3164150"/>
            <a:ext cx="0" cy="336900"/>
          </a:xfrm>
          <a:prstGeom prst="straightConnector1">
            <a:avLst/>
          </a:prstGeom>
          <a:noFill/>
          <a:ln w="9525" cap="flat" cmpd="sng">
            <a:solidFill>
              <a:schemeClr val="dk2"/>
            </a:solidFill>
            <a:prstDash val="solid"/>
            <a:round/>
            <a:headEnd type="none" w="med" len="med"/>
            <a:tailEnd type="triangle" w="med" len="med"/>
          </a:ln>
        </p:spPr>
      </p:cxnSp>
      <p:cxnSp>
        <p:nvCxnSpPr>
          <p:cNvPr id="276" name="Google Shape;276;p36"/>
          <p:cNvCxnSpPr>
            <a:stCxn id="261" idx="2"/>
            <a:endCxn id="260" idx="0"/>
          </p:cNvCxnSpPr>
          <p:nvPr/>
        </p:nvCxnSpPr>
        <p:spPr>
          <a:xfrm>
            <a:off x="4769225" y="3901350"/>
            <a:ext cx="0" cy="336900"/>
          </a:xfrm>
          <a:prstGeom prst="straightConnector1">
            <a:avLst/>
          </a:prstGeom>
          <a:noFill/>
          <a:ln w="9525" cap="flat" cmpd="sng">
            <a:solidFill>
              <a:schemeClr val="dk2"/>
            </a:solidFill>
            <a:prstDash val="solid"/>
            <a:round/>
            <a:headEnd type="none" w="med" len="med"/>
            <a:tailEnd type="triangle" w="med" len="med"/>
          </a:ln>
        </p:spPr>
      </p:cxnSp>
      <p:sp>
        <p:nvSpPr>
          <p:cNvPr id="277" name="Google Shape;277;p36"/>
          <p:cNvSpPr txBox="1"/>
          <p:nvPr/>
        </p:nvSpPr>
        <p:spPr>
          <a:xfrm>
            <a:off x="1153000" y="4267725"/>
            <a:ext cx="252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only in the Racket version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Uniquify Pass (Racket only)</a:t>
            </a:r>
            <a:endParaRPr/>
          </a:p>
        </p:txBody>
      </p:sp>
      <p:sp>
        <p:nvSpPr>
          <p:cNvPr id="283" name="Google Shape;283;p37"/>
          <p:cNvSpPr txBox="1">
            <a:spLocks noGrp="1"/>
          </p:cNvSpPr>
          <p:nvPr>
            <p:ph type="body" idx="1"/>
          </p:nvPr>
        </p:nvSpPr>
        <p:spPr>
          <a:xfrm>
            <a:off x="311700" y="1152475"/>
            <a:ext cx="8520600" cy="824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1200"/>
              </a:spcAft>
              <a:buNone/>
            </a:pPr>
            <a:r>
              <a:rPr lang="en"/>
              <a:t>This pass gives a unique name to every variable, so that variable shadowing and scope are no longer important.</a:t>
            </a:r>
            <a:endParaRPr/>
          </a:p>
        </p:txBody>
      </p:sp>
      <p:sp>
        <p:nvSpPr>
          <p:cNvPr id="284" name="Google Shape;284;p37"/>
          <p:cNvSpPr txBox="1"/>
          <p:nvPr/>
        </p:nvSpPr>
        <p:spPr>
          <a:xfrm>
            <a:off x="1125925" y="2156100"/>
            <a:ext cx="1921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([x 32])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(let ([y 10])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x y)))</a:t>
            </a:r>
            <a:endParaRPr>
              <a:latin typeface="Consolas"/>
              <a:ea typeface="Consolas"/>
              <a:cs typeface="Consolas"/>
              <a:sym typeface="Consolas"/>
            </a:endParaRPr>
          </a:p>
        </p:txBody>
      </p:sp>
      <p:sp>
        <p:nvSpPr>
          <p:cNvPr id="285" name="Google Shape;285;p37"/>
          <p:cNvSpPr txBox="1"/>
          <p:nvPr/>
        </p:nvSpPr>
        <p:spPr>
          <a:xfrm>
            <a:off x="1093975" y="3652100"/>
            <a:ext cx="19851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([x.1 32])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([y.2 10])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x.1 y.2)))</a:t>
            </a:r>
            <a:endParaRPr>
              <a:latin typeface="Consolas"/>
              <a:ea typeface="Consolas"/>
              <a:cs typeface="Consolas"/>
              <a:sym typeface="Consolas"/>
            </a:endParaRPr>
          </a:p>
        </p:txBody>
      </p:sp>
      <p:sp>
        <p:nvSpPr>
          <p:cNvPr id="286" name="Google Shape;286;p37"/>
          <p:cNvSpPr/>
          <p:nvPr/>
        </p:nvSpPr>
        <p:spPr>
          <a:xfrm>
            <a:off x="1911175" y="3092950"/>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7"/>
          <p:cNvSpPr txBox="1"/>
          <p:nvPr/>
        </p:nvSpPr>
        <p:spPr>
          <a:xfrm>
            <a:off x="4250049" y="2340400"/>
            <a:ext cx="3768025"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latin typeface="Consolas"/>
                <a:ea typeface="Consolas"/>
                <a:cs typeface="Consolas"/>
                <a:sym typeface="Consolas"/>
              </a:rPr>
              <a:t>(let ([x 32])</a:t>
            </a:r>
            <a:endParaRPr dirty="0">
              <a:latin typeface="Consolas"/>
              <a:ea typeface="Consolas"/>
              <a:cs typeface="Consolas"/>
              <a:sym typeface="Consolas"/>
            </a:endParaRPr>
          </a:p>
          <a:p>
            <a:pPr marL="0" lvl="0" indent="0" algn="l" rtl="0">
              <a:spcBef>
                <a:spcPts val="0"/>
              </a:spcBef>
              <a:spcAft>
                <a:spcPts val="0"/>
              </a:spcAft>
              <a:buNone/>
            </a:pPr>
            <a:r>
              <a:rPr lang="en" dirty="0">
                <a:latin typeface="Consolas"/>
                <a:ea typeface="Consolas"/>
                <a:cs typeface="Consolas"/>
                <a:sym typeface="Consolas"/>
              </a:rPr>
              <a:t>  	(+ (let ([x 10]) x) x))</a:t>
            </a:r>
            <a:endParaRPr dirty="0">
              <a:latin typeface="Consolas"/>
              <a:ea typeface="Consolas"/>
              <a:cs typeface="Consolas"/>
              <a:sym typeface="Consolas"/>
            </a:endParaRPr>
          </a:p>
        </p:txBody>
      </p:sp>
      <p:sp>
        <p:nvSpPr>
          <p:cNvPr id="288" name="Google Shape;288;p37"/>
          <p:cNvSpPr txBox="1"/>
          <p:nvPr/>
        </p:nvSpPr>
        <p:spPr>
          <a:xfrm>
            <a:off x="4218100" y="3684000"/>
            <a:ext cx="3251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([x.1 32])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(let ([x.2 10]) x.2) x.1))</a:t>
            </a:r>
            <a:endParaRPr>
              <a:latin typeface="Consolas"/>
              <a:ea typeface="Consolas"/>
              <a:cs typeface="Consolas"/>
              <a:sym typeface="Consolas"/>
            </a:endParaRPr>
          </a:p>
        </p:txBody>
      </p:sp>
      <p:sp>
        <p:nvSpPr>
          <p:cNvPr id="289" name="Google Shape;289;p37"/>
          <p:cNvSpPr/>
          <p:nvPr/>
        </p:nvSpPr>
        <p:spPr>
          <a:xfrm>
            <a:off x="5035300" y="3048650"/>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Remove Complex Operands (RCO)</a:t>
            </a:r>
            <a:endParaRPr/>
          </a:p>
        </p:txBody>
      </p:sp>
      <p:sp>
        <p:nvSpPr>
          <p:cNvPr id="295" name="Google Shape;295;p38"/>
          <p:cNvSpPr txBox="1"/>
          <p:nvPr/>
        </p:nvSpPr>
        <p:spPr>
          <a:xfrm>
            <a:off x="974400" y="1621975"/>
            <a:ext cx="2397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 (+ 42 10) (- 10))</a:t>
            </a:r>
            <a:endParaRPr>
              <a:latin typeface="Consolas"/>
              <a:ea typeface="Consolas"/>
              <a:cs typeface="Consolas"/>
              <a:sym typeface="Consolas"/>
            </a:endParaRPr>
          </a:p>
        </p:txBody>
      </p:sp>
      <p:sp>
        <p:nvSpPr>
          <p:cNvPr id="296" name="Google Shape;296;p38"/>
          <p:cNvSpPr txBox="1"/>
          <p:nvPr/>
        </p:nvSpPr>
        <p:spPr>
          <a:xfrm>
            <a:off x="974400" y="2847850"/>
            <a:ext cx="2884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([tmp.1 (+ 42 10)])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([tmp.2 (- 10)])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tmp.1 tmp.2)))</a:t>
            </a:r>
            <a:endParaRPr>
              <a:latin typeface="Consolas"/>
              <a:ea typeface="Consolas"/>
              <a:cs typeface="Consolas"/>
              <a:sym typeface="Consolas"/>
            </a:endParaRPr>
          </a:p>
        </p:txBody>
      </p:sp>
      <p:sp>
        <p:nvSpPr>
          <p:cNvPr id="297" name="Google Shape;297;p38"/>
          <p:cNvSpPr/>
          <p:nvPr/>
        </p:nvSpPr>
        <p:spPr>
          <a:xfrm>
            <a:off x="1997850" y="2187800"/>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8"/>
          <p:cNvSpPr txBox="1"/>
          <p:nvPr/>
        </p:nvSpPr>
        <p:spPr>
          <a:xfrm>
            <a:off x="678450" y="1221775"/>
            <a:ext cx="167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Racket: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Grammar of RCO Output</a:t>
            </a:r>
            <a:endParaRPr/>
          </a:p>
        </p:txBody>
      </p:sp>
      <p:sp>
        <p:nvSpPr>
          <p:cNvPr id="304" name="Google Shape;304;p39"/>
          <p:cNvSpPr txBox="1"/>
          <p:nvPr/>
        </p:nvSpPr>
        <p:spPr>
          <a:xfrm>
            <a:off x="990325" y="1621975"/>
            <a:ext cx="54990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i="1">
                <a:latin typeface="Consolas"/>
                <a:ea typeface="Consolas"/>
                <a:cs typeface="Consolas"/>
                <a:sym typeface="Consolas"/>
              </a:rPr>
              <a:t>atm</a:t>
            </a:r>
            <a:r>
              <a:rPr lang="en" sz="1800">
                <a:latin typeface="Consolas"/>
                <a:ea typeface="Consolas"/>
                <a:cs typeface="Consolas"/>
                <a:sym typeface="Consolas"/>
              </a:rPr>
              <a:t> ::= </a:t>
            </a:r>
            <a:r>
              <a:rPr lang="en" sz="1800" i="1">
                <a:latin typeface="Consolas"/>
                <a:ea typeface="Consolas"/>
                <a:cs typeface="Consolas"/>
                <a:sym typeface="Consolas"/>
              </a:rPr>
              <a:t>var</a:t>
            </a:r>
            <a:r>
              <a:rPr lang="en" sz="1800">
                <a:latin typeface="Consolas"/>
                <a:ea typeface="Consolas"/>
                <a:cs typeface="Consolas"/>
                <a:sym typeface="Consolas"/>
              </a:rPr>
              <a:t> | </a:t>
            </a:r>
            <a:r>
              <a:rPr lang="en" sz="1800" i="1">
                <a:latin typeface="Consolas"/>
                <a:ea typeface="Consolas"/>
                <a:cs typeface="Consolas"/>
                <a:sym typeface="Consolas"/>
              </a:rPr>
              <a:t>int</a:t>
            </a:r>
            <a:endParaRPr sz="1800" i="1">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exp</a:t>
            </a:r>
            <a:r>
              <a:rPr lang="en" sz="1800">
                <a:latin typeface="Consolas"/>
                <a:ea typeface="Consolas"/>
                <a:cs typeface="Consolas"/>
                <a:sym typeface="Consolas"/>
              </a:rPr>
              <a:t> ::= </a:t>
            </a:r>
            <a:r>
              <a:rPr lang="en" sz="1800" i="1">
                <a:latin typeface="Consolas"/>
                <a:ea typeface="Consolas"/>
                <a:cs typeface="Consolas"/>
                <a:sym typeface="Consolas"/>
              </a:rPr>
              <a:t>atm</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(read)</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 </a:t>
            </a:r>
            <a:r>
              <a:rPr lang="en" sz="1800" i="1">
                <a:latin typeface="Consolas"/>
                <a:ea typeface="Consolas"/>
                <a:cs typeface="Consolas"/>
                <a:sym typeface="Consolas"/>
              </a:rPr>
              <a:t>atm</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 </a:t>
            </a:r>
            <a:r>
              <a:rPr lang="en" sz="1800" i="1">
                <a:latin typeface="Consolas"/>
                <a:ea typeface="Consolas"/>
                <a:cs typeface="Consolas"/>
                <a:sym typeface="Consolas"/>
              </a:rPr>
              <a:t>atm</a:t>
            </a:r>
            <a:r>
              <a:rPr lang="en" sz="1800">
                <a:latin typeface="Consolas"/>
                <a:ea typeface="Consolas"/>
                <a:cs typeface="Consolas"/>
                <a:sym typeface="Consolas"/>
              </a:rPr>
              <a:t> </a:t>
            </a:r>
            <a:r>
              <a:rPr lang="en" sz="1800" i="1">
                <a:latin typeface="Consolas"/>
                <a:ea typeface="Consolas"/>
                <a:cs typeface="Consolas"/>
                <a:sym typeface="Consolas"/>
              </a:rPr>
              <a:t>atm</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(let ([</a:t>
            </a:r>
            <a:r>
              <a:rPr lang="en" sz="1800" i="1">
                <a:latin typeface="Consolas"/>
                <a:ea typeface="Consolas"/>
                <a:cs typeface="Consolas"/>
                <a:sym typeface="Consolas"/>
              </a:rPr>
              <a:t>var</a:t>
            </a:r>
            <a:r>
              <a:rPr lang="en" sz="1800">
                <a:latin typeface="Consolas"/>
                <a:ea typeface="Consolas"/>
                <a:cs typeface="Consolas"/>
                <a:sym typeface="Consolas"/>
              </a:rPr>
              <a:t> </a:t>
            </a:r>
            <a:r>
              <a:rPr lang="en" sz="1800" i="1">
                <a:latin typeface="Consolas"/>
                <a:ea typeface="Consolas"/>
                <a:cs typeface="Consolas"/>
                <a:sym typeface="Consolas"/>
              </a:rPr>
              <a:t>exp</a:t>
            </a:r>
            <a:r>
              <a:rPr lang="en" sz="1800">
                <a:latin typeface="Consolas"/>
                <a:ea typeface="Consolas"/>
                <a:cs typeface="Consolas"/>
                <a:sym typeface="Consolas"/>
              </a:rPr>
              <a:t>]) </a:t>
            </a:r>
            <a:r>
              <a:rPr lang="en" sz="1800" i="1">
                <a:latin typeface="Consolas"/>
                <a:ea typeface="Consolas"/>
                <a:cs typeface="Consolas"/>
                <a:sym typeface="Consolas"/>
              </a:rPr>
              <a:t>exp</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L_mon_Var ::= </a:t>
            </a:r>
            <a:r>
              <a:rPr lang="en" sz="1800" i="1">
                <a:latin typeface="Consolas"/>
                <a:ea typeface="Consolas"/>
                <a:cs typeface="Consolas"/>
                <a:sym typeface="Consolas"/>
              </a:rPr>
              <a:t>exp</a:t>
            </a:r>
            <a:endParaRPr sz="1800">
              <a:latin typeface="Consolas"/>
              <a:ea typeface="Consolas"/>
              <a:cs typeface="Consolas"/>
              <a:sym typeface="Consola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to implement RCO with a recursive function?</a:t>
            </a:r>
            <a:endParaRPr/>
          </a:p>
        </p:txBody>
      </p:sp>
      <p:sp>
        <p:nvSpPr>
          <p:cNvPr id="310" name="Google Shape;310;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Problem</a:t>
            </a:r>
            <a:r>
              <a:rPr lang="en"/>
              <a:t>: to translate a subexpression, we need to know whether 1) it is an operand of some operation or 2) it is directly assigned to a variable.</a:t>
            </a:r>
            <a:endParaRPr/>
          </a:p>
          <a:p>
            <a:pPr marL="0" lvl="0" indent="0" algn="l" rtl="0">
              <a:spcBef>
                <a:spcPts val="1200"/>
              </a:spcBef>
              <a:spcAft>
                <a:spcPts val="0"/>
              </a:spcAft>
              <a:buNone/>
            </a:pPr>
            <a:r>
              <a:rPr lang="en" b="1"/>
              <a:t>Solution A:</a:t>
            </a:r>
            <a:r>
              <a:rPr lang="en"/>
              <a:t> implement two mutually recursive functions, </a:t>
            </a:r>
            <a:r>
              <a:rPr lang="en">
                <a:latin typeface="Consolas"/>
                <a:ea typeface="Consolas"/>
                <a:cs typeface="Consolas"/>
                <a:sym typeface="Consolas"/>
              </a:rPr>
              <a:t>rco_atom</a:t>
            </a:r>
            <a:r>
              <a:rPr lang="en"/>
              <a:t> and </a:t>
            </a:r>
            <a:r>
              <a:rPr lang="en">
                <a:latin typeface="Consolas"/>
                <a:ea typeface="Consolas"/>
                <a:cs typeface="Consolas"/>
                <a:sym typeface="Consolas"/>
              </a:rPr>
              <a:t>rco_exp</a:t>
            </a:r>
            <a:r>
              <a:rPr lang="en"/>
              <a:t>. Call </a:t>
            </a:r>
            <a:r>
              <a:rPr lang="en">
                <a:latin typeface="Consolas"/>
                <a:ea typeface="Consolas"/>
                <a:cs typeface="Consolas"/>
                <a:sym typeface="Consolas"/>
              </a:rPr>
              <a:t>rco_atom</a:t>
            </a:r>
            <a:r>
              <a:rPr lang="en"/>
              <a:t> when the subexpression is an operand (so the result needs to be atomic). Call </a:t>
            </a:r>
            <a:r>
              <a:rPr lang="en">
                <a:latin typeface="Consolas"/>
                <a:ea typeface="Consolas"/>
                <a:cs typeface="Consolas"/>
                <a:sym typeface="Consolas"/>
              </a:rPr>
              <a:t>rco_exp</a:t>
            </a:r>
            <a:r>
              <a:rPr lang="en"/>
              <a:t> when the subexpression is directly assigned to a variable (so the result can be complex).</a:t>
            </a:r>
            <a:endParaRPr/>
          </a:p>
          <a:p>
            <a:pPr marL="0" lvl="0" indent="0" algn="l" rtl="0">
              <a:spcBef>
                <a:spcPts val="1200"/>
              </a:spcBef>
              <a:spcAft>
                <a:spcPts val="1200"/>
              </a:spcAft>
              <a:buNone/>
            </a:pPr>
            <a:r>
              <a:rPr lang="en" b="1"/>
              <a:t>Solution B:</a:t>
            </a:r>
            <a:r>
              <a:rPr lang="en"/>
              <a:t> add a Boolean parameter that says whether the output needs to be atomic or not.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Control</a:t>
            </a:r>
            <a:endParaRPr/>
          </a:p>
        </p:txBody>
      </p:sp>
      <p:sp>
        <p:nvSpPr>
          <p:cNvPr id="316" name="Google Shape;316;p41"/>
          <p:cNvSpPr txBox="1">
            <a:spLocks noGrp="1"/>
          </p:cNvSpPr>
          <p:nvPr>
            <p:ph type="body" idx="1"/>
          </p:nvPr>
        </p:nvSpPr>
        <p:spPr>
          <a:xfrm>
            <a:off x="311700" y="1152475"/>
            <a:ext cx="8520600" cy="760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This pass makes the order of evaluation explicit in the syntax.</a:t>
            </a:r>
            <a:endParaRPr/>
          </a:p>
        </p:txBody>
      </p:sp>
      <p:sp>
        <p:nvSpPr>
          <p:cNvPr id="317" name="Google Shape;317;p41"/>
          <p:cNvSpPr txBox="1"/>
          <p:nvPr/>
        </p:nvSpPr>
        <p:spPr>
          <a:xfrm>
            <a:off x="1891375" y="2384700"/>
            <a:ext cx="3748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([x (let ([y (- 42)])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y)])</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x))</a:t>
            </a:r>
            <a:endParaRPr>
              <a:latin typeface="Consolas"/>
              <a:ea typeface="Consolas"/>
              <a:cs typeface="Consolas"/>
              <a:sym typeface="Consolas"/>
            </a:endParaRPr>
          </a:p>
        </p:txBody>
      </p:sp>
      <p:sp>
        <p:nvSpPr>
          <p:cNvPr id="318" name="Google Shape;318;p41"/>
          <p:cNvSpPr txBox="1"/>
          <p:nvPr/>
        </p:nvSpPr>
        <p:spPr>
          <a:xfrm>
            <a:off x="706925" y="1913300"/>
            <a:ext cx="165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Example:</a:t>
            </a:r>
            <a:endParaRPr/>
          </a:p>
        </p:txBody>
      </p:sp>
      <p:sp>
        <p:nvSpPr>
          <p:cNvPr id="319" name="Google Shape;319;p41"/>
          <p:cNvSpPr/>
          <p:nvPr/>
        </p:nvSpPr>
        <p:spPr>
          <a:xfrm>
            <a:off x="2759850" y="3330800"/>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1"/>
          <p:cNvSpPr txBox="1"/>
          <p:nvPr/>
        </p:nvSpPr>
        <p:spPr>
          <a:xfrm>
            <a:off x="1964050" y="3892375"/>
            <a:ext cx="2901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y = (- 42);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x = y;</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return (- x);</a:t>
            </a:r>
            <a:endParaRPr>
              <a:latin typeface="Consolas"/>
              <a:ea typeface="Consolas"/>
              <a:cs typeface="Consolas"/>
              <a:sym typeface="Consola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C</a:t>
            </a:r>
            <a:r>
              <a:rPr lang="en" baseline="-25000"/>
              <a:t>Var</a:t>
            </a:r>
            <a:r>
              <a:rPr lang="en"/>
              <a:t> language (output of explicate control)</a:t>
            </a:r>
            <a:endParaRPr/>
          </a:p>
        </p:txBody>
      </p:sp>
      <p:sp>
        <p:nvSpPr>
          <p:cNvPr id="326" name="Google Shape;326;p42"/>
          <p:cNvSpPr txBox="1"/>
          <p:nvPr/>
        </p:nvSpPr>
        <p:spPr>
          <a:xfrm>
            <a:off x="990325" y="1621975"/>
            <a:ext cx="61659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i="1">
                <a:latin typeface="Consolas"/>
                <a:ea typeface="Consolas"/>
                <a:cs typeface="Consolas"/>
                <a:sym typeface="Consolas"/>
              </a:rPr>
              <a:t>atm</a:t>
            </a:r>
            <a:r>
              <a:rPr lang="en" sz="1800">
                <a:latin typeface="Consolas"/>
                <a:ea typeface="Consolas"/>
                <a:cs typeface="Consolas"/>
                <a:sym typeface="Consolas"/>
              </a:rPr>
              <a:t> ::= </a:t>
            </a:r>
            <a:r>
              <a:rPr lang="en" sz="1800" i="1">
                <a:latin typeface="Consolas"/>
                <a:ea typeface="Consolas"/>
                <a:cs typeface="Consolas"/>
                <a:sym typeface="Consolas"/>
              </a:rPr>
              <a:t>int</a:t>
            </a:r>
            <a:r>
              <a:rPr lang="en" sz="1800">
                <a:latin typeface="Consolas"/>
                <a:ea typeface="Consolas"/>
                <a:cs typeface="Consolas"/>
                <a:sym typeface="Consolas"/>
              </a:rPr>
              <a:t> | </a:t>
            </a:r>
            <a:r>
              <a:rPr lang="en" sz="1800" i="1">
                <a:latin typeface="Consolas"/>
                <a:ea typeface="Consolas"/>
                <a:cs typeface="Consolas"/>
                <a:sym typeface="Consolas"/>
              </a:rPr>
              <a:t>var</a:t>
            </a:r>
            <a:endParaRPr sz="1800" i="1">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exp</a:t>
            </a:r>
            <a:r>
              <a:rPr lang="en" sz="1800">
                <a:latin typeface="Consolas"/>
                <a:ea typeface="Consolas"/>
                <a:cs typeface="Consolas"/>
                <a:sym typeface="Consolas"/>
              </a:rPr>
              <a:t> ::= </a:t>
            </a:r>
            <a:r>
              <a:rPr lang="en" sz="1800" i="1">
                <a:latin typeface="Consolas"/>
                <a:ea typeface="Consolas"/>
                <a:cs typeface="Consolas"/>
                <a:sym typeface="Consolas"/>
              </a:rPr>
              <a:t>atm</a:t>
            </a:r>
            <a:r>
              <a:rPr lang="en" sz="1800">
                <a:latin typeface="Consolas"/>
                <a:ea typeface="Consolas"/>
                <a:cs typeface="Consolas"/>
                <a:sym typeface="Consolas"/>
              </a:rPr>
              <a:t> | (read) | (- </a:t>
            </a:r>
            <a:r>
              <a:rPr lang="en" sz="1800" i="1">
                <a:latin typeface="Consolas"/>
                <a:ea typeface="Consolas"/>
                <a:cs typeface="Consolas"/>
                <a:sym typeface="Consolas"/>
              </a:rPr>
              <a:t>atm</a:t>
            </a:r>
            <a:r>
              <a:rPr lang="en" sz="1800">
                <a:latin typeface="Consolas"/>
                <a:ea typeface="Consolas"/>
                <a:cs typeface="Consolas"/>
                <a:sym typeface="Consolas"/>
              </a:rPr>
              <a:t>) | (+ </a:t>
            </a:r>
            <a:r>
              <a:rPr lang="en" sz="1800" i="1">
                <a:latin typeface="Consolas"/>
                <a:ea typeface="Consolas"/>
                <a:cs typeface="Consolas"/>
                <a:sym typeface="Consolas"/>
              </a:rPr>
              <a:t>atm</a:t>
            </a:r>
            <a:r>
              <a:rPr lang="en" sz="1800">
                <a:latin typeface="Consolas"/>
                <a:ea typeface="Consolas"/>
                <a:cs typeface="Consolas"/>
                <a:sym typeface="Consolas"/>
              </a:rPr>
              <a:t> </a:t>
            </a:r>
            <a:r>
              <a:rPr lang="en" sz="1800" i="1">
                <a:latin typeface="Consolas"/>
                <a:ea typeface="Consolas"/>
                <a:cs typeface="Consolas"/>
                <a:sym typeface="Consolas"/>
              </a:rPr>
              <a:t>atm</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stmt</a:t>
            </a:r>
            <a:r>
              <a:rPr lang="en" sz="1800">
                <a:latin typeface="Consolas"/>
                <a:ea typeface="Consolas"/>
                <a:cs typeface="Consolas"/>
                <a:sym typeface="Consolas"/>
              </a:rPr>
              <a:t> ::= </a:t>
            </a:r>
            <a:r>
              <a:rPr lang="en" sz="1800" i="1">
                <a:latin typeface="Consolas"/>
                <a:ea typeface="Consolas"/>
                <a:cs typeface="Consolas"/>
                <a:sym typeface="Consolas"/>
              </a:rPr>
              <a:t>var</a:t>
            </a:r>
            <a:r>
              <a:rPr lang="en" sz="1800">
                <a:latin typeface="Consolas"/>
                <a:ea typeface="Consolas"/>
                <a:cs typeface="Consolas"/>
                <a:sym typeface="Consolas"/>
              </a:rPr>
              <a:t> = </a:t>
            </a:r>
            <a:r>
              <a:rPr lang="en" sz="1800" i="1">
                <a:latin typeface="Consolas"/>
                <a:ea typeface="Consolas"/>
                <a:cs typeface="Consolas"/>
                <a:sym typeface="Consolas"/>
              </a:rPr>
              <a:t>exp</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tail</a:t>
            </a:r>
            <a:r>
              <a:rPr lang="en" sz="1800">
                <a:latin typeface="Consolas"/>
                <a:ea typeface="Consolas"/>
                <a:cs typeface="Consolas"/>
                <a:sym typeface="Consolas"/>
              </a:rPr>
              <a:t> ::= return </a:t>
            </a:r>
            <a:r>
              <a:rPr lang="en" sz="1800" i="1">
                <a:latin typeface="Consolas"/>
                <a:ea typeface="Consolas"/>
                <a:cs typeface="Consolas"/>
                <a:sym typeface="Consolas"/>
              </a:rPr>
              <a:t>exp</a:t>
            </a:r>
            <a:r>
              <a:rPr lang="en" sz="1800">
                <a:latin typeface="Consolas"/>
                <a:ea typeface="Consolas"/>
                <a:cs typeface="Consolas"/>
                <a:sym typeface="Consolas"/>
              </a:rPr>
              <a:t>; | </a:t>
            </a:r>
            <a:r>
              <a:rPr lang="en" sz="1800" i="1">
                <a:latin typeface="Consolas"/>
                <a:ea typeface="Consolas"/>
                <a:cs typeface="Consolas"/>
                <a:sym typeface="Consolas"/>
              </a:rPr>
              <a:t>stmt</a:t>
            </a:r>
            <a:r>
              <a:rPr lang="en" sz="1800">
                <a:latin typeface="Consolas"/>
                <a:ea typeface="Consolas"/>
                <a:cs typeface="Consolas"/>
                <a:sym typeface="Consolas"/>
              </a:rPr>
              <a:t> </a:t>
            </a:r>
            <a:r>
              <a:rPr lang="en" sz="1800" i="1">
                <a:latin typeface="Consolas"/>
                <a:ea typeface="Consolas"/>
                <a:cs typeface="Consolas"/>
                <a:sym typeface="Consolas"/>
              </a:rPr>
              <a:t>tail</a:t>
            </a:r>
            <a:endParaRPr sz="1800" i="1">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C_Var ::= (label: </a:t>
            </a:r>
            <a:r>
              <a:rPr lang="en" sz="1800" i="1">
                <a:latin typeface="Consolas"/>
                <a:ea typeface="Consolas"/>
                <a:cs typeface="Consolas"/>
                <a:sym typeface="Consolas"/>
              </a:rPr>
              <a:t>tail</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endParaRPr sz="1800">
              <a:latin typeface="Consolas"/>
              <a:ea typeface="Consolas"/>
              <a:cs typeface="Consolas"/>
              <a:sym typeface="Consolas"/>
            </a:endParaRPr>
          </a:p>
          <a:p>
            <a:pPr marL="0" lvl="0" indent="0" algn="l" rtl="0">
              <a:spcBef>
                <a:spcPts val="0"/>
              </a:spcBef>
              <a:spcAft>
                <a:spcPts val="0"/>
              </a:spcAft>
              <a:buNone/>
            </a:pPr>
            <a:endParaRPr sz="1800">
              <a:latin typeface="Consolas"/>
              <a:ea typeface="Consolas"/>
              <a:cs typeface="Consolas"/>
              <a:sym typeface="Consola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Notion of Tail Position</a:t>
            </a:r>
            <a:endParaRPr/>
          </a:p>
        </p:txBody>
      </p:sp>
      <p:sp>
        <p:nvSpPr>
          <p:cNvPr id="332" name="Google Shape;332;p43"/>
          <p:cNvSpPr txBox="1">
            <a:spLocks noGrp="1"/>
          </p:cNvSpPr>
          <p:nvPr>
            <p:ph type="body" idx="1"/>
          </p:nvPr>
        </p:nvSpPr>
        <p:spPr>
          <a:xfrm>
            <a:off x="311700" y="1152475"/>
            <a:ext cx="8520600" cy="1334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subexpression is in </a:t>
            </a:r>
            <a:r>
              <a:rPr lang="en" b="1" i="1"/>
              <a:t>tail position</a:t>
            </a:r>
            <a:r>
              <a:rPr lang="en"/>
              <a:t> if no other computations occur in the function after the subexpression is finished.</a:t>
            </a:r>
            <a:endParaRPr/>
          </a:p>
          <a:p>
            <a:pPr marL="0" lvl="0" indent="0" algn="l" rtl="0">
              <a:spcBef>
                <a:spcPts val="1200"/>
              </a:spcBef>
              <a:spcAft>
                <a:spcPts val="1200"/>
              </a:spcAft>
              <a:buNone/>
            </a:pPr>
            <a:r>
              <a:rPr lang="en"/>
              <a:t>Here is L</a:t>
            </a:r>
            <a:r>
              <a:rPr lang="en" baseline="30000"/>
              <a:t>mon</a:t>
            </a:r>
            <a:r>
              <a:rPr lang="en" baseline="-25000"/>
              <a:t>Var</a:t>
            </a:r>
            <a:r>
              <a:rPr lang="en"/>
              <a:t> again, but with a syntactic category for expressions in tail position.</a:t>
            </a:r>
            <a:endParaRPr/>
          </a:p>
        </p:txBody>
      </p:sp>
      <p:sp>
        <p:nvSpPr>
          <p:cNvPr id="333" name="Google Shape;333;p43"/>
          <p:cNvSpPr txBox="1"/>
          <p:nvPr/>
        </p:nvSpPr>
        <p:spPr>
          <a:xfrm>
            <a:off x="1309200" y="2563375"/>
            <a:ext cx="54990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atm ::= var | int</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exp ::= atm | (read) | (- atm) | (+ atm atm)</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(let ([var exp]) exp)</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highlight>
                  <a:srgbClr val="FFFF00"/>
                </a:highlight>
                <a:latin typeface="Consolas"/>
                <a:ea typeface="Consolas"/>
                <a:cs typeface="Consolas"/>
                <a:sym typeface="Consolas"/>
              </a:rPr>
              <a:t>tail</a:t>
            </a:r>
            <a:r>
              <a:rPr lang="en">
                <a:latin typeface="Consolas"/>
                <a:ea typeface="Consolas"/>
                <a:cs typeface="Consolas"/>
                <a:sym typeface="Consolas"/>
              </a:rPr>
              <a:t> ::= atm | (read) | (- atm) | (+ atm atm)</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(let ([var exp]) </a:t>
            </a:r>
            <a:r>
              <a:rPr lang="en">
                <a:highlight>
                  <a:srgbClr val="FFFF00"/>
                </a:highlight>
                <a:latin typeface="Consolas"/>
                <a:ea typeface="Consolas"/>
                <a:cs typeface="Consolas"/>
                <a:sym typeface="Consolas"/>
              </a:rPr>
              <a:t>tail</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L_mon_Var' ::= </a:t>
            </a:r>
            <a:r>
              <a:rPr lang="en">
                <a:highlight>
                  <a:srgbClr val="FFFF00"/>
                </a:highlight>
                <a:latin typeface="Consolas"/>
                <a:ea typeface="Consolas"/>
                <a:cs typeface="Consolas"/>
                <a:sym typeface="Consolas"/>
              </a:rPr>
              <a:t>tail</a:t>
            </a:r>
            <a:endParaRPr>
              <a:highlight>
                <a:srgbClr val="FFFF00"/>
              </a:highlight>
              <a:latin typeface="Consolas"/>
              <a:ea typeface="Consolas"/>
              <a:cs typeface="Consolas"/>
              <a:sym typeface="Consola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Control: Implementation</a:t>
            </a:r>
            <a:endParaRPr/>
          </a:p>
        </p:txBody>
      </p:sp>
      <p:sp>
        <p:nvSpPr>
          <p:cNvPr id="339" name="Google Shape;339;p44"/>
          <p:cNvSpPr txBox="1">
            <a:spLocks noGrp="1"/>
          </p:cNvSpPr>
          <p:nvPr>
            <p:ph type="body" idx="1"/>
          </p:nvPr>
        </p:nvSpPr>
        <p:spPr>
          <a:xfrm>
            <a:off x="311700" y="1152475"/>
            <a:ext cx="8520600" cy="305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Two functions:</a:t>
            </a:r>
            <a:endParaRPr/>
          </a:p>
          <a:p>
            <a:pPr marL="0" lvl="0" indent="0" algn="l" rtl="0">
              <a:spcBef>
                <a:spcPts val="1200"/>
              </a:spcBef>
              <a:spcAft>
                <a:spcPts val="0"/>
              </a:spcAft>
              <a:buNone/>
            </a:pPr>
            <a:r>
              <a:rPr lang="en">
                <a:latin typeface="Consolas"/>
                <a:ea typeface="Consolas"/>
                <a:cs typeface="Consolas"/>
                <a:sym typeface="Consolas"/>
              </a:rPr>
              <a:t>explicate-tail : exp -&gt; tail</a:t>
            </a:r>
            <a:endParaRPr>
              <a:latin typeface="Consolas"/>
              <a:ea typeface="Consolas"/>
              <a:cs typeface="Consolas"/>
              <a:sym typeface="Consolas"/>
            </a:endParaRPr>
          </a:p>
          <a:p>
            <a:pPr marL="0" lvl="0" indent="0" algn="l" rtl="0">
              <a:spcBef>
                <a:spcPts val="1200"/>
              </a:spcBef>
              <a:spcAft>
                <a:spcPts val="0"/>
              </a:spcAft>
              <a:buNone/>
            </a:pPr>
            <a:r>
              <a:rPr lang="en"/>
              <a:t>Translates an expression that is in tail position into a C</a:t>
            </a:r>
            <a:r>
              <a:rPr lang="en" baseline="-25000"/>
              <a:t>Var</a:t>
            </a:r>
            <a:r>
              <a:rPr lang="en"/>
              <a:t> </a:t>
            </a:r>
            <a:r>
              <a:rPr lang="en">
                <a:latin typeface="Consolas"/>
                <a:ea typeface="Consolas"/>
                <a:cs typeface="Consolas"/>
                <a:sym typeface="Consolas"/>
              </a:rPr>
              <a:t>tail</a:t>
            </a:r>
            <a:r>
              <a:rPr lang="en"/>
              <a:t>.</a:t>
            </a:r>
            <a:endParaRPr/>
          </a:p>
          <a:p>
            <a:pPr marL="0" lvl="0" indent="0" algn="l" rtl="0">
              <a:spcBef>
                <a:spcPts val="1200"/>
              </a:spcBef>
              <a:spcAft>
                <a:spcPts val="0"/>
              </a:spcAft>
              <a:buNone/>
            </a:pPr>
            <a:endParaRPr/>
          </a:p>
          <a:p>
            <a:pPr marL="0" lvl="0" indent="0" algn="l" rtl="0">
              <a:spcBef>
                <a:spcPts val="1200"/>
              </a:spcBef>
              <a:spcAft>
                <a:spcPts val="0"/>
              </a:spcAft>
              <a:buNone/>
            </a:pPr>
            <a:r>
              <a:rPr lang="en">
                <a:latin typeface="Consolas"/>
                <a:ea typeface="Consolas"/>
                <a:cs typeface="Consolas"/>
                <a:sym typeface="Consolas"/>
              </a:rPr>
              <a:t>explicate-assign : exp, var, tail -&gt; tail</a:t>
            </a:r>
            <a:endParaRPr>
              <a:latin typeface="Consolas"/>
              <a:ea typeface="Consolas"/>
              <a:cs typeface="Consolas"/>
              <a:sym typeface="Consolas"/>
            </a:endParaRPr>
          </a:p>
          <a:p>
            <a:pPr marL="0" lvl="0" indent="0" algn="l" rtl="0">
              <a:spcBef>
                <a:spcPts val="1200"/>
              </a:spcBef>
              <a:spcAft>
                <a:spcPts val="1200"/>
              </a:spcAft>
              <a:buNone/>
            </a:pPr>
            <a:r>
              <a:rPr lang="en"/>
              <a:t>Translates an expression that was directly bound to a variable into an assignment.</a:t>
            </a:r>
            <a:endParaRPr/>
          </a:p>
        </p:txBody>
      </p:sp>
      <p:sp>
        <p:nvSpPr>
          <p:cNvPr id="340" name="Google Shape;340;p44"/>
          <p:cNvSpPr txBox="1"/>
          <p:nvPr/>
        </p:nvSpPr>
        <p:spPr>
          <a:xfrm>
            <a:off x="1562550" y="2571750"/>
            <a:ext cx="106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chemeClr val="lt2"/>
                </a:highlight>
                <a:latin typeface="Consolas"/>
                <a:ea typeface="Consolas"/>
                <a:cs typeface="Consolas"/>
                <a:sym typeface="Consolas"/>
              </a:rPr>
              <a:t>(+ 3 4)</a:t>
            </a:r>
            <a:endParaRPr>
              <a:highlight>
                <a:schemeClr val="lt2"/>
              </a:highlight>
              <a:latin typeface="Consolas"/>
              <a:ea typeface="Consolas"/>
              <a:cs typeface="Consolas"/>
              <a:sym typeface="Consolas"/>
            </a:endParaRPr>
          </a:p>
        </p:txBody>
      </p:sp>
      <p:sp>
        <p:nvSpPr>
          <p:cNvPr id="341" name="Google Shape;341;p44"/>
          <p:cNvSpPr txBox="1"/>
          <p:nvPr/>
        </p:nvSpPr>
        <p:spPr>
          <a:xfrm>
            <a:off x="3796400" y="2591325"/>
            <a:ext cx="1657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return (+ 3 4);</a:t>
            </a:r>
            <a:endParaRPr>
              <a:latin typeface="Consolas"/>
              <a:ea typeface="Consolas"/>
              <a:cs typeface="Consolas"/>
              <a:sym typeface="Consolas"/>
            </a:endParaRPr>
          </a:p>
        </p:txBody>
      </p:sp>
      <p:sp>
        <p:nvSpPr>
          <p:cNvPr id="342" name="Google Shape;342;p44"/>
          <p:cNvSpPr/>
          <p:nvPr/>
        </p:nvSpPr>
        <p:spPr>
          <a:xfrm>
            <a:off x="2710525" y="2602425"/>
            <a:ext cx="837000" cy="327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4"/>
          <p:cNvSpPr txBox="1"/>
          <p:nvPr/>
        </p:nvSpPr>
        <p:spPr>
          <a:xfrm>
            <a:off x="1040100" y="4095350"/>
            <a:ext cx="2543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chemeClr val="lt2"/>
                </a:highlight>
                <a:latin typeface="Consolas"/>
                <a:ea typeface="Consolas"/>
                <a:cs typeface="Consolas"/>
                <a:sym typeface="Consolas"/>
              </a:rPr>
              <a:t>(+ 3 4)</a:t>
            </a:r>
            <a:r>
              <a:rPr lang="en">
                <a:latin typeface="Consolas"/>
                <a:ea typeface="Consolas"/>
                <a:cs typeface="Consolas"/>
                <a:sym typeface="Consolas"/>
              </a:rPr>
              <a:t>, </a:t>
            </a:r>
            <a:r>
              <a:rPr lang="en">
                <a:highlight>
                  <a:schemeClr val="lt2"/>
                </a:highlight>
                <a:latin typeface="Consolas"/>
                <a:ea typeface="Consolas"/>
                <a:cs typeface="Consolas"/>
                <a:sym typeface="Consolas"/>
              </a:rPr>
              <a:t>x</a:t>
            </a:r>
            <a:r>
              <a:rPr lang="en">
                <a:latin typeface="Consolas"/>
                <a:ea typeface="Consolas"/>
                <a:cs typeface="Consolas"/>
                <a:sym typeface="Consolas"/>
              </a:rPr>
              <a:t>, </a:t>
            </a:r>
            <a:r>
              <a:rPr lang="en">
                <a:highlight>
                  <a:schemeClr val="lt2"/>
                </a:highlight>
                <a:latin typeface="Consolas"/>
                <a:ea typeface="Consolas"/>
                <a:cs typeface="Consolas"/>
                <a:sym typeface="Consolas"/>
              </a:rPr>
              <a:t>return x;</a:t>
            </a:r>
            <a:endParaRPr>
              <a:highlight>
                <a:schemeClr val="lt2"/>
              </a:highlight>
              <a:latin typeface="Consolas"/>
              <a:ea typeface="Consolas"/>
              <a:cs typeface="Consolas"/>
              <a:sym typeface="Consolas"/>
            </a:endParaRPr>
          </a:p>
        </p:txBody>
      </p:sp>
      <p:sp>
        <p:nvSpPr>
          <p:cNvPr id="344" name="Google Shape;344;p44"/>
          <p:cNvSpPr txBox="1"/>
          <p:nvPr/>
        </p:nvSpPr>
        <p:spPr>
          <a:xfrm>
            <a:off x="4753950" y="4131950"/>
            <a:ext cx="2373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x = (+ 3 4); return x;</a:t>
            </a:r>
            <a:endParaRPr>
              <a:latin typeface="Consolas"/>
              <a:ea typeface="Consolas"/>
              <a:cs typeface="Consolas"/>
              <a:sym typeface="Consolas"/>
            </a:endParaRPr>
          </a:p>
        </p:txBody>
      </p:sp>
      <p:sp>
        <p:nvSpPr>
          <p:cNvPr id="345" name="Google Shape;345;p44"/>
          <p:cNvSpPr/>
          <p:nvPr/>
        </p:nvSpPr>
        <p:spPr>
          <a:xfrm>
            <a:off x="3644200" y="4131950"/>
            <a:ext cx="837000" cy="327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Select Instructions</a:t>
            </a:r>
            <a:endParaRPr/>
          </a:p>
        </p:txBody>
      </p:sp>
      <p:sp>
        <p:nvSpPr>
          <p:cNvPr id="351" name="Google Shape;351;p45"/>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Translate each statement into one or more x86 instructions.</a:t>
            </a:r>
            <a:endParaRPr/>
          </a:p>
        </p:txBody>
      </p:sp>
      <p:sp>
        <p:nvSpPr>
          <p:cNvPr id="352" name="Google Shape;352;p45"/>
          <p:cNvSpPr txBox="1"/>
          <p:nvPr/>
        </p:nvSpPr>
        <p:spPr>
          <a:xfrm>
            <a:off x="1066000" y="2115500"/>
            <a:ext cx="1616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x = (+ 10 32);</a:t>
            </a:r>
            <a:endParaRPr>
              <a:latin typeface="Consolas"/>
              <a:ea typeface="Consolas"/>
              <a:cs typeface="Consolas"/>
              <a:sym typeface="Consolas"/>
            </a:endParaRPr>
          </a:p>
        </p:txBody>
      </p:sp>
      <p:sp>
        <p:nvSpPr>
          <p:cNvPr id="353" name="Google Shape;353;p45"/>
          <p:cNvSpPr/>
          <p:nvPr/>
        </p:nvSpPr>
        <p:spPr>
          <a:xfrm>
            <a:off x="1591675" y="2579375"/>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45"/>
          <p:cNvSpPr txBox="1"/>
          <p:nvPr/>
        </p:nvSpPr>
        <p:spPr>
          <a:xfrm>
            <a:off x="1102300" y="3224575"/>
            <a:ext cx="154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$10, 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$32, x</a:t>
            </a:r>
            <a:endParaRPr>
              <a:latin typeface="Consolas"/>
              <a:ea typeface="Consolas"/>
              <a:cs typeface="Consolas"/>
              <a:sym typeface="Consolas"/>
            </a:endParaRPr>
          </a:p>
        </p:txBody>
      </p:sp>
      <p:sp>
        <p:nvSpPr>
          <p:cNvPr id="355" name="Google Shape;355;p45"/>
          <p:cNvSpPr txBox="1"/>
          <p:nvPr/>
        </p:nvSpPr>
        <p:spPr>
          <a:xfrm>
            <a:off x="3099825" y="2121913"/>
            <a:ext cx="1616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x = (+ 10 x);</a:t>
            </a:r>
            <a:endParaRPr>
              <a:latin typeface="Consolas"/>
              <a:ea typeface="Consolas"/>
              <a:cs typeface="Consolas"/>
              <a:sym typeface="Consolas"/>
            </a:endParaRPr>
          </a:p>
        </p:txBody>
      </p:sp>
      <p:sp>
        <p:nvSpPr>
          <p:cNvPr id="356" name="Google Shape;356;p45"/>
          <p:cNvSpPr/>
          <p:nvPr/>
        </p:nvSpPr>
        <p:spPr>
          <a:xfrm>
            <a:off x="3625500" y="2585788"/>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5"/>
          <p:cNvSpPr txBox="1"/>
          <p:nvPr/>
        </p:nvSpPr>
        <p:spPr>
          <a:xfrm>
            <a:off x="3136125" y="3230988"/>
            <a:ext cx="1543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addq $10, x</a:t>
            </a:r>
            <a:endParaRPr>
              <a:latin typeface="Consolas"/>
              <a:ea typeface="Consolas"/>
              <a:cs typeface="Consolas"/>
              <a:sym typeface="Consolas"/>
            </a:endParaRPr>
          </a:p>
        </p:txBody>
      </p:sp>
      <p:sp>
        <p:nvSpPr>
          <p:cNvPr id="358" name="Google Shape;358;p45"/>
          <p:cNvSpPr txBox="1"/>
          <p:nvPr/>
        </p:nvSpPr>
        <p:spPr>
          <a:xfrm>
            <a:off x="5268225" y="2115500"/>
            <a:ext cx="1616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x = (read);</a:t>
            </a:r>
            <a:endParaRPr>
              <a:latin typeface="Consolas"/>
              <a:ea typeface="Consolas"/>
              <a:cs typeface="Consolas"/>
              <a:sym typeface="Consolas"/>
            </a:endParaRPr>
          </a:p>
        </p:txBody>
      </p:sp>
      <p:sp>
        <p:nvSpPr>
          <p:cNvPr id="359" name="Google Shape;359;p45"/>
          <p:cNvSpPr/>
          <p:nvPr/>
        </p:nvSpPr>
        <p:spPr>
          <a:xfrm>
            <a:off x="5793900" y="2579375"/>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5"/>
          <p:cNvSpPr txBox="1"/>
          <p:nvPr/>
        </p:nvSpPr>
        <p:spPr>
          <a:xfrm>
            <a:off x="5304525" y="3224575"/>
            <a:ext cx="1778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callq read_int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%rax, x</a:t>
            </a:r>
            <a:endParaRPr>
              <a:latin typeface="Consolas"/>
              <a:ea typeface="Consolas"/>
              <a:cs typeface="Consolas"/>
              <a:sym typeface="Consola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Procedure Call Stack &amp; Frames</a:t>
            </a:r>
            <a:endParaRPr/>
          </a:p>
        </p:txBody>
      </p:sp>
      <p:sp>
        <p:nvSpPr>
          <p:cNvPr id="366" name="Google Shape;366;p46"/>
          <p:cNvSpPr/>
          <p:nvPr/>
        </p:nvSpPr>
        <p:spPr>
          <a:xfrm>
            <a:off x="709500" y="1511825"/>
            <a:ext cx="1219752" cy="3183732"/>
          </a:xfrm>
          <a:prstGeom prst="flowChartDocumen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6"/>
          <p:cNvSpPr/>
          <p:nvPr/>
        </p:nvSpPr>
        <p:spPr>
          <a:xfrm>
            <a:off x="717500" y="1511825"/>
            <a:ext cx="1203900" cy="400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6"/>
          <p:cNvSpPr/>
          <p:nvPr/>
        </p:nvSpPr>
        <p:spPr>
          <a:xfrm>
            <a:off x="717500" y="1912025"/>
            <a:ext cx="1203900" cy="572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6"/>
          <p:cNvSpPr/>
          <p:nvPr/>
        </p:nvSpPr>
        <p:spPr>
          <a:xfrm>
            <a:off x="717500" y="2484725"/>
            <a:ext cx="1203900" cy="572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6"/>
          <p:cNvSpPr/>
          <p:nvPr/>
        </p:nvSpPr>
        <p:spPr>
          <a:xfrm>
            <a:off x="717500" y="3057425"/>
            <a:ext cx="1203900" cy="572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6"/>
          <p:cNvSpPr/>
          <p:nvPr/>
        </p:nvSpPr>
        <p:spPr>
          <a:xfrm>
            <a:off x="2798225" y="1939288"/>
            <a:ext cx="1346400" cy="1232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return address</a:t>
            </a:r>
            <a:endParaRPr/>
          </a:p>
          <a:p>
            <a:pPr marL="0" lvl="0" indent="0" algn="l" rtl="0">
              <a:spcBef>
                <a:spcPts val="0"/>
              </a:spcBef>
              <a:spcAft>
                <a:spcPts val="0"/>
              </a:spcAft>
              <a:buNone/>
            </a:pPr>
            <a:r>
              <a:rPr lang="en"/>
              <a:t>saved %rbp</a:t>
            </a:r>
            <a:endParaRPr/>
          </a:p>
          <a:p>
            <a:pPr marL="0" lvl="0" indent="0" algn="l" rtl="0">
              <a:spcBef>
                <a:spcPts val="0"/>
              </a:spcBef>
              <a:spcAft>
                <a:spcPts val="0"/>
              </a:spcAft>
              <a:buNone/>
            </a:pPr>
            <a:r>
              <a:rPr lang="en"/>
              <a:t>variable #1</a:t>
            </a:r>
            <a:endParaRPr/>
          </a:p>
          <a:p>
            <a:pPr marL="0" lvl="0" indent="0" algn="l" rtl="0">
              <a:spcBef>
                <a:spcPts val="0"/>
              </a:spcBef>
              <a:spcAft>
                <a:spcPts val="0"/>
              </a:spcAft>
              <a:buNone/>
            </a:pPr>
            <a:r>
              <a:rPr lang="en"/>
              <a:t>variable #2</a:t>
            </a:r>
            <a:endParaRPr/>
          </a:p>
          <a:p>
            <a:pPr marL="0" lvl="0" indent="0" algn="l" rtl="0">
              <a:spcBef>
                <a:spcPts val="0"/>
              </a:spcBef>
              <a:spcAft>
                <a:spcPts val="0"/>
              </a:spcAft>
              <a:buNone/>
            </a:pPr>
            <a:r>
              <a:rPr lang="en"/>
              <a:t>…</a:t>
            </a:r>
            <a:endParaRPr/>
          </a:p>
        </p:txBody>
      </p:sp>
      <p:cxnSp>
        <p:nvCxnSpPr>
          <p:cNvPr id="372" name="Google Shape;372;p46"/>
          <p:cNvCxnSpPr/>
          <p:nvPr/>
        </p:nvCxnSpPr>
        <p:spPr>
          <a:xfrm>
            <a:off x="1929250" y="1929250"/>
            <a:ext cx="884700" cy="23700"/>
          </a:xfrm>
          <a:prstGeom prst="straightConnector1">
            <a:avLst/>
          </a:prstGeom>
          <a:noFill/>
          <a:ln w="9525" cap="flat" cmpd="sng">
            <a:solidFill>
              <a:schemeClr val="dk2"/>
            </a:solidFill>
            <a:prstDash val="solid"/>
            <a:round/>
            <a:headEnd type="none" w="med" len="med"/>
            <a:tailEnd type="none" w="med" len="med"/>
          </a:ln>
        </p:spPr>
      </p:cxnSp>
      <p:cxnSp>
        <p:nvCxnSpPr>
          <p:cNvPr id="373" name="Google Shape;373;p46"/>
          <p:cNvCxnSpPr/>
          <p:nvPr/>
        </p:nvCxnSpPr>
        <p:spPr>
          <a:xfrm>
            <a:off x="1937225" y="2487300"/>
            <a:ext cx="861000" cy="693600"/>
          </a:xfrm>
          <a:prstGeom prst="straightConnector1">
            <a:avLst/>
          </a:prstGeom>
          <a:noFill/>
          <a:ln w="9525" cap="flat" cmpd="sng">
            <a:solidFill>
              <a:schemeClr val="dk2"/>
            </a:solidFill>
            <a:prstDash val="solid"/>
            <a:round/>
            <a:headEnd type="none" w="med" len="med"/>
            <a:tailEnd type="none" w="med" len="med"/>
          </a:ln>
        </p:spPr>
      </p:cxnSp>
      <p:sp>
        <p:nvSpPr>
          <p:cNvPr id="374" name="Google Shape;374;p46"/>
          <p:cNvSpPr txBox="1"/>
          <p:nvPr/>
        </p:nvSpPr>
        <p:spPr>
          <a:xfrm>
            <a:off x="4156075" y="1940613"/>
            <a:ext cx="11718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 8(%rbp)</a:t>
            </a:r>
            <a:endParaRPr>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0(%rbp)</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-8(%rbp)</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-16(%rbp)</a:t>
            </a:r>
            <a:endParaRPr>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a:solidFill>
                <a:schemeClr val="dk1"/>
              </a:solidFill>
              <a:latin typeface="Consolas"/>
              <a:ea typeface="Consolas"/>
              <a:cs typeface="Consolas"/>
              <a:sym typeface="Consolas"/>
            </a:endParaRPr>
          </a:p>
        </p:txBody>
      </p:sp>
      <p:sp>
        <p:nvSpPr>
          <p:cNvPr id="375" name="Google Shape;375;p46"/>
          <p:cNvSpPr txBox="1"/>
          <p:nvPr/>
        </p:nvSpPr>
        <p:spPr>
          <a:xfrm>
            <a:off x="6082775" y="2247700"/>
            <a:ext cx="2638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We use register </a:t>
            </a:r>
            <a:r>
              <a:rPr lang="en">
                <a:latin typeface="Consolas"/>
                <a:ea typeface="Consolas"/>
                <a:cs typeface="Consolas"/>
                <a:sym typeface="Consolas"/>
              </a:rPr>
              <a:t>rbp</a:t>
            </a:r>
            <a:r>
              <a:rPr lang="en"/>
              <a:t> to point to the second slot in the frame.</a:t>
            </a:r>
            <a:endParaRPr/>
          </a:p>
        </p:txBody>
      </p:sp>
      <p:sp>
        <p:nvSpPr>
          <p:cNvPr id="376" name="Google Shape;376;p46"/>
          <p:cNvSpPr/>
          <p:nvPr/>
        </p:nvSpPr>
        <p:spPr>
          <a:xfrm>
            <a:off x="948675" y="3786725"/>
            <a:ext cx="279000" cy="566100"/>
          </a:xfrm>
          <a:prstGeom prst="downArrow">
            <a:avLst>
              <a:gd name="adj1" fmla="val 50000"/>
              <a:gd name="adj2" fmla="val 50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77" name="Google Shape;377;p46"/>
          <p:cNvSpPr txBox="1"/>
          <p:nvPr/>
        </p:nvSpPr>
        <p:spPr>
          <a:xfrm>
            <a:off x="3364200" y="3707000"/>
            <a:ext cx="2511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Store variables on the frame.</a:t>
            </a:r>
            <a:endParaRPr/>
          </a:p>
        </p:txBody>
      </p:sp>
      <p:sp>
        <p:nvSpPr>
          <p:cNvPr id="378" name="Google Shape;378;p46"/>
          <p:cNvSpPr txBox="1"/>
          <p:nvPr/>
        </p:nvSpPr>
        <p:spPr>
          <a:xfrm>
            <a:off x="2567975" y="1543075"/>
            <a:ext cx="86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Frame:</a:t>
            </a:r>
            <a:endParaRPr/>
          </a:p>
        </p:txBody>
      </p:sp>
      <p:sp>
        <p:nvSpPr>
          <p:cNvPr id="379" name="Google Shape;379;p46"/>
          <p:cNvSpPr txBox="1"/>
          <p:nvPr/>
        </p:nvSpPr>
        <p:spPr>
          <a:xfrm>
            <a:off x="391600" y="1054150"/>
            <a:ext cx="109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Call Stack:</a:t>
            </a:r>
            <a:endParaRPr/>
          </a:p>
        </p:txBody>
      </p:sp>
      <p:sp>
        <p:nvSpPr>
          <p:cNvPr id="380" name="Google Shape;380;p46"/>
          <p:cNvSpPr txBox="1"/>
          <p:nvPr/>
        </p:nvSpPr>
        <p:spPr>
          <a:xfrm>
            <a:off x="6465350" y="2965625"/>
            <a:ext cx="4704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rbp</a:t>
            </a:r>
            <a:endParaRPr/>
          </a:p>
        </p:txBody>
      </p:sp>
      <p:cxnSp>
        <p:nvCxnSpPr>
          <p:cNvPr id="381" name="Google Shape;381;p46"/>
          <p:cNvCxnSpPr/>
          <p:nvPr/>
        </p:nvCxnSpPr>
        <p:spPr>
          <a:xfrm rot="10800000">
            <a:off x="5078175" y="2367875"/>
            <a:ext cx="1387200" cy="813000"/>
          </a:xfrm>
          <a:prstGeom prst="bentConnector3">
            <a:avLst>
              <a:gd name="adj1" fmla="val 50000"/>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Assign Homes</a:t>
            </a:r>
            <a:endParaRPr/>
          </a:p>
        </p:txBody>
      </p:sp>
      <p:sp>
        <p:nvSpPr>
          <p:cNvPr id="387" name="Google Shape;387;p47"/>
          <p:cNvSpPr txBox="1">
            <a:spLocks noGrp="1"/>
          </p:cNvSpPr>
          <p:nvPr>
            <p:ph type="body" idx="1"/>
          </p:nvPr>
        </p:nvSpPr>
        <p:spPr>
          <a:xfrm>
            <a:off x="311700" y="1152475"/>
            <a:ext cx="8520600" cy="641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Replaces variables with stack locations.</a:t>
            </a:r>
            <a:endParaRPr/>
          </a:p>
        </p:txBody>
      </p:sp>
      <p:sp>
        <p:nvSpPr>
          <p:cNvPr id="388" name="Google Shape;388;p47"/>
          <p:cNvSpPr txBox="1"/>
          <p:nvPr/>
        </p:nvSpPr>
        <p:spPr>
          <a:xfrm>
            <a:off x="1444925" y="1834625"/>
            <a:ext cx="1520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(+ 52 (- 10))</a:t>
            </a:r>
            <a:endParaRPr>
              <a:latin typeface="Consolas"/>
              <a:ea typeface="Consolas"/>
              <a:cs typeface="Consolas"/>
              <a:sym typeface="Consolas"/>
            </a:endParaRPr>
          </a:p>
        </p:txBody>
      </p:sp>
      <p:sp>
        <p:nvSpPr>
          <p:cNvPr id="389" name="Google Shape;389;p47"/>
          <p:cNvSpPr txBox="1"/>
          <p:nvPr/>
        </p:nvSpPr>
        <p:spPr>
          <a:xfrm>
            <a:off x="1398025" y="3051725"/>
            <a:ext cx="19902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$10, </a:t>
            </a:r>
            <a:r>
              <a:rPr lang="en">
                <a:highlight>
                  <a:schemeClr val="lt2"/>
                </a:highlight>
                <a:latin typeface="Consolas"/>
                <a:ea typeface="Consolas"/>
                <a:cs typeface="Consolas"/>
                <a:sym typeface="Consolas"/>
              </a:rPr>
              <a:t>tmp.1</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negq </a:t>
            </a:r>
            <a:r>
              <a:rPr lang="en">
                <a:highlight>
                  <a:schemeClr val="lt2"/>
                </a:highlight>
                <a:latin typeface="Consolas"/>
                <a:ea typeface="Consolas"/>
                <a:cs typeface="Consolas"/>
                <a:sym typeface="Consolas"/>
              </a:rPr>
              <a:t>tmp.1</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a:highlight>
                  <a:schemeClr val="lt2"/>
                </a:highlight>
                <a:latin typeface="Consolas"/>
                <a:ea typeface="Consolas"/>
                <a:cs typeface="Consolas"/>
                <a:sym typeface="Consolas"/>
              </a:rPr>
              <a:t>tmp.1</a:t>
            </a:r>
            <a:r>
              <a:rPr lang="en">
                <a:latin typeface="Consolas"/>
                <a:ea typeface="Consolas"/>
                <a:cs typeface="Consolas"/>
                <a:sym typeface="Consolas"/>
              </a:rPr>
              <a:t>, </a:t>
            </a:r>
            <a:r>
              <a:rPr lang="en">
                <a:highlight>
                  <a:schemeClr val="lt2"/>
                </a:highlight>
                <a:latin typeface="Consolas"/>
                <a:ea typeface="Consolas"/>
                <a:cs typeface="Consolas"/>
                <a:sym typeface="Consolas"/>
              </a:rPr>
              <a:t>tmp.2</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$52, </a:t>
            </a:r>
            <a:r>
              <a:rPr lang="en">
                <a:highlight>
                  <a:schemeClr val="lt2"/>
                </a:highlight>
                <a:latin typeface="Consolas"/>
                <a:ea typeface="Consolas"/>
                <a:cs typeface="Consolas"/>
                <a:sym typeface="Consolas"/>
              </a:rPr>
              <a:t>tmp.2</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a:highlight>
                  <a:schemeClr val="lt2"/>
                </a:highlight>
                <a:latin typeface="Consolas"/>
                <a:ea typeface="Consolas"/>
                <a:cs typeface="Consolas"/>
                <a:sym typeface="Consolas"/>
              </a:rPr>
              <a:t>tmp.2</a:t>
            </a:r>
            <a:r>
              <a:rPr lang="en">
                <a:latin typeface="Consolas"/>
                <a:ea typeface="Consolas"/>
                <a:cs typeface="Consolas"/>
                <a:sym typeface="Consolas"/>
              </a:rPr>
              <a:t>, %rax</a:t>
            </a:r>
            <a:endParaRPr>
              <a:latin typeface="Consolas"/>
              <a:ea typeface="Consolas"/>
              <a:cs typeface="Consolas"/>
              <a:sym typeface="Consolas"/>
            </a:endParaRPr>
          </a:p>
        </p:txBody>
      </p:sp>
      <p:sp>
        <p:nvSpPr>
          <p:cNvPr id="390" name="Google Shape;390;p47"/>
          <p:cNvSpPr txBox="1"/>
          <p:nvPr/>
        </p:nvSpPr>
        <p:spPr>
          <a:xfrm>
            <a:off x="4552975" y="3051725"/>
            <a:ext cx="32367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$10, </a:t>
            </a:r>
            <a:r>
              <a:rPr lang="en">
                <a:highlight>
                  <a:schemeClr val="lt2"/>
                </a:highlight>
                <a:latin typeface="Consolas"/>
                <a:ea typeface="Consolas"/>
                <a:cs typeface="Consolas"/>
                <a:sym typeface="Consolas"/>
              </a:rPr>
              <a:t>-16(%rbp)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negq </a:t>
            </a:r>
            <a:r>
              <a:rPr lang="en">
                <a:highlight>
                  <a:schemeClr val="lt2"/>
                </a:highlight>
                <a:latin typeface="Consolas"/>
                <a:ea typeface="Consolas"/>
                <a:cs typeface="Consolas"/>
                <a:sym typeface="Consolas"/>
              </a:rPr>
              <a:t>-16(%rbp)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a:highlight>
                  <a:schemeClr val="lt2"/>
                </a:highlight>
                <a:latin typeface="Consolas"/>
                <a:ea typeface="Consolas"/>
                <a:cs typeface="Consolas"/>
                <a:sym typeface="Consolas"/>
              </a:rPr>
              <a:t>-16(%rbp)</a:t>
            </a:r>
            <a:r>
              <a:rPr lang="en">
                <a:latin typeface="Consolas"/>
                <a:ea typeface="Consolas"/>
                <a:cs typeface="Consolas"/>
                <a:sym typeface="Consolas"/>
              </a:rPr>
              <a:t>, </a:t>
            </a:r>
            <a:r>
              <a:rPr lang="en">
                <a:highlight>
                  <a:schemeClr val="lt2"/>
                </a:highlight>
                <a:latin typeface="Consolas"/>
                <a:ea typeface="Consolas"/>
                <a:cs typeface="Consolas"/>
                <a:sym typeface="Consolas"/>
              </a:rPr>
              <a:t>-8(%rbp)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$52, </a:t>
            </a:r>
            <a:r>
              <a:rPr lang="en">
                <a:highlight>
                  <a:schemeClr val="lt2"/>
                </a:highlight>
                <a:latin typeface="Consolas"/>
                <a:ea typeface="Consolas"/>
                <a:cs typeface="Consolas"/>
                <a:sym typeface="Consolas"/>
              </a:rPr>
              <a:t>-8(%rbp)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a:highlight>
                  <a:schemeClr val="lt2"/>
                </a:highlight>
                <a:latin typeface="Consolas"/>
                <a:ea typeface="Consolas"/>
                <a:cs typeface="Consolas"/>
                <a:sym typeface="Consolas"/>
              </a:rPr>
              <a:t>-8(%rbp)</a:t>
            </a:r>
            <a:r>
              <a:rPr lang="en">
                <a:latin typeface="Consolas"/>
                <a:ea typeface="Consolas"/>
                <a:cs typeface="Consolas"/>
                <a:sym typeface="Consolas"/>
              </a:rPr>
              <a:t>, %rax</a:t>
            </a:r>
            <a:endParaRPr>
              <a:latin typeface="Consolas"/>
              <a:ea typeface="Consolas"/>
              <a:cs typeface="Consolas"/>
              <a:sym typeface="Consolas"/>
            </a:endParaRPr>
          </a:p>
        </p:txBody>
      </p:sp>
      <p:sp>
        <p:nvSpPr>
          <p:cNvPr id="391" name="Google Shape;391;p47"/>
          <p:cNvSpPr/>
          <p:nvPr/>
        </p:nvSpPr>
        <p:spPr>
          <a:xfrm>
            <a:off x="3499750" y="3539625"/>
            <a:ext cx="8172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7"/>
          <p:cNvSpPr txBox="1"/>
          <p:nvPr/>
        </p:nvSpPr>
        <p:spPr>
          <a:xfrm>
            <a:off x="2913250" y="2358950"/>
            <a:ext cx="2619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tmp.1  =&gt;  -16(%rbp)</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tmp.2  =&gt;  -8(%rbp)</a:t>
            </a:r>
            <a:endParaRPr>
              <a:latin typeface="Consolas"/>
              <a:ea typeface="Consolas"/>
              <a:cs typeface="Consolas"/>
              <a:sym typeface="Consola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Patch Instructions</a:t>
            </a:r>
            <a:endParaRPr/>
          </a:p>
        </p:txBody>
      </p:sp>
      <p:sp>
        <p:nvSpPr>
          <p:cNvPr id="398" name="Google Shape;398;p48"/>
          <p:cNvSpPr txBox="1">
            <a:spLocks noGrp="1"/>
          </p:cNvSpPr>
          <p:nvPr>
            <p:ph type="body" idx="1"/>
          </p:nvPr>
        </p:nvSpPr>
        <p:spPr>
          <a:xfrm>
            <a:off x="311700" y="1152475"/>
            <a:ext cx="8520600" cy="1047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Ensure that each instruction obeys the laws of x86.</a:t>
            </a:r>
            <a:endParaRPr/>
          </a:p>
          <a:p>
            <a:pPr marL="0" lvl="0" indent="0" algn="l" rtl="0">
              <a:spcBef>
                <a:spcPts val="1200"/>
              </a:spcBef>
              <a:spcAft>
                <a:spcPts val="1200"/>
              </a:spcAft>
              <a:buNone/>
            </a:pPr>
            <a:r>
              <a:rPr lang="en"/>
              <a:t>Law #1: each instruction may have at most one memory argument.</a:t>
            </a:r>
            <a:endParaRPr/>
          </a:p>
        </p:txBody>
      </p:sp>
      <p:sp>
        <p:nvSpPr>
          <p:cNvPr id="399" name="Google Shape;399;p48"/>
          <p:cNvSpPr txBox="1"/>
          <p:nvPr/>
        </p:nvSpPr>
        <p:spPr>
          <a:xfrm>
            <a:off x="925675" y="2432500"/>
            <a:ext cx="26139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chemeClr val="lt1"/>
                </a:highlight>
                <a:latin typeface="Consolas"/>
                <a:ea typeface="Consolas"/>
                <a:cs typeface="Consolas"/>
                <a:sym typeface="Consolas"/>
              </a:rPr>
              <a:t>movq $10, -16(%rbp)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negq -16(%rbp)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movq </a:t>
            </a:r>
            <a:r>
              <a:rPr lang="en">
                <a:highlight>
                  <a:schemeClr val="lt2"/>
                </a:highlight>
                <a:latin typeface="Consolas"/>
                <a:ea typeface="Consolas"/>
                <a:cs typeface="Consolas"/>
                <a:sym typeface="Consolas"/>
              </a:rPr>
              <a:t>-16(%rbp), -8(%rbp)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addq $52, -8(%rbp)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movq -8(%rbp), %rax</a:t>
            </a:r>
            <a:endParaRPr>
              <a:highlight>
                <a:schemeClr val="lt1"/>
              </a:highlight>
              <a:latin typeface="Consolas"/>
              <a:ea typeface="Consolas"/>
              <a:cs typeface="Consolas"/>
              <a:sym typeface="Consolas"/>
            </a:endParaRPr>
          </a:p>
        </p:txBody>
      </p:sp>
      <p:sp>
        <p:nvSpPr>
          <p:cNvPr id="400" name="Google Shape;400;p48"/>
          <p:cNvSpPr txBox="1"/>
          <p:nvPr/>
        </p:nvSpPr>
        <p:spPr>
          <a:xfrm>
            <a:off x="4834800" y="2416550"/>
            <a:ext cx="26139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chemeClr val="lt1"/>
                </a:highlight>
                <a:latin typeface="Consolas"/>
                <a:ea typeface="Consolas"/>
                <a:cs typeface="Consolas"/>
                <a:sym typeface="Consolas"/>
              </a:rPr>
              <a:t>movq $10, -16(%rbp)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negq -16(%rbp)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2"/>
                </a:highlight>
                <a:latin typeface="Consolas"/>
                <a:ea typeface="Consolas"/>
                <a:cs typeface="Consolas"/>
                <a:sym typeface="Consolas"/>
              </a:rPr>
              <a:t>movq -16(%rbp), %rax</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highlight>
                  <a:schemeClr val="lt2"/>
                </a:highlight>
                <a:latin typeface="Consolas"/>
                <a:ea typeface="Consolas"/>
                <a:cs typeface="Consolas"/>
                <a:sym typeface="Consolas"/>
              </a:rPr>
              <a:t>movq %rax, -8(%rbp)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addq $52, -8(%rbp)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movq -8(%rbp), %rax</a:t>
            </a:r>
            <a:endParaRPr>
              <a:highlight>
                <a:schemeClr val="lt1"/>
              </a:highlight>
              <a:latin typeface="Consolas"/>
              <a:ea typeface="Consolas"/>
              <a:cs typeface="Consolas"/>
              <a:sym typeface="Consolas"/>
            </a:endParaRPr>
          </a:p>
        </p:txBody>
      </p:sp>
      <p:sp>
        <p:nvSpPr>
          <p:cNvPr id="401" name="Google Shape;401;p48"/>
          <p:cNvSpPr/>
          <p:nvPr/>
        </p:nvSpPr>
        <p:spPr>
          <a:xfrm>
            <a:off x="3728350" y="2853825"/>
            <a:ext cx="8172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48"/>
          <p:cNvSpPr txBox="1"/>
          <p:nvPr/>
        </p:nvSpPr>
        <p:spPr>
          <a:xfrm>
            <a:off x="1131100" y="4129700"/>
            <a:ext cx="519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Transform the instruction into two instructions, using register </a:t>
            </a:r>
            <a:r>
              <a:rPr lang="en">
                <a:latin typeface="Consolas"/>
                <a:ea typeface="Consolas"/>
                <a:cs typeface="Consolas"/>
                <a:sym typeface="Consolas"/>
              </a:rPr>
              <a:t>rax</a:t>
            </a:r>
            <a:r>
              <a:rPr lang="en"/>
              <a:t> for temporary storage.</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Calling Conventions</a:t>
            </a:r>
            <a:endParaRPr/>
          </a:p>
        </p:txBody>
      </p:sp>
      <p:sp>
        <p:nvSpPr>
          <p:cNvPr id="408" name="Google Shape;408;p4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Coordinate the use of shared resources (registers and stack) between multiple active procedures.</a:t>
            </a:r>
            <a:endParaRPr/>
          </a:p>
          <a:p>
            <a:pPr marL="457200" lvl="0" indent="-342900" algn="l" rtl="0">
              <a:spcBef>
                <a:spcPts val="1200"/>
              </a:spcBef>
              <a:spcAft>
                <a:spcPts val="0"/>
              </a:spcAft>
              <a:buSzPts val="1800"/>
              <a:buAutoNum type="arabicPeriod"/>
            </a:pPr>
            <a:r>
              <a:rPr lang="en"/>
              <a:t>A function may use the part of the stack above the </a:t>
            </a:r>
            <a:r>
              <a:rPr lang="en">
                <a:latin typeface="Consolas"/>
                <a:ea typeface="Consolas"/>
                <a:cs typeface="Consolas"/>
                <a:sym typeface="Consolas"/>
              </a:rPr>
              <a:t>rsp</a:t>
            </a:r>
            <a:r>
              <a:rPr lang="en"/>
              <a:t> register's old address and below its new address.</a:t>
            </a:r>
            <a:endParaRPr/>
          </a:p>
          <a:p>
            <a:pPr marL="457200" lvl="0" indent="-342900" algn="l" rtl="0">
              <a:spcBef>
                <a:spcPts val="0"/>
              </a:spcBef>
              <a:spcAft>
                <a:spcPts val="0"/>
              </a:spcAft>
              <a:buSzPts val="1800"/>
              <a:buAutoNum type="arabicPeriod"/>
            </a:pPr>
            <a:r>
              <a:rPr lang="en"/>
              <a:t>The value stored in register </a:t>
            </a:r>
            <a:r>
              <a:rPr lang="en">
                <a:latin typeface="Consolas"/>
                <a:ea typeface="Consolas"/>
                <a:cs typeface="Consolas"/>
                <a:sym typeface="Consolas"/>
              </a:rPr>
              <a:t>rbp</a:t>
            </a:r>
            <a:r>
              <a:rPr lang="en"/>
              <a:t> must be the same at the end of a function as it was at the beginning. (</a:t>
            </a:r>
            <a:r>
              <a:rPr lang="en">
                <a:latin typeface="Consolas"/>
                <a:ea typeface="Consolas"/>
                <a:cs typeface="Consolas"/>
                <a:sym typeface="Consolas"/>
              </a:rPr>
              <a:t>rbp</a:t>
            </a:r>
            <a:r>
              <a:rPr lang="en"/>
              <a:t> is a </a:t>
            </a:r>
            <a:r>
              <a:rPr lang="en" i="1"/>
              <a:t>callee saved</a:t>
            </a:r>
            <a:r>
              <a:rPr lang="en"/>
              <a:t> register).</a:t>
            </a:r>
            <a:endParaRPr/>
          </a:p>
          <a:p>
            <a:pPr marL="457200" lvl="0" indent="-342900" algn="l" rtl="0">
              <a:spcBef>
                <a:spcPts val="0"/>
              </a:spcBef>
              <a:spcAft>
                <a:spcPts val="0"/>
              </a:spcAft>
              <a:buSzPts val="1800"/>
              <a:buAutoNum type="arabicPeriod"/>
            </a:pPr>
            <a:r>
              <a:rPr lang="en"/>
              <a:t>The return value of a function is stored in register </a:t>
            </a:r>
            <a:r>
              <a:rPr lang="en">
                <a:latin typeface="Consolas"/>
                <a:ea typeface="Consolas"/>
                <a:cs typeface="Consolas"/>
                <a:sym typeface="Consolas"/>
              </a:rPr>
              <a:t>rax</a:t>
            </a:r>
            <a:r>
              <a:rPr lang="en"/>
              <a:t>.</a:t>
            </a:r>
            <a:endParaRPr/>
          </a:p>
          <a:p>
            <a:pPr marL="457200" lvl="0" indent="-342900" algn="l" rtl="0">
              <a:spcBef>
                <a:spcPts val="0"/>
              </a:spcBef>
              <a:spcAft>
                <a:spcPts val="0"/>
              </a:spcAft>
              <a:buSzPts val="1800"/>
              <a:buAutoNum type="arabicPeriod"/>
            </a:pPr>
            <a:r>
              <a:rPr lang="en"/>
              <a:t>…</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Prelude &amp; Conclusion</a:t>
            </a:r>
            <a:endParaRPr/>
          </a:p>
        </p:txBody>
      </p:sp>
      <p:sp>
        <p:nvSpPr>
          <p:cNvPr id="414" name="Google Shape;414;p50"/>
          <p:cNvSpPr txBox="1">
            <a:spLocks noGrp="1"/>
          </p:cNvSpPr>
          <p:nvPr>
            <p:ph type="body" idx="1"/>
          </p:nvPr>
        </p:nvSpPr>
        <p:spPr>
          <a:xfrm>
            <a:off x="311700" y="1152475"/>
            <a:ext cx="8520600" cy="37026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Ensure that our </a:t>
            </a:r>
            <a:r>
              <a:rPr lang="en">
                <a:latin typeface="Consolas"/>
                <a:ea typeface="Consolas"/>
                <a:cs typeface="Consolas"/>
                <a:sym typeface="Consolas"/>
              </a:rPr>
              <a:t>main</a:t>
            </a:r>
            <a:r>
              <a:rPr lang="en"/>
              <a:t> function follows the calling conventions.</a:t>
            </a:r>
            <a:endParaRPr/>
          </a:p>
          <a:p>
            <a:pPr marL="0" lvl="0" indent="0" algn="l" rtl="0">
              <a:spcBef>
                <a:spcPts val="1200"/>
              </a:spcBef>
              <a:spcAft>
                <a:spcPts val="0"/>
              </a:spcAft>
              <a:buNone/>
            </a:pPr>
            <a:r>
              <a:rPr lang="en"/>
              <a:t>The prelude:</a:t>
            </a:r>
            <a:endParaRPr/>
          </a:p>
          <a:p>
            <a:pPr marL="457200" lvl="0" indent="-342900" algn="l" rtl="0">
              <a:spcBef>
                <a:spcPts val="1200"/>
              </a:spcBef>
              <a:spcAft>
                <a:spcPts val="0"/>
              </a:spcAft>
              <a:buSzPts val="1800"/>
              <a:buAutoNum type="arabicPeriod"/>
            </a:pPr>
            <a:r>
              <a:rPr lang="en"/>
              <a:t>saves the old base pointer (rbp) on the stack,</a:t>
            </a:r>
            <a:endParaRPr/>
          </a:p>
          <a:p>
            <a:pPr marL="457200" lvl="0" indent="-342900" algn="l" rtl="0">
              <a:spcBef>
                <a:spcPts val="0"/>
              </a:spcBef>
              <a:spcAft>
                <a:spcPts val="0"/>
              </a:spcAft>
              <a:buSzPts val="1800"/>
              <a:buAutoNum type="arabicPeriod"/>
            </a:pPr>
            <a:r>
              <a:rPr lang="en"/>
              <a:t>sets the base pointer to the second slot in the frame,</a:t>
            </a:r>
            <a:endParaRPr/>
          </a:p>
          <a:p>
            <a:pPr marL="457200" lvl="0" indent="-342900" algn="l" rtl="0">
              <a:spcBef>
                <a:spcPts val="0"/>
              </a:spcBef>
              <a:spcAft>
                <a:spcPts val="0"/>
              </a:spcAft>
              <a:buSzPts val="1800"/>
              <a:buAutoNum type="arabicPeriod"/>
            </a:pPr>
            <a:r>
              <a:rPr lang="en"/>
              <a:t>moves the stack pointer (rsp) down past all the local variables, and</a:t>
            </a:r>
            <a:endParaRPr/>
          </a:p>
          <a:p>
            <a:pPr marL="457200" lvl="0" indent="-342900" algn="l" rtl="0">
              <a:spcBef>
                <a:spcPts val="0"/>
              </a:spcBef>
              <a:spcAft>
                <a:spcPts val="0"/>
              </a:spcAft>
              <a:buSzPts val="1800"/>
              <a:buAutoNum type="arabicPeriod"/>
            </a:pPr>
            <a:r>
              <a:rPr lang="en"/>
              <a:t>jumps to the start of the function.</a:t>
            </a:r>
            <a:endParaRPr/>
          </a:p>
          <a:p>
            <a:pPr marL="0" lvl="0" indent="0" algn="l" rtl="0">
              <a:spcBef>
                <a:spcPts val="1200"/>
              </a:spcBef>
              <a:spcAft>
                <a:spcPts val="0"/>
              </a:spcAft>
              <a:buNone/>
            </a:pPr>
            <a:r>
              <a:rPr lang="en"/>
              <a:t>The conclusion:</a:t>
            </a:r>
            <a:endParaRPr/>
          </a:p>
          <a:p>
            <a:pPr marL="457200" lvl="0" indent="-342900" algn="l" rtl="0">
              <a:spcBef>
                <a:spcPts val="1200"/>
              </a:spcBef>
              <a:spcAft>
                <a:spcPts val="0"/>
              </a:spcAft>
              <a:buSzPts val="1800"/>
              <a:buAutoNum type="arabicPeriod"/>
            </a:pPr>
            <a:r>
              <a:rPr lang="en"/>
              <a:t>moves the stack pointer back up passed the local variables,</a:t>
            </a:r>
            <a:endParaRPr/>
          </a:p>
          <a:p>
            <a:pPr marL="457200" lvl="0" indent="-342900" algn="l" rtl="0">
              <a:spcBef>
                <a:spcPts val="0"/>
              </a:spcBef>
              <a:spcAft>
                <a:spcPts val="0"/>
              </a:spcAft>
              <a:buSzPts val="1800"/>
              <a:buAutoNum type="arabicPeriod"/>
            </a:pPr>
            <a:r>
              <a:rPr lang="en"/>
              <a:t>pops the old base pointer (rbp), and</a:t>
            </a:r>
            <a:endParaRPr/>
          </a:p>
          <a:p>
            <a:pPr marL="457200" lvl="0" indent="-342900" algn="l" rtl="0">
              <a:spcBef>
                <a:spcPts val="0"/>
              </a:spcBef>
              <a:spcAft>
                <a:spcPts val="0"/>
              </a:spcAft>
              <a:buSzPts val="1800"/>
              <a:buAutoNum type="arabicPeriod"/>
            </a:pPr>
            <a:r>
              <a:rPr lang="en"/>
              <a:t>returns from the function using the retq instruction.</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Prelude &amp; Conclusion</a:t>
            </a:r>
            <a:endParaRPr/>
          </a:p>
        </p:txBody>
      </p:sp>
      <p:sp>
        <p:nvSpPr>
          <p:cNvPr id="420" name="Google Shape;420;p51"/>
          <p:cNvSpPr txBox="1">
            <a:spLocks noGrp="1"/>
          </p:cNvSpPr>
          <p:nvPr>
            <p:ph type="body" idx="1"/>
          </p:nvPr>
        </p:nvSpPr>
        <p:spPr>
          <a:xfrm>
            <a:off x="311700" y="1152475"/>
            <a:ext cx="8520600" cy="37806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.globl _main</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main:</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pushq %rbp</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movq	 %rsp, %rbp</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subq	 $16, %rsp</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jmp start</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start:</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movq	 $10, -16(%rbp)</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negq	 -16(%rbp)</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movq	 -16(%rbp), %rax</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movq	 %rax, -8(%rbp)</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addq	 $52, -8(%rbp)</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movq	 -8(%rbp), %rax</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jmp 	conclusion</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conclusion:</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addq	 $16, %rsp</a:t>
            </a:r>
            <a:endParaRPr sz="1460">
              <a:latin typeface="Consolas"/>
              <a:ea typeface="Consolas"/>
              <a:cs typeface="Consolas"/>
              <a:sym typeface="Consolas"/>
            </a:endParaRPr>
          </a:p>
          <a:p>
            <a:pPr marL="0" lvl="0" indent="0" algn="l" rtl="0">
              <a:lnSpc>
                <a:spcPct val="80000"/>
              </a:lnSpc>
              <a:spcBef>
                <a:spcPts val="0"/>
              </a:spcBef>
              <a:spcAft>
                <a:spcPts val="0"/>
              </a:spcAft>
              <a:buClr>
                <a:schemeClr val="dk1"/>
              </a:buClr>
              <a:buSzPts val="770"/>
              <a:buFont typeface="Arial"/>
              <a:buNone/>
            </a:pPr>
            <a:r>
              <a:rPr lang="en" sz="1460">
                <a:latin typeface="Consolas"/>
                <a:ea typeface="Consolas"/>
                <a:cs typeface="Consolas"/>
                <a:sym typeface="Consolas"/>
              </a:rPr>
              <a:t>    	popq	 %rbp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retq</a:t>
            </a:r>
            <a:endParaRPr sz="1460">
              <a:latin typeface="Consolas"/>
              <a:ea typeface="Consolas"/>
              <a:cs typeface="Consolas"/>
              <a:sym typeface="Consola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Compiler Passes</a:t>
            </a:r>
            <a:endParaRPr/>
          </a:p>
        </p:txBody>
      </p:sp>
      <p:sp>
        <p:nvSpPr>
          <p:cNvPr id="430" name="Google Shape;430;p53"/>
          <p:cNvSpPr txBox="1"/>
          <p:nvPr/>
        </p:nvSpPr>
        <p:spPr>
          <a:xfrm>
            <a:off x="929550" y="12895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L</a:t>
            </a:r>
            <a:r>
              <a:rPr lang="en" baseline="-25000"/>
              <a:t>Var</a:t>
            </a:r>
            <a:endParaRPr baseline="-25000"/>
          </a:p>
        </p:txBody>
      </p:sp>
      <p:sp>
        <p:nvSpPr>
          <p:cNvPr id="431" name="Google Shape;431;p53"/>
          <p:cNvSpPr txBox="1"/>
          <p:nvPr/>
        </p:nvSpPr>
        <p:spPr>
          <a:xfrm>
            <a:off x="929550" y="202280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L</a:t>
            </a:r>
            <a:r>
              <a:rPr lang="en" baseline="-25000"/>
              <a:t>Var</a:t>
            </a:r>
            <a:endParaRPr baseline="-25000"/>
          </a:p>
        </p:txBody>
      </p:sp>
      <p:sp>
        <p:nvSpPr>
          <p:cNvPr id="432" name="Google Shape;432;p53"/>
          <p:cNvSpPr txBox="1"/>
          <p:nvPr/>
        </p:nvSpPr>
        <p:spPr>
          <a:xfrm>
            <a:off x="929550" y="27560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L</a:t>
            </a:r>
            <a:r>
              <a:rPr lang="en" baseline="-25000"/>
              <a:t>Var</a:t>
            </a:r>
            <a:endParaRPr baseline="-25000"/>
          </a:p>
        </p:txBody>
      </p:sp>
      <p:sp>
        <p:nvSpPr>
          <p:cNvPr id="433" name="Google Shape;433;p53"/>
          <p:cNvSpPr txBox="1"/>
          <p:nvPr/>
        </p:nvSpPr>
        <p:spPr>
          <a:xfrm>
            <a:off x="929550" y="348930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C</a:t>
            </a:r>
            <a:r>
              <a:rPr lang="en" baseline="-25000"/>
              <a:t>Var</a:t>
            </a:r>
            <a:endParaRPr baseline="-25000"/>
          </a:p>
        </p:txBody>
      </p:sp>
      <p:sp>
        <p:nvSpPr>
          <p:cNvPr id="434" name="Google Shape;434;p53"/>
          <p:cNvSpPr txBox="1"/>
          <p:nvPr/>
        </p:nvSpPr>
        <p:spPr>
          <a:xfrm>
            <a:off x="4433375" y="2026738"/>
            <a:ext cx="6717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r>
              <a:rPr lang="en" baseline="-25000"/>
              <a:t>Var</a:t>
            </a:r>
            <a:endParaRPr baseline="-25000"/>
          </a:p>
        </p:txBody>
      </p:sp>
      <p:sp>
        <p:nvSpPr>
          <p:cNvPr id="435" name="Google Shape;435;p53"/>
          <p:cNvSpPr txBox="1"/>
          <p:nvPr/>
        </p:nvSpPr>
        <p:spPr>
          <a:xfrm>
            <a:off x="4468925" y="27639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endParaRPr baseline="-25000"/>
          </a:p>
        </p:txBody>
      </p:sp>
      <p:sp>
        <p:nvSpPr>
          <p:cNvPr id="436" name="Google Shape;436;p53"/>
          <p:cNvSpPr txBox="1"/>
          <p:nvPr/>
        </p:nvSpPr>
        <p:spPr>
          <a:xfrm>
            <a:off x="4468925" y="42383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endParaRPr baseline="-25000"/>
          </a:p>
        </p:txBody>
      </p:sp>
      <p:sp>
        <p:nvSpPr>
          <p:cNvPr id="437" name="Google Shape;437;p53"/>
          <p:cNvSpPr txBox="1"/>
          <p:nvPr/>
        </p:nvSpPr>
        <p:spPr>
          <a:xfrm>
            <a:off x="4468925" y="35011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endParaRPr baseline="-25000"/>
          </a:p>
        </p:txBody>
      </p:sp>
      <p:sp>
        <p:nvSpPr>
          <p:cNvPr id="438" name="Google Shape;438;p53"/>
          <p:cNvSpPr txBox="1"/>
          <p:nvPr/>
        </p:nvSpPr>
        <p:spPr>
          <a:xfrm>
            <a:off x="1530150" y="1654875"/>
            <a:ext cx="136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uniquify</a:t>
            </a:r>
            <a:endParaRPr b="1"/>
          </a:p>
        </p:txBody>
      </p:sp>
      <p:sp>
        <p:nvSpPr>
          <p:cNvPr id="439" name="Google Shape;439;p53"/>
          <p:cNvSpPr txBox="1"/>
          <p:nvPr/>
        </p:nvSpPr>
        <p:spPr>
          <a:xfrm>
            <a:off x="1609425" y="2418300"/>
            <a:ext cx="252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remove complex operands</a:t>
            </a:r>
            <a:endParaRPr b="1"/>
          </a:p>
        </p:txBody>
      </p:sp>
      <p:sp>
        <p:nvSpPr>
          <p:cNvPr id="440" name="Google Shape;440;p53"/>
          <p:cNvSpPr txBox="1"/>
          <p:nvPr/>
        </p:nvSpPr>
        <p:spPr>
          <a:xfrm>
            <a:off x="1609425" y="3181725"/>
            <a:ext cx="2017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explicate control</a:t>
            </a:r>
            <a:endParaRPr b="1"/>
          </a:p>
        </p:txBody>
      </p:sp>
      <p:sp>
        <p:nvSpPr>
          <p:cNvPr id="441" name="Google Shape;441;p53"/>
          <p:cNvSpPr txBox="1"/>
          <p:nvPr/>
        </p:nvSpPr>
        <p:spPr>
          <a:xfrm>
            <a:off x="5021475" y="1641700"/>
            <a:ext cx="168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select instructions</a:t>
            </a:r>
            <a:endParaRPr/>
          </a:p>
        </p:txBody>
      </p:sp>
      <p:sp>
        <p:nvSpPr>
          <p:cNvPr id="442" name="Google Shape;442;p53"/>
          <p:cNvSpPr txBox="1"/>
          <p:nvPr/>
        </p:nvSpPr>
        <p:spPr>
          <a:xfrm>
            <a:off x="5117625" y="2418300"/>
            <a:ext cx="289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assign homes (register allocation)</a:t>
            </a:r>
            <a:endParaRPr/>
          </a:p>
        </p:txBody>
      </p:sp>
      <p:sp>
        <p:nvSpPr>
          <p:cNvPr id="443" name="Google Shape;443;p53"/>
          <p:cNvSpPr txBox="1"/>
          <p:nvPr/>
        </p:nvSpPr>
        <p:spPr>
          <a:xfrm>
            <a:off x="5117625" y="3122650"/>
            <a:ext cx="2145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patch instructions</a:t>
            </a:r>
            <a:endParaRPr/>
          </a:p>
        </p:txBody>
      </p:sp>
      <p:sp>
        <p:nvSpPr>
          <p:cNvPr id="444" name="Google Shape;444;p53"/>
          <p:cNvSpPr txBox="1"/>
          <p:nvPr/>
        </p:nvSpPr>
        <p:spPr>
          <a:xfrm>
            <a:off x="5105075" y="3889500"/>
            <a:ext cx="228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prelude &amp; conclusion</a:t>
            </a:r>
            <a:endParaRPr/>
          </a:p>
        </p:txBody>
      </p:sp>
      <p:cxnSp>
        <p:nvCxnSpPr>
          <p:cNvPr id="445" name="Google Shape;445;p53"/>
          <p:cNvCxnSpPr>
            <a:stCxn id="430" idx="2"/>
            <a:endCxn id="431" idx="0"/>
          </p:cNvCxnSpPr>
          <p:nvPr/>
        </p:nvCxnSpPr>
        <p:spPr>
          <a:xfrm>
            <a:off x="1229850" y="1689750"/>
            <a:ext cx="0" cy="333000"/>
          </a:xfrm>
          <a:prstGeom prst="straightConnector1">
            <a:avLst/>
          </a:prstGeom>
          <a:noFill/>
          <a:ln w="9525" cap="flat" cmpd="sng">
            <a:solidFill>
              <a:schemeClr val="dk2"/>
            </a:solidFill>
            <a:prstDash val="solid"/>
            <a:round/>
            <a:headEnd type="none" w="med" len="med"/>
            <a:tailEnd type="triangle" w="med" len="med"/>
          </a:ln>
        </p:spPr>
      </p:cxnSp>
      <p:cxnSp>
        <p:nvCxnSpPr>
          <p:cNvPr id="446" name="Google Shape;446;p53"/>
          <p:cNvCxnSpPr>
            <a:stCxn id="431" idx="2"/>
            <a:endCxn id="432" idx="0"/>
          </p:cNvCxnSpPr>
          <p:nvPr/>
        </p:nvCxnSpPr>
        <p:spPr>
          <a:xfrm>
            <a:off x="1229850" y="2423000"/>
            <a:ext cx="0" cy="333000"/>
          </a:xfrm>
          <a:prstGeom prst="straightConnector1">
            <a:avLst/>
          </a:prstGeom>
          <a:noFill/>
          <a:ln w="9525" cap="flat" cmpd="sng">
            <a:solidFill>
              <a:schemeClr val="dk2"/>
            </a:solidFill>
            <a:prstDash val="solid"/>
            <a:round/>
            <a:headEnd type="none" w="med" len="med"/>
            <a:tailEnd type="triangle" w="med" len="med"/>
          </a:ln>
        </p:spPr>
      </p:cxnSp>
      <p:cxnSp>
        <p:nvCxnSpPr>
          <p:cNvPr id="447" name="Google Shape;447;p53"/>
          <p:cNvCxnSpPr>
            <a:stCxn id="432" idx="2"/>
            <a:endCxn id="433" idx="0"/>
          </p:cNvCxnSpPr>
          <p:nvPr/>
        </p:nvCxnSpPr>
        <p:spPr>
          <a:xfrm>
            <a:off x="1229850" y="3156250"/>
            <a:ext cx="0" cy="333000"/>
          </a:xfrm>
          <a:prstGeom prst="straightConnector1">
            <a:avLst/>
          </a:prstGeom>
          <a:noFill/>
          <a:ln w="9525" cap="flat" cmpd="sng">
            <a:solidFill>
              <a:schemeClr val="dk2"/>
            </a:solidFill>
            <a:prstDash val="solid"/>
            <a:round/>
            <a:headEnd type="none" w="med" len="med"/>
            <a:tailEnd type="triangle" w="med" len="med"/>
          </a:ln>
        </p:spPr>
      </p:cxnSp>
      <p:sp>
        <p:nvSpPr>
          <p:cNvPr id="448" name="Google Shape;448;p53"/>
          <p:cNvSpPr txBox="1"/>
          <p:nvPr/>
        </p:nvSpPr>
        <p:spPr>
          <a:xfrm>
            <a:off x="4468925" y="12895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C</a:t>
            </a:r>
            <a:r>
              <a:rPr lang="en" baseline="-25000"/>
              <a:t>Var</a:t>
            </a:r>
            <a:endParaRPr baseline="-25000"/>
          </a:p>
        </p:txBody>
      </p:sp>
      <p:cxnSp>
        <p:nvCxnSpPr>
          <p:cNvPr id="449" name="Google Shape;449;p53"/>
          <p:cNvCxnSpPr>
            <a:stCxn id="448" idx="2"/>
            <a:endCxn id="434" idx="0"/>
          </p:cNvCxnSpPr>
          <p:nvPr/>
        </p:nvCxnSpPr>
        <p:spPr>
          <a:xfrm>
            <a:off x="4769225" y="1689750"/>
            <a:ext cx="0" cy="336900"/>
          </a:xfrm>
          <a:prstGeom prst="straightConnector1">
            <a:avLst/>
          </a:prstGeom>
          <a:noFill/>
          <a:ln w="9525" cap="flat" cmpd="sng">
            <a:solidFill>
              <a:schemeClr val="dk2"/>
            </a:solidFill>
            <a:prstDash val="solid"/>
            <a:round/>
            <a:headEnd type="none" w="med" len="med"/>
            <a:tailEnd type="triangle" w="med" len="med"/>
          </a:ln>
        </p:spPr>
      </p:cxnSp>
      <p:cxnSp>
        <p:nvCxnSpPr>
          <p:cNvPr id="450" name="Google Shape;450;p53"/>
          <p:cNvCxnSpPr>
            <a:stCxn id="434" idx="2"/>
            <a:endCxn id="435" idx="0"/>
          </p:cNvCxnSpPr>
          <p:nvPr/>
        </p:nvCxnSpPr>
        <p:spPr>
          <a:xfrm>
            <a:off x="4769225" y="2426938"/>
            <a:ext cx="0" cy="336900"/>
          </a:xfrm>
          <a:prstGeom prst="straightConnector1">
            <a:avLst/>
          </a:prstGeom>
          <a:noFill/>
          <a:ln w="9525" cap="flat" cmpd="sng">
            <a:solidFill>
              <a:schemeClr val="dk2"/>
            </a:solidFill>
            <a:prstDash val="solid"/>
            <a:round/>
            <a:headEnd type="none" w="med" len="med"/>
            <a:tailEnd type="triangle" w="med" len="med"/>
          </a:ln>
        </p:spPr>
      </p:cxnSp>
      <p:cxnSp>
        <p:nvCxnSpPr>
          <p:cNvPr id="451" name="Google Shape;451;p53"/>
          <p:cNvCxnSpPr>
            <a:stCxn id="435" idx="2"/>
            <a:endCxn id="437" idx="0"/>
          </p:cNvCxnSpPr>
          <p:nvPr/>
        </p:nvCxnSpPr>
        <p:spPr>
          <a:xfrm>
            <a:off x="4769225" y="3164150"/>
            <a:ext cx="0" cy="336900"/>
          </a:xfrm>
          <a:prstGeom prst="straightConnector1">
            <a:avLst/>
          </a:prstGeom>
          <a:noFill/>
          <a:ln w="9525" cap="flat" cmpd="sng">
            <a:solidFill>
              <a:schemeClr val="dk2"/>
            </a:solidFill>
            <a:prstDash val="solid"/>
            <a:round/>
            <a:headEnd type="none" w="med" len="med"/>
            <a:tailEnd type="triangle" w="med" len="med"/>
          </a:ln>
        </p:spPr>
      </p:cxnSp>
      <p:cxnSp>
        <p:nvCxnSpPr>
          <p:cNvPr id="452" name="Google Shape;452;p53"/>
          <p:cNvCxnSpPr>
            <a:stCxn id="437" idx="2"/>
            <a:endCxn id="436" idx="0"/>
          </p:cNvCxnSpPr>
          <p:nvPr/>
        </p:nvCxnSpPr>
        <p:spPr>
          <a:xfrm>
            <a:off x="4769225" y="3901350"/>
            <a:ext cx="0" cy="3369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Uniquify Pass</a:t>
            </a:r>
            <a:endParaRPr/>
          </a:p>
        </p:txBody>
      </p:sp>
      <p:sp>
        <p:nvSpPr>
          <p:cNvPr id="458" name="Google Shape;458;p54"/>
          <p:cNvSpPr txBox="1">
            <a:spLocks noGrp="1"/>
          </p:cNvSpPr>
          <p:nvPr>
            <p:ph type="body" idx="1"/>
          </p:nvPr>
        </p:nvSpPr>
        <p:spPr>
          <a:xfrm>
            <a:off x="311700" y="1152475"/>
            <a:ext cx="8520600" cy="824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1200"/>
              </a:spcAft>
              <a:buNone/>
            </a:pPr>
            <a:r>
              <a:rPr lang="en"/>
              <a:t>This pass gives a unique name to every variable, so that variable shadowing and scope are no longer important.</a:t>
            </a:r>
            <a:endParaRPr/>
          </a:p>
        </p:txBody>
      </p:sp>
      <p:sp>
        <p:nvSpPr>
          <p:cNvPr id="459" name="Google Shape;459;p54"/>
          <p:cNvSpPr txBox="1"/>
          <p:nvPr/>
        </p:nvSpPr>
        <p:spPr>
          <a:xfrm>
            <a:off x="1125925" y="2156100"/>
            <a:ext cx="1921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([x 32])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([y 10])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x y)))</a:t>
            </a:r>
            <a:endParaRPr>
              <a:latin typeface="Consolas"/>
              <a:ea typeface="Consolas"/>
              <a:cs typeface="Consolas"/>
              <a:sym typeface="Consolas"/>
            </a:endParaRPr>
          </a:p>
        </p:txBody>
      </p:sp>
      <p:sp>
        <p:nvSpPr>
          <p:cNvPr id="460" name="Google Shape;460;p54"/>
          <p:cNvSpPr txBox="1"/>
          <p:nvPr/>
        </p:nvSpPr>
        <p:spPr>
          <a:xfrm>
            <a:off x="1093975" y="3652100"/>
            <a:ext cx="19851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([x.1 32])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([y.2 10])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x.1 y.2)))</a:t>
            </a:r>
            <a:endParaRPr>
              <a:latin typeface="Consolas"/>
              <a:ea typeface="Consolas"/>
              <a:cs typeface="Consolas"/>
              <a:sym typeface="Consolas"/>
            </a:endParaRPr>
          </a:p>
        </p:txBody>
      </p:sp>
      <p:sp>
        <p:nvSpPr>
          <p:cNvPr id="461" name="Google Shape;461;p54"/>
          <p:cNvSpPr/>
          <p:nvPr/>
        </p:nvSpPr>
        <p:spPr>
          <a:xfrm>
            <a:off x="1911175" y="3092950"/>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54"/>
          <p:cNvSpPr txBox="1"/>
          <p:nvPr/>
        </p:nvSpPr>
        <p:spPr>
          <a:xfrm>
            <a:off x="4250050" y="2340400"/>
            <a:ext cx="3100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([x 32])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(let ([x 10]) x) x))</a:t>
            </a:r>
            <a:endParaRPr>
              <a:latin typeface="Consolas"/>
              <a:ea typeface="Consolas"/>
              <a:cs typeface="Consolas"/>
              <a:sym typeface="Consolas"/>
            </a:endParaRPr>
          </a:p>
        </p:txBody>
      </p:sp>
      <p:sp>
        <p:nvSpPr>
          <p:cNvPr id="463" name="Google Shape;463;p54"/>
          <p:cNvSpPr txBox="1"/>
          <p:nvPr/>
        </p:nvSpPr>
        <p:spPr>
          <a:xfrm>
            <a:off x="4218100" y="3684000"/>
            <a:ext cx="3251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([x.1 32])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(let ([x.2 10]) x.2) x.1))</a:t>
            </a:r>
            <a:endParaRPr>
              <a:latin typeface="Consolas"/>
              <a:ea typeface="Consolas"/>
              <a:cs typeface="Consolas"/>
              <a:sym typeface="Consolas"/>
            </a:endParaRPr>
          </a:p>
        </p:txBody>
      </p:sp>
      <p:sp>
        <p:nvSpPr>
          <p:cNvPr id="464" name="Google Shape;464;p54"/>
          <p:cNvSpPr/>
          <p:nvPr/>
        </p:nvSpPr>
        <p:spPr>
          <a:xfrm>
            <a:off x="5035300" y="3048650"/>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Remove Complex Operands (RCO)</a:t>
            </a:r>
            <a:endParaRPr/>
          </a:p>
        </p:txBody>
      </p:sp>
      <p:sp>
        <p:nvSpPr>
          <p:cNvPr id="470" name="Google Shape;470;p55"/>
          <p:cNvSpPr txBox="1"/>
          <p:nvPr/>
        </p:nvSpPr>
        <p:spPr>
          <a:xfrm>
            <a:off x="974400" y="1621975"/>
            <a:ext cx="3578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 (+ 42 10) (- 10))</a:t>
            </a:r>
            <a:endParaRPr sz="1800">
              <a:latin typeface="Consolas"/>
              <a:ea typeface="Consolas"/>
              <a:cs typeface="Consolas"/>
              <a:sym typeface="Consolas"/>
            </a:endParaRPr>
          </a:p>
        </p:txBody>
      </p:sp>
      <p:sp>
        <p:nvSpPr>
          <p:cNvPr id="471" name="Google Shape;471;p55"/>
          <p:cNvSpPr txBox="1"/>
          <p:nvPr/>
        </p:nvSpPr>
        <p:spPr>
          <a:xfrm>
            <a:off x="974400" y="2847850"/>
            <a:ext cx="43044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(let ([tmp.1 (+ 42 10)])</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(let ([tmp.2 (- 10)])</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tmp.1 tmp.2)))</a:t>
            </a:r>
            <a:endParaRPr sz="1800">
              <a:latin typeface="Consolas"/>
              <a:ea typeface="Consolas"/>
              <a:cs typeface="Consolas"/>
              <a:sym typeface="Consolas"/>
            </a:endParaRPr>
          </a:p>
        </p:txBody>
      </p:sp>
      <p:sp>
        <p:nvSpPr>
          <p:cNvPr id="472" name="Google Shape;472;p55"/>
          <p:cNvSpPr/>
          <p:nvPr/>
        </p:nvSpPr>
        <p:spPr>
          <a:xfrm>
            <a:off x="2196650" y="2218563"/>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Grammar of RCO Output</a:t>
            </a:r>
            <a:endParaRPr/>
          </a:p>
        </p:txBody>
      </p:sp>
      <p:sp>
        <p:nvSpPr>
          <p:cNvPr id="478" name="Google Shape;478;p56"/>
          <p:cNvSpPr txBox="1"/>
          <p:nvPr/>
        </p:nvSpPr>
        <p:spPr>
          <a:xfrm>
            <a:off x="990325" y="1621975"/>
            <a:ext cx="62100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i="1">
                <a:latin typeface="Consolas"/>
                <a:ea typeface="Consolas"/>
                <a:cs typeface="Consolas"/>
                <a:sym typeface="Consolas"/>
              </a:rPr>
              <a:t>atm</a:t>
            </a:r>
            <a:r>
              <a:rPr lang="en" sz="1800">
                <a:latin typeface="Consolas"/>
                <a:ea typeface="Consolas"/>
                <a:cs typeface="Consolas"/>
                <a:sym typeface="Consolas"/>
              </a:rPr>
              <a:t> ::= </a:t>
            </a:r>
            <a:r>
              <a:rPr lang="en" sz="1800" i="1">
                <a:latin typeface="Consolas"/>
                <a:ea typeface="Consolas"/>
                <a:cs typeface="Consolas"/>
                <a:sym typeface="Consolas"/>
              </a:rPr>
              <a:t>var</a:t>
            </a:r>
            <a:r>
              <a:rPr lang="en" sz="1800">
                <a:latin typeface="Consolas"/>
                <a:ea typeface="Consolas"/>
                <a:cs typeface="Consolas"/>
                <a:sym typeface="Consolas"/>
              </a:rPr>
              <a:t> | </a:t>
            </a:r>
            <a:r>
              <a:rPr lang="en" sz="1800" i="1">
                <a:latin typeface="Consolas"/>
                <a:ea typeface="Consolas"/>
                <a:cs typeface="Consolas"/>
                <a:sym typeface="Consolas"/>
              </a:rPr>
              <a:t>int</a:t>
            </a:r>
            <a:endParaRPr sz="1800" i="1">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exp</a:t>
            </a:r>
            <a:r>
              <a:rPr lang="en" sz="1800">
                <a:latin typeface="Consolas"/>
                <a:ea typeface="Consolas"/>
                <a:cs typeface="Consolas"/>
                <a:sym typeface="Consolas"/>
              </a:rPr>
              <a:t> ::= </a:t>
            </a:r>
            <a:r>
              <a:rPr lang="en" sz="1800" i="1">
                <a:latin typeface="Consolas"/>
                <a:ea typeface="Consolas"/>
                <a:cs typeface="Consolas"/>
                <a:sym typeface="Consolas"/>
              </a:rPr>
              <a:t>atm</a:t>
            </a:r>
            <a:r>
              <a:rPr lang="en" sz="1800">
                <a:latin typeface="Consolas"/>
                <a:ea typeface="Consolas"/>
                <a:cs typeface="Consolas"/>
                <a:sym typeface="Consolas"/>
              </a:rPr>
              <a:t> | (read) | (- </a:t>
            </a:r>
            <a:r>
              <a:rPr lang="en" sz="1800" i="1">
                <a:latin typeface="Consolas"/>
                <a:ea typeface="Consolas"/>
                <a:cs typeface="Consolas"/>
                <a:sym typeface="Consolas"/>
              </a:rPr>
              <a:t>atm</a:t>
            </a:r>
            <a:r>
              <a:rPr lang="en" sz="1800">
                <a:latin typeface="Consolas"/>
                <a:ea typeface="Consolas"/>
                <a:cs typeface="Consolas"/>
                <a:sym typeface="Consolas"/>
              </a:rPr>
              <a:t>) | (+ </a:t>
            </a:r>
            <a:r>
              <a:rPr lang="en" sz="1800" i="1">
                <a:latin typeface="Consolas"/>
                <a:ea typeface="Consolas"/>
                <a:cs typeface="Consolas"/>
                <a:sym typeface="Consolas"/>
              </a:rPr>
              <a:t>atm</a:t>
            </a:r>
            <a:r>
              <a:rPr lang="en" sz="1800">
                <a:latin typeface="Consolas"/>
                <a:ea typeface="Consolas"/>
                <a:cs typeface="Consolas"/>
                <a:sym typeface="Consolas"/>
              </a:rPr>
              <a:t> </a:t>
            </a:r>
            <a:r>
              <a:rPr lang="en" sz="1800" i="1">
                <a:latin typeface="Consolas"/>
                <a:ea typeface="Consolas"/>
                <a:cs typeface="Consolas"/>
                <a:sym typeface="Consolas"/>
              </a:rPr>
              <a:t>atm</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(let ([</a:t>
            </a:r>
            <a:r>
              <a:rPr lang="en" sz="1800" i="1">
                <a:latin typeface="Consolas"/>
                <a:ea typeface="Consolas"/>
                <a:cs typeface="Consolas"/>
                <a:sym typeface="Consolas"/>
              </a:rPr>
              <a:t>var</a:t>
            </a:r>
            <a:r>
              <a:rPr lang="en" sz="1800">
                <a:latin typeface="Consolas"/>
                <a:ea typeface="Consolas"/>
                <a:cs typeface="Consolas"/>
                <a:sym typeface="Consolas"/>
              </a:rPr>
              <a:t> </a:t>
            </a:r>
            <a:r>
              <a:rPr lang="en" sz="1800" i="1">
                <a:latin typeface="Consolas"/>
                <a:ea typeface="Consolas"/>
                <a:cs typeface="Consolas"/>
                <a:sym typeface="Consolas"/>
              </a:rPr>
              <a:t>exp</a:t>
            </a:r>
            <a:r>
              <a:rPr lang="en" sz="1800">
                <a:latin typeface="Consolas"/>
                <a:ea typeface="Consolas"/>
                <a:cs typeface="Consolas"/>
                <a:sym typeface="Consolas"/>
              </a:rPr>
              <a:t>]) </a:t>
            </a:r>
            <a:r>
              <a:rPr lang="en" sz="1800" i="1">
                <a:latin typeface="Consolas"/>
                <a:ea typeface="Consolas"/>
                <a:cs typeface="Consolas"/>
                <a:sym typeface="Consolas"/>
              </a:rPr>
              <a:t>exp</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L_mon_Var ::= </a:t>
            </a:r>
            <a:r>
              <a:rPr lang="en" sz="1800" i="1">
                <a:latin typeface="Consolas"/>
                <a:ea typeface="Consolas"/>
                <a:cs typeface="Consolas"/>
                <a:sym typeface="Consolas"/>
              </a:rPr>
              <a:t>exp</a:t>
            </a:r>
            <a:endParaRPr sz="1800">
              <a:latin typeface="Consolas"/>
              <a:ea typeface="Consolas"/>
              <a:cs typeface="Consolas"/>
              <a:sym typeface="Consola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to implement RCO with a recursive function?</a:t>
            </a:r>
            <a:endParaRPr/>
          </a:p>
        </p:txBody>
      </p:sp>
      <p:sp>
        <p:nvSpPr>
          <p:cNvPr id="484" name="Google Shape;484;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First Problem</a:t>
            </a:r>
            <a:r>
              <a:rPr lang="en"/>
              <a:t>: to translate a subexpression, we need to know whether 1) it is an operand of some operation or 2) it is directly assigned to a variable.</a:t>
            </a:r>
            <a:endParaRPr/>
          </a:p>
          <a:p>
            <a:pPr marL="0" lvl="0" indent="0" algn="l" rtl="0">
              <a:spcBef>
                <a:spcPts val="1200"/>
              </a:spcBef>
              <a:spcAft>
                <a:spcPts val="0"/>
              </a:spcAft>
              <a:buNone/>
            </a:pPr>
            <a:r>
              <a:rPr lang="en" b="1"/>
              <a:t>Solution A:</a:t>
            </a:r>
            <a:r>
              <a:rPr lang="en"/>
              <a:t> implement two mutually recursive functions, </a:t>
            </a:r>
            <a:r>
              <a:rPr lang="en">
                <a:latin typeface="Consolas"/>
                <a:ea typeface="Consolas"/>
                <a:cs typeface="Consolas"/>
                <a:sym typeface="Consolas"/>
              </a:rPr>
              <a:t>rco_atom</a:t>
            </a:r>
            <a:r>
              <a:rPr lang="en"/>
              <a:t> and </a:t>
            </a:r>
            <a:r>
              <a:rPr lang="en">
                <a:latin typeface="Consolas"/>
                <a:ea typeface="Consolas"/>
                <a:cs typeface="Consolas"/>
                <a:sym typeface="Consolas"/>
              </a:rPr>
              <a:t>rco_exp</a:t>
            </a:r>
            <a:r>
              <a:rPr lang="en"/>
              <a:t>. Call </a:t>
            </a:r>
            <a:r>
              <a:rPr lang="en">
                <a:latin typeface="Consolas"/>
                <a:ea typeface="Consolas"/>
                <a:cs typeface="Consolas"/>
                <a:sym typeface="Consolas"/>
              </a:rPr>
              <a:t>rco_atom</a:t>
            </a:r>
            <a:r>
              <a:rPr lang="en"/>
              <a:t> when the subexpression is an operand (the result needs to be atomic). Call </a:t>
            </a:r>
            <a:r>
              <a:rPr lang="en">
                <a:latin typeface="Consolas"/>
                <a:ea typeface="Consolas"/>
                <a:cs typeface="Consolas"/>
                <a:sym typeface="Consolas"/>
              </a:rPr>
              <a:t>rco_exp</a:t>
            </a:r>
            <a:r>
              <a:rPr lang="en"/>
              <a:t> when the subexpression is directly assigned to a variable (the result can be complex).</a:t>
            </a:r>
            <a:endParaRPr/>
          </a:p>
          <a:p>
            <a:pPr marL="0" lvl="0" indent="0" algn="l" rtl="0">
              <a:spcBef>
                <a:spcPts val="1200"/>
              </a:spcBef>
              <a:spcAft>
                <a:spcPts val="1200"/>
              </a:spcAft>
              <a:buNone/>
            </a:pPr>
            <a:r>
              <a:rPr lang="en" b="1"/>
              <a:t>Solution B:</a:t>
            </a:r>
            <a:r>
              <a:rPr lang="en"/>
              <a:t> add a Boolean parameter that says whether the output needs to be atomic or not.</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How to implement RCO with a recursive function?</a:t>
            </a:r>
            <a:endParaRPr/>
          </a:p>
          <a:p>
            <a:pPr marL="0" lvl="0" indent="0" algn="l" rtl="0">
              <a:spcBef>
                <a:spcPts val="0"/>
              </a:spcBef>
              <a:spcAft>
                <a:spcPts val="0"/>
              </a:spcAft>
              <a:buNone/>
            </a:pPr>
            <a:endParaRPr/>
          </a:p>
        </p:txBody>
      </p:sp>
      <p:sp>
        <p:nvSpPr>
          <p:cNvPr id="490" name="Google Shape;490;p58"/>
          <p:cNvSpPr txBox="1">
            <a:spLocks noGrp="1"/>
          </p:cNvSpPr>
          <p:nvPr>
            <p:ph type="body" idx="1"/>
          </p:nvPr>
        </p:nvSpPr>
        <p:spPr>
          <a:xfrm>
            <a:off x="311700" y="1152475"/>
            <a:ext cx="8520600" cy="18498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Second Problem:</a:t>
            </a:r>
            <a:r>
              <a:rPr lang="en"/>
              <a:t> what to do with the generated temporary variables?</a:t>
            </a:r>
            <a:endParaRPr/>
          </a:p>
          <a:p>
            <a:pPr marL="0" lvl="0" indent="0" algn="l" rtl="0">
              <a:spcBef>
                <a:spcPts val="1200"/>
              </a:spcBef>
              <a:spcAft>
                <a:spcPts val="0"/>
              </a:spcAft>
              <a:buNone/>
            </a:pPr>
            <a:r>
              <a:rPr lang="en" b="1"/>
              <a:t>Solution:</a:t>
            </a:r>
            <a:r>
              <a:rPr lang="en"/>
              <a:t> Return both the new expression and a list of variables and their initializing expressions. Propagate this list upwards until you can generate a sequence of let bindings.</a:t>
            </a:r>
            <a:endParaRPr/>
          </a:p>
          <a:p>
            <a:pPr marL="0" lvl="0" indent="0" algn="l" rtl="0">
              <a:spcBef>
                <a:spcPts val="1200"/>
              </a:spcBef>
              <a:spcAft>
                <a:spcPts val="1200"/>
              </a:spcAft>
              <a:buNone/>
            </a:pPr>
            <a:r>
              <a:rPr lang="en"/>
              <a:t>Example:</a:t>
            </a:r>
            <a:endParaRPr/>
          </a:p>
        </p:txBody>
      </p:sp>
      <p:sp>
        <p:nvSpPr>
          <p:cNvPr id="491" name="Google Shape;491;p58"/>
          <p:cNvSpPr txBox="1"/>
          <p:nvPr/>
        </p:nvSpPr>
        <p:spPr>
          <a:xfrm>
            <a:off x="902825" y="2935125"/>
            <a:ext cx="73797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latin typeface="Consolas"/>
                <a:ea typeface="Consolas"/>
                <a:cs typeface="Consolas"/>
                <a:sym typeface="Consolas"/>
              </a:rPr>
              <a:t>(+ 42 (- y))</a:t>
            </a:r>
            <a:endParaRPr sz="1800">
              <a:solidFill>
                <a:schemeClr val="dk1"/>
              </a:solidFill>
              <a:latin typeface="Consolas"/>
              <a:ea typeface="Consolas"/>
              <a:cs typeface="Consolas"/>
              <a:sym typeface="Consolas"/>
            </a:endParaRPr>
          </a:p>
          <a:p>
            <a:pPr marL="0" lvl="0" indent="0" algn="l" rtl="0">
              <a:spcBef>
                <a:spcPts val="0"/>
              </a:spcBef>
              <a:spcAft>
                <a:spcPts val="0"/>
              </a:spcAft>
              <a:buNone/>
            </a:pPr>
            <a:endParaRPr sz="180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solidFill>
                  <a:schemeClr val="dk1"/>
                </a:solidFill>
                <a:latin typeface="Consolas"/>
                <a:ea typeface="Consolas"/>
                <a:cs typeface="Consolas"/>
                <a:sym typeface="Consolas"/>
              </a:rPr>
              <a:t>(rco_atom (- y)) = (values tmp4 ((tmp4 . (- y))))</a:t>
            </a:r>
            <a:endParaRPr sz="1800">
              <a:solidFill>
                <a:schemeClr val="dk1"/>
              </a:solidFill>
              <a:latin typeface="Consolas"/>
              <a:ea typeface="Consolas"/>
              <a:cs typeface="Consolas"/>
              <a:sym typeface="Consolas"/>
            </a:endParaRPr>
          </a:p>
          <a:p>
            <a:pPr marL="0" lvl="0" indent="0" algn="l" rtl="0">
              <a:spcBef>
                <a:spcPts val="0"/>
              </a:spcBef>
              <a:spcAft>
                <a:spcPts val="0"/>
              </a:spcAft>
              <a:buNone/>
            </a:pPr>
            <a:r>
              <a:rPr lang="en" sz="1800">
                <a:solidFill>
                  <a:schemeClr val="dk1"/>
                </a:solidFill>
                <a:latin typeface="Consolas"/>
                <a:ea typeface="Consolas"/>
                <a:cs typeface="Consolas"/>
                <a:sym typeface="Consolas"/>
              </a:rPr>
              <a:t>(rco_exp (+ 42 (- y))) = (let ([tmp4 (- y)]) (+ 42 tmp4))</a:t>
            </a:r>
            <a:endParaRPr sz="1800">
              <a:latin typeface="Consolas"/>
              <a:ea typeface="Consolas"/>
              <a:cs typeface="Consolas"/>
              <a:sym typeface="Consola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Control</a:t>
            </a:r>
            <a:endParaRPr/>
          </a:p>
        </p:txBody>
      </p:sp>
      <p:sp>
        <p:nvSpPr>
          <p:cNvPr id="497" name="Google Shape;497;p59"/>
          <p:cNvSpPr txBox="1">
            <a:spLocks noGrp="1"/>
          </p:cNvSpPr>
          <p:nvPr>
            <p:ph type="body" idx="1"/>
          </p:nvPr>
        </p:nvSpPr>
        <p:spPr>
          <a:xfrm>
            <a:off x="311700" y="1152475"/>
            <a:ext cx="8520600" cy="760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This pass makes the order of evaluation explicit in the syntax.</a:t>
            </a:r>
            <a:endParaRPr/>
          </a:p>
        </p:txBody>
      </p:sp>
      <p:sp>
        <p:nvSpPr>
          <p:cNvPr id="498" name="Google Shape;498;p59"/>
          <p:cNvSpPr txBox="1"/>
          <p:nvPr/>
        </p:nvSpPr>
        <p:spPr>
          <a:xfrm>
            <a:off x="1891375" y="2384700"/>
            <a:ext cx="3748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([x (let ([y (- 42)])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y)])</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x))</a:t>
            </a:r>
            <a:endParaRPr>
              <a:latin typeface="Consolas"/>
              <a:ea typeface="Consolas"/>
              <a:cs typeface="Consolas"/>
              <a:sym typeface="Consolas"/>
            </a:endParaRPr>
          </a:p>
        </p:txBody>
      </p:sp>
      <p:sp>
        <p:nvSpPr>
          <p:cNvPr id="499" name="Google Shape;499;p59"/>
          <p:cNvSpPr txBox="1"/>
          <p:nvPr/>
        </p:nvSpPr>
        <p:spPr>
          <a:xfrm>
            <a:off x="706925" y="1913300"/>
            <a:ext cx="165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Example:</a:t>
            </a:r>
            <a:endParaRPr/>
          </a:p>
        </p:txBody>
      </p:sp>
      <p:sp>
        <p:nvSpPr>
          <p:cNvPr id="500" name="Google Shape;500;p59"/>
          <p:cNvSpPr/>
          <p:nvPr/>
        </p:nvSpPr>
        <p:spPr>
          <a:xfrm>
            <a:off x="2759850" y="3330800"/>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59"/>
          <p:cNvSpPr txBox="1"/>
          <p:nvPr/>
        </p:nvSpPr>
        <p:spPr>
          <a:xfrm>
            <a:off x="1964050" y="3892375"/>
            <a:ext cx="2901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y = (- 42);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x = y;</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return (- x);</a:t>
            </a:r>
            <a:endParaRPr>
              <a:latin typeface="Consolas"/>
              <a:ea typeface="Consolas"/>
              <a:cs typeface="Consolas"/>
              <a:sym typeface="Consola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C</a:t>
            </a:r>
            <a:r>
              <a:rPr lang="en" baseline="-25000"/>
              <a:t>Var</a:t>
            </a:r>
            <a:r>
              <a:rPr lang="en"/>
              <a:t> language (output of explicate control)</a:t>
            </a:r>
            <a:endParaRPr/>
          </a:p>
        </p:txBody>
      </p:sp>
      <p:sp>
        <p:nvSpPr>
          <p:cNvPr id="507" name="Google Shape;507;p60"/>
          <p:cNvSpPr txBox="1"/>
          <p:nvPr/>
        </p:nvSpPr>
        <p:spPr>
          <a:xfrm>
            <a:off x="990325" y="1621975"/>
            <a:ext cx="62874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i="1">
                <a:latin typeface="Consolas"/>
                <a:ea typeface="Consolas"/>
                <a:cs typeface="Consolas"/>
                <a:sym typeface="Consolas"/>
              </a:rPr>
              <a:t>atm</a:t>
            </a:r>
            <a:r>
              <a:rPr lang="en" sz="1800">
                <a:latin typeface="Consolas"/>
                <a:ea typeface="Consolas"/>
                <a:cs typeface="Consolas"/>
                <a:sym typeface="Consolas"/>
              </a:rPr>
              <a:t> ::= </a:t>
            </a:r>
            <a:r>
              <a:rPr lang="en" sz="1800" i="1">
                <a:latin typeface="Consolas"/>
                <a:ea typeface="Consolas"/>
                <a:cs typeface="Consolas"/>
                <a:sym typeface="Consolas"/>
              </a:rPr>
              <a:t>int</a:t>
            </a:r>
            <a:r>
              <a:rPr lang="en" sz="1800">
                <a:latin typeface="Consolas"/>
                <a:ea typeface="Consolas"/>
                <a:cs typeface="Consolas"/>
                <a:sym typeface="Consolas"/>
              </a:rPr>
              <a:t> | </a:t>
            </a:r>
            <a:r>
              <a:rPr lang="en" sz="1800" i="1">
                <a:latin typeface="Consolas"/>
                <a:ea typeface="Consolas"/>
                <a:cs typeface="Consolas"/>
                <a:sym typeface="Consolas"/>
              </a:rPr>
              <a:t>var</a:t>
            </a:r>
            <a:endParaRPr sz="1800" i="1">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exp</a:t>
            </a:r>
            <a:r>
              <a:rPr lang="en" sz="1800">
                <a:latin typeface="Consolas"/>
                <a:ea typeface="Consolas"/>
                <a:cs typeface="Consolas"/>
                <a:sym typeface="Consolas"/>
              </a:rPr>
              <a:t> ::= </a:t>
            </a:r>
            <a:r>
              <a:rPr lang="en" sz="1800" i="1">
                <a:latin typeface="Consolas"/>
                <a:ea typeface="Consolas"/>
                <a:cs typeface="Consolas"/>
                <a:sym typeface="Consolas"/>
              </a:rPr>
              <a:t>atm</a:t>
            </a:r>
            <a:r>
              <a:rPr lang="en" sz="1800">
                <a:latin typeface="Consolas"/>
                <a:ea typeface="Consolas"/>
                <a:cs typeface="Consolas"/>
                <a:sym typeface="Consolas"/>
              </a:rPr>
              <a:t> | (read) | (- </a:t>
            </a:r>
            <a:r>
              <a:rPr lang="en" sz="1800" i="1">
                <a:latin typeface="Consolas"/>
                <a:ea typeface="Consolas"/>
                <a:cs typeface="Consolas"/>
                <a:sym typeface="Consolas"/>
              </a:rPr>
              <a:t>atm</a:t>
            </a:r>
            <a:r>
              <a:rPr lang="en" sz="1800">
                <a:latin typeface="Consolas"/>
                <a:ea typeface="Consolas"/>
                <a:cs typeface="Consolas"/>
                <a:sym typeface="Consolas"/>
              </a:rPr>
              <a:t>) | (+ </a:t>
            </a:r>
            <a:r>
              <a:rPr lang="en" sz="1800" i="1">
                <a:latin typeface="Consolas"/>
                <a:ea typeface="Consolas"/>
                <a:cs typeface="Consolas"/>
                <a:sym typeface="Consolas"/>
              </a:rPr>
              <a:t>atm</a:t>
            </a:r>
            <a:r>
              <a:rPr lang="en" sz="1800">
                <a:latin typeface="Consolas"/>
                <a:ea typeface="Consolas"/>
                <a:cs typeface="Consolas"/>
                <a:sym typeface="Consolas"/>
              </a:rPr>
              <a:t> </a:t>
            </a:r>
            <a:r>
              <a:rPr lang="en" sz="1800" i="1">
                <a:latin typeface="Consolas"/>
                <a:ea typeface="Consolas"/>
                <a:cs typeface="Consolas"/>
                <a:sym typeface="Consolas"/>
              </a:rPr>
              <a:t>atm</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stmt</a:t>
            </a:r>
            <a:r>
              <a:rPr lang="en" sz="1800">
                <a:latin typeface="Consolas"/>
                <a:ea typeface="Consolas"/>
                <a:cs typeface="Consolas"/>
                <a:sym typeface="Consolas"/>
              </a:rPr>
              <a:t> ::= </a:t>
            </a:r>
            <a:r>
              <a:rPr lang="en" sz="1800" i="1">
                <a:latin typeface="Consolas"/>
                <a:ea typeface="Consolas"/>
                <a:cs typeface="Consolas"/>
                <a:sym typeface="Consolas"/>
              </a:rPr>
              <a:t>var</a:t>
            </a:r>
            <a:r>
              <a:rPr lang="en" sz="1800">
                <a:latin typeface="Consolas"/>
                <a:ea typeface="Consolas"/>
                <a:cs typeface="Consolas"/>
                <a:sym typeface="Consolas"/>
              </a:rPr>
              <a:t> = </a:t>
            </a:r>
            <a:r>
              <a:rPr lang="en" sz="1800" i="1">
                <a:latin typeface="Consolas"/>
                <a:ea typeface="Consolas"/>
                <a:cs typeface="Consolas"/>
                <a:sym typeface="Consolas"/>
              </a:rPr>
              <a:t>exp</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tail</a:t>
            </a:r>
            <a:r>
              <a:rPr lang="en" sz="1800">
                <a:latin typeface="Consolas"/>
                <a:ea typeface="Consolas"/>
                <a:cs typeface="Consolas"/>
                <a:sym typeface="Consolas"/>
              </a:rPr>
              <a:t> ::= return </a:t>
            </a:r>
            <a:r>
              <a:rPr lang="en" sz="1800" i="1">
                <a:latin typeface="Consolas"/>
                <a:ea typeface="Consolas"/>
                <a:cs typeface="Consolas"/>
                <a:sym typeface="Consolas"/>
              </a:rPr>
              <a:t>exp</a:t>
            </a:r>
            <a:r>
              <a:rPr lang="en" sz="1800">
                <a:latin typeface="Consolas"/>
                <a:ea typeface="Consolas"/>
                <a:cs typeface="Consolas"/>
                <a:sym typeface="Consolas"/>
              </a:rPr>
              <a:t>; | </a:t>
            </a:r>
            <a:r>
              <a:rPr lang="en" sz="1800" i="1">
                <a:latin typeface="Consolas"/>
                <a:ea typeface="Consolas"/>
                <a:cs typeface="Consolas"/>
                <a:sym typeface="Consolas"/>
              </a:rPr>
              <a:t>stmt</a:t>
            </a:r>
            <a:r>
              <a:rPr lang="en" sz="1800">
                <a:latin typeface="Consolas"/>
                <a:ea typeface="Consolas"/>
                <a:cs typeface="Consolas"/>
                <a:sym typeface="Consolas"/>
              </a:rPr>
              <a:t> </a:t>
            </a:r>
            <a:r>
              <a:rPr lang="en" sz="1800" i="1">
                <a:latin typeface="Consolas"/>
                <a:ea typeface="Consolas"/>
                <a:cs typeface="Consolas"/>
                <a:sym typeface="Consolas"/>
              </a:rPr>
              <a:t>tail</a:t>
            </a:r>
            <a:endParaRPr sz="1800" i="1">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C_Var ::= (label: </a:t>
            </a:r>
            <a:r>
              <a:rPr lang="en" sz="1800" i="1">
                <a:latin typeface="Consolas"/>
                <a:ea typeface="Consolas"/>
                <a:cs typeface="Consolas"/>
                <a:sym typeface="Consolas"/>
              </a:rPr>
              <a:t>tail</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endParaRPr sz="1800">
              <a:latin typeface="Consolas"/>
              <a:ea typeface="Consolas"/>
              <a:cs typeface="Consolas"/>
              <a:sym typeface="Consolas"/>
            </a:endParaRPr>
          </a:p>
          <a:p>
            <a:pPr marL="0" lvl="0" indent="0" algn="l" rtl="0">
              <a:spcBef>
                <a:spcPts val="0"/>
              </a:spcBef>
              <a:spcAft>
                <a:spcPts val="0"/>
              </a:spcAft>
              <a:buNone/>
            </a:pPr>
            <a:endParaRPr sz="1800">
              <a:latin typeface="Consolas"/>
              <a:ea typeface="Consolas"/>
              <a:cs typeface="Consolas"/>
              <a:sym typeface="Consola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Notion of Tail Position</a:t>
            </a:r>
            <a:endParaRPr/>
          </a:p>
        </p:txBody>
      </p:sp>
      <p:sp>
        <p:nvSpPr>
          <p:cNvPr id="513" name="Google Shape;513;p61"/>
          <p:cNvSpPr txBox="1">
            <a:spLocks noGrp="1"/>
          </p:cNvSpPr>
          <p:nvPr>
            <p:ph type="body" idx="1"/>
          </p:nvPr>
        </p:nvSpPr>
        <p:spPr>
          <a:xfrm>
            <a:off x="311700" y="1152475"/>
            <a:ext cx="8520600" cy="1334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subexpression is in </a:t>
            </a:r>
            <a:r>
              <a:rPr lang="en" b="1" i="1"/>
              <a:t>tail position</a:t>
            </a:r>
            <a:r>
              <a:rPr lang="en"/>
              <a:t> if no other computations occur in the function after the subexpression is finished.</a:t>
            </a:r>
            <a:endParaRPr/>
          </a:p>
          <a:p>
            <a:pPr marL="0" lvl="0" indent="0" algn="l" rtl="0">
              <a:spcBef>
                <a:spcPts val="1200"/>
              </a:spcBef>
              <a:spcAft>
                <a:spcPts val="1200"/>
              </a:spcAft>
              <a:buNone/>
            </a:pPr>
            <a:r>
              <a:rPr lang="en"/>
              <a:t>Here is L</a:t>
            </a:r>
            <a:r>
              <a:rPr lang="en" baseline="30000"/>
              <a:t>mon</a:t>
            </a:r>
            <a:r>
              <a:rPr lang="en" baseline="-25000"/>
              <a:t>Var</a:t>
            </a:r>
            <a:r>
              <a:rPr lang="en"/>
              <a:t> again, but with a syntactic category for expressions in tail position.</a:t>
            </a:r>
            <a:endParaRPr/>
          </a:p>
        </p:txBody>
      </p:sp>
      <p:sp>
        <p:nvSpPr>
          <p:cNvPr id="514" name="Google Shape;514;p61"/>
          <p:cNvSpPr txBox="1"/>
          <p:nvPr/>
        </p:nvSpPr>
        <p:spPr>
          <a:xfrm>
            <a:off x="1309200" y="2563375"/>
            <a:ext cx="54990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atm ::= var | int</a:t>
            </a:r>
            <a:endParaRPr sz="1600">
              <a:latin typeface="Consolas"/>
              <a:ea typeface="Consolas"/>
              <a:cs typeface="Consolas"/>
              <a:sym typeface="Consolas"/>
            </a:endParaRPr>
          </a:p>
          <a:p>
            <a:pPr marL="0" lvl="0" indent="0" algn="l" rtl="0">
              <a:spcBef>
                <a:spcPts val="0"/>
              </a:spcBef>
              <a:spcAft>
                <a:spcPts val="0"/>
              </a:spcAft>
              <a:buNone/>
            </a:pP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exp ::= atm | (read) | (- atm) | (+ atm atm)</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 (let ([var exp]) exp)</a:t>
            </a:r>
            <a:endParaRPr sz="1600">
              <a:latin typeface="Consolas"/>
              <a:ea typeface="Consolas"/>
              <a:cs typeface="Consolas"/>
              <a:sym typeface="Consolas"/>
            </a:endParaRPr>
          </a:p>
          <a:p>
            <a:pPr marL="0" lvl="0" indent="0" algn="l" rtl="0">
              <a:spcBef>
                <a:spcPts val="0"/>
              </a:spcBef>
              <a:spcAft>
                <a:spcPts val="0"/>
              </a:spcAft>
              <a:buNone/>
            </a:pPr>
            <a:endParaRPr sz="1600">
              <a:latin typeface="Consolas"/>
              <a:ea typeface="Consolas"/>
              <a:cs typeface="Consolas"/>
              <a:sym typeface="Consolas"/>
            </a:endParaRPr>
          </a:p>
          <a:p>
            <a:pPr marL="0" lvl="0" indent="0" algn="l" rtl="0">
              <a:spcBef>
                <a:spcPts val="0"/>
              </a:spcBef>
              <a:spcAft>
                <a:spcPts val="0"/>
              </a:spcAft>
              <a:buNone/>
            </a:pPr>
            <a:r>
              <a:rPr lang="en" sz="1600">
                <a:highlight>
                  <a:srgbClr val="FFFF00"/>
                </a:highlight>
                <a:latin typeface="Consolas"/>
                <a:ea typeface="Consolas"/>
                <a:cs typeface="Consolas"/>
                <a:sym typeface="Consolas"/>
              </a:rPr>
              <a:t>tail</a:t>
            </a:r>
            <a:r>
              <a:rPr lang="en" sz="1600">
                <a:latin typeface="Consolas"/>
                <a:ea typeface="Consolas"/>
                <a:cs typeface="Consolas"/>
                <a:sym typeface="Consolas"/>
              </a:rPr>
              <a:t> ::= atm | (read) | (- atm) | (+ atm atm)</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 (let ([var exp]) </a:t>
            </a:r>
            <a:r>
              <a:rPr lang="en" sz="1600">
                <a:highlight>
                  <a:srgbClr val="FFFF00"/>
                </a:highlight>
                <a:latin typeface="Consolas"/>
                <a:ea typeface="Consolas"/>
                <a:cs typeface="Consolas"/>
                <a:sym typeface="Consolas"/>
              </a:rPr>
              <a:t>tail</a:t>
            </a:r>
            <a:r>
              <a:rPr lang="en" sz="1600">
                <a:latin typeface="Consolas"/>
                <a:ea typeface="Consolas"/>
                <a:cs typeface="Consolas"/>
                <a:sym typeface="Consolas"/>
              </a:rPr>
              <a:t>)</a:t>
            </a:r>
            <a:endParaRPr sz="1600">
              <a:latin typeface="Consolas"/>
              <a:ea typeface="Consolas"/>
              <a:cs typeface="Consolas"/>
              <a:sym typeface="Consolas"/>
            </a:endParaRPr>
          </a:p>
          <a:p>
            <a:pPr marL="0" lvl="0" indent="0" algn="l" rtl="0">
              <a:spcBef>
                <a:spcPts val="0"/>
              </a:spcBef>
              <a:spcAft>
                <a:spcPts val="0"/>
              </a:spcAft>
              <a:buNone/>
            </a:pP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L_mon_Var' ::= </a:t>
            </a:r>
            <a:r>
              <a:rPr lang="en" sz="1600">
                <a:highlight>
                  <a:srgbClr val="FFFF00"/>
                </a:highlight>
                <a:latin typeface="Consolas"/>
                <a:ea typeface="Consolas"/>
                <a:cs typeface="Consolas"/>
                <a:sym typeface="Consolas"/>
              </a:rPr>
              <a:t>tail</a:t>
            </a:r>
            <a:endParaRPr sz="1600">
              <a:highlight>
                <a:srgbClr val="FFFF00"/>
              </a:highlight>
              <a:latin typeface="Consolas"/>
              <a:ea typeface="Consolas"/>
              <a:cs typeface="Consolas"/>
              <a:sym typeface="Consola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Control: Implementation</a:t>
            </a:r>
            <a:endParaRPr/>
          </a:p>
        </p:txBody>
      </p:sp>
      <p:sp>
        <p:nvSpPr>
          <p:cNvPr id="520" name="Google Shape;520;p62"/>
          <p:cNvSpPr txBox="1">
            <a:spLocks noGrp="1"/>
          </p:cNvSpPr>
          <p:nvPr>
            <p:ph type="body" idx="1"/>
          </p:nvPr>
        </p:nvSpPr>
        <p:spPr>
          <a:xfrm>
            <a:off x="311700" y="1152475"/>
            <a:ext cx="8520600" cy="305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Two functions:</a:t>
            </a:r>
            <a:endParaRPr/>
          </a:p>
          <a:p>
            <a:pPr marL="0" lvl="0" indent="0" algn="l" rtl="0">
              <a:spcBef>
                <a:spcPts val="1200"/>
              </a:spcBef>
              <a:spcAft>
                <a:spcPts val="0"/>
              </a:spcAft>
              <a:buNone/>
            </a:pPr>
            <a:r>
              <a:rPr lang="en">
                <a:latin typeface="Consolas"/>
                <a:ea typeface="Consolas"/>
                <a:cs typeface="Consolas"/>
                <a:sym typeface="Consolas"/>
              </a:rPr>
              <a:t>explicate_tail : exp -&gt; tail</a:t>
            </a:r>
            <a:endParaRPr>
              <a:latin typeface="Consolas"/>
              <a:ea typeface="Consolas"/>
              <a:cs typeface="Consolas"/>
              <a:sym typeface="Consolas"/>
            </a:endParaRPr>
          </a:p>
          <a:p>
            <a:pPr marL="0" lvl="0" indent="0" algn="l" rtl="0">
              <a:spcBef>
                <a:spcPts val="1200"/>
              </a:spcBef>
              <a:spcAft>
                <a:spcPts val="0"/>
              </a:spcAft>
              <a:buNone/>
            </a:pPr>
            <a:r>
              <a:rPr lang="en"/>
              <a:t>Translates an expression that is in tail position into a C</a:t>
            </a:r>
            <a:r>
              <a:rPr lang="en" baseline="-25000"/>
              <a:t>Var</a:t>
            </a:r>
            <a:r>
              <a:rPr lang="en"/>
              <a:t> </a:t>
            </a:r>
            <a:r>
              <a:rPr lang="en">
                <a:latin typeface="Consolas"/>
                <a:ea typeface="Consolas"/>
                <a:cs typeface="Consolas"/>
                <a:sym typeface="Consolas"/>
              </a:rPr>
              <a:t>tail</a:t>
            </a:r>
            <a:r>
              <a:rPr lang="en"/>
              <a:t>.</a:t>
            </a:r>
            <a:endParaRPr/>
          </a:p>
          <a:p>
            <a:pPr marL="0" lvl="0" indent="0" algn="l" rtl="0">
              <a:spcBef>
                <a:spcPts val="1200"/>
              </a:spcBef>
              <a:spcAft>
                <a:spcPts val="0"/>
              </a:spcAft>
              <a:buNone/>
            </a:pPr>
            <a:endParaRPr/>
          </a:p>
          <a:p>
            <a:pPr marL="0" lvl="0" indent="0" algn="l" rtl="0">
              <a:spcBef>
                <a:spcPts val="1200"/>
              </a:spcBef>
              <a:spcAft>
                <a:spcPts val="0"/>
              </a:spcAft>
              <a:buNone/>
            </a:pPr>
            <a:r>
              <a:rPr lang="en">
                <a:latin typeface="Consolas"/>
                <a:ea typeface="Consolas"/>
                <a:cs typeface="Consolas"/>
                <a:sym typeface="Consolas"/>
              </a:rPr>
              <a:t>explicate_assign : exp, var, tail -&gt; tail</a:t>
            </a:r>
            <a:endParaRPr>
              <a:latin typeface="Consolas"/>
              <a:ea typeface="Consolas"/>
              <a:cs typeface="Consolas"/>
              <a:sym typeface="Consolas"/>
            </a:endParaRPr>
          </a:p>
          <a:p>
            <a:pPr marL="0" lvl="0" indent="0" algn="l" rtl="0">
              <a:spcBef>
                <a:spcPts val="1200"/>
              </a:spcBef>
              <a:spcAft>
                <a:spcPts val="1200"/>
              </a:spcAft>
              <a:buNone/>
            </a:pPr>
            <a:r>
              <a:rPr lang="en"/>
              <a:t>Translates an expression that was directly bound to a variable into an assignment.</a:t>
            </a:r>
            <a:endParaRPr/>
          </a:p>
        </p:txBody>
      </p:sp>
      <p:sp>
        <p:nvSpPr>
          <p:cNvPr id="521" name="Google Shape;521;p62"/>
          <p:cNvSpPr txBox="1"/>
          <p:nvPr/>
        </p:nvSpPr>
        <p:spPr>
          <a:xfrm>
            <a:off x="1562550" y="2571750"/>
            <a:ext cx="106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chemeClr val="lt2"/>
                </a:highlight>
                <a:latin typeface="Consolas"/>
                <a:ea typeface="Consolas"/>
                <a:cs typeface="Consolas"/>
                <a:sym typeface="Consolas"/>
              </a:rPr>
              <a:t>(+ 3 4)</a:t>
            </a:r>
            <a:endParaRPr>
              <a:highlight>
                <a:schemeClr val="lt2"/>
              </a:highlight>
              <a:latin typeface="Consolas"/>
              <a:ea typeface="Consolas"/>
              <a:cs typeface="Consolas"/>
              <a:sym typeface="Consolas"/>
            </a:endParaRPr>
          </a:p>
        </p:txBody>
      </p:sp>
      <p:sp>
        <p:nvSpPr>
          <p:cNvPr id="522" name="Google Shape;522;p62"/>
          <p:cNvSpPr txBox="1"/>
          <p:nvPr/>
        </p:nvSpPr>
        <p:spPr>
          <a:xfrm>
            <a:off x="3796400" y="2591325"/>
            <a:ext cx="1657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return (+ 3 4);</a:t>
            </a:r>
            <a:endParaRPr>
              <a:latin typeface="Consolas"/>
              <a:ea typeface="Consolas"/>
              <a:cs typeface="Consolas"/>
              <a:sym typeface="Consolas"/>
            </a:endParaRPr>
          </a:p>
        </p:txBody>
      </p:sp>
      <p:sp>
        <p:nvSpPr>
          <p:cNvPr id="523" name="Google Shape;523;p62"/>
          <p:cNvSpPr/>
          <p:nvPr/>
        </p:nvSpPr>
        <p:spPr>
          <a:xfrm>
            <a:off x="2710525" y="2602425"/>
            <a:ext cx="837000" cy="327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62"/>
          <p:cNvSpPr txBox="1"/>
          <p:nvPr/>
        </p:nvSpPr>
        <p:spPr>
          <a:xfrm>
            <a:off x="1040100" y="4095350"/>
            <a:ext cx="2543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chemeClr val="lt2"/>
                </a:highlight>
                <a:latin typeface="Consolas"/>
                <a:ea typeface="Consolas"/>
                <a:cs typeface="Consolas"/>
                <a:sym typeface="Consolas"/>
              </a:rPr>
              <a:t>(+ 3 4)</a:t>
            </a:r>
            <a:r>
              <a:rPr lang="en">
                <a:latin typeface="Consolas"/>
                <a:ea typeface="Consolas"/>
                <a:cs typeface="Consolas"/>
                <a:sym typeface="Consolas"/>
              </a:rPr>
              <a:t>, </a:t>
            </a:r>
            <a:r>
              <a:rPr lang="en">
                <a:highlight>
                  <a:schemeClr val="lt2"/>
                </a:highlight>
                <a:latin typeface="Consolas"/>
                <a:ea typeface="Consolas"/>
                <a:cs typeface="Consolas"/>
                <a:sym typeface="Consolas"/>
              </a:rPr>
              <a:t>x</a:t>
            </a:r>
            <a:r>
              <a:rPr lang="en">
                <a:latin typeface="Consolas"/>
                <a:ea typeface="Consolas"/>
                <a:cs typeface="Consolas"/>
                <a:sym typeface="Consolas"/>
              </a:rPr>
              <a:t>, </a:t>
            </a:r>
            <a:r>
              <a:rPr lang="en">
                <a:highlight>
                  <a:schemeClr val="lt2"/>
                </a:highlight>
                <a:latin typeface="Consolas"/>
                <a:ea typeface="Consolas"/>
                <a:cs typeface="Consolas"/>
                <a:sym typeface="Consolas"/>
              </a:rPr>
              <a:t>return x;</a:t>
            </a:r>
            <a:endParaRPr>
              <a:highlight>
                <a:schemeClr val="lt2"/>
              </a:highlight>
              <a:latin typeface="Consolas"/>
              <a:ea typeface="Consolas"/>
              <a:cs typeface="Consolas"/>
              <a:sym typeface="Consolas"/>
            </a:endParaRPr>
          </a:p>
        </p:txBody>
      </p:sp>
      <p:sp>
        <p:nvSpPr>
          <p:cNvPr id="525" name="Google Shape;525;p62"/>
          <p:cNvSpPr txBox="1"/>
          <p:nvPr/>
        </p:nvSpPr>
        <p:spPr>
          <a:xfrm>
            <a:off x="4753950" y="4131950"/>
            <a:ext cx="2373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x = (+ 3 4); return x;</a:t>
            </a:r>
            <a:endParaRPr>
              <a:latin typeface="Consolas"/>
              <a:ea typeface="Consolas"/>
              <a:cs typeface="Consolas"/>
              <a:sym typeface="Consolas"/>
            </a:endParaRPr>
          </a:p>
        </p:txBody>
      </p:sp>
      <p:sp>
        <p:nvSpPr>
          <p:cNvPr id="526" name="Google Shape;526;p62"/>
          <p:cNvSpPr/>
          <p:nvPr/>
        </p:nvSpPr>
        <p:spPr>
          <a:xfrm>
            <a:off x="3644200" y="4131950"/>
            <a:ext cx="837000" cy="327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Control: Example</a:t>
            </a:r>
            <a:endParaRPr/>
          </a:p>
        </p:txBody>
      </p:sp>
      <p:sp>
        <p:nvSpPr>
          <p:cNvPr id="532" name="Google Shape;532;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lnSpc>
                <a:spcPct val="100000"/>
              </a:lnSpc>
              <a:spcBef>
                <a:spcPts val="0"/>
              </a:spcBef>
              <a:spcAft>
                <a:spcPts val="0"/>
              </a:spcAft>
              <a:buNone/>
            </a:pPr>
            <a:r>
              <a:rPr lang="en">
                <a:latin typeface="Consolas"/>
                <a:ea typeface="Consolas"/>
                <a:cs typeface="Consolas"/>
                <a:sym typeface="Consolas"/>
              </a:rPr>
              <a:t>(let ([x (let ([y (- 42)])</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y)])</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 x))</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explicate_tail (let ([x (let ([y (- 42)]) y)]) (-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explicate_tail (-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=&gt; {return (-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explicate_assign (let ([y (- 42)]) y) x {return (-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explicate_assign y x {return (-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=&gt; {x = y; return (-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explicate_assign (- 42) y {x = y; return (-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=&gt; {y = (- 42); x = y; return (-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=&gt; {y = (- 42); x = y; return (- x);}</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=&gt; {y = (- 42); x = y; return (- x);}</a:t>
            </a:r>
            <a:endParaRPr>
              <a:latin typeface="Consolas"/>
              <a:ea typeface="Consolas"/>
              <a:cs typeface="Consolas"/>
              <a:sym typeface="Consola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Compiler Passes</a:t>
            </a:r>
            <a:endParaRPr/>
          </a:p>
        </p:txBody>
      </p:sp>
      <p:sp>
        <p:nvSpPr>
          <p:cNvPr id="542" name="Google Shape;542;p65"/>
          <p:cNvSpPr txBox="1"/>
          <p:nvPr/>
        </p:nvSpPr>
        <p:spPr>
          <a:xfrm>
            <a:off x="929550" y="12895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L</a:t>
            </a:r>
            <a:r>
              <a:rPr lang="en" baseline="-25000"/>
              <a:t>Var</a:t>
            </a:r>
            <a:endParaRPr baseline="-25000"/>
          </a:p>
        </p:txBody>
      </p:sp>
      <p:sp>
        <p:nvSpPr>
          <p:cNvPr id="543" name="Google Shape;543;p65"/>
          <p:cNvSpPr txBox="1"/>
          <p:nvPr/>
        </p:nvSpPr>
        <p:spPr>
          <a:xfrm>
            <a:off x="929550" y="202280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L</a:t>
            </a:r>
            <a:r>
              <a:rPr lang="en" baseline="-25000"/>
              <a:t>Var</a:t>
            </a:r>
            <a:endParaRPr baseline="-25000"/>
          </a:p>
        </p:txBody>
      </p:sp>
      <p:sp>
        <p:nvSpPr>
          <p:cNvPr id="544" name="Google Shape;544;p65"/>
          <p:cNvSpPr txBox="1"/>
          <p:nvPr/>
        </p:nvSpPr>
        <p:spPr>
          <a:xfrm>
            <a:off x="929550" y="27560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L</a:t>
            </a:r>
            <a:r>
              <a:rPr lang="en" baseline="-25000"/>
              <a:t>Var</a:t>
            </a:r>
            <a:endParaRPr baseline="-25000"/>
          </a:p>
        </p:txBody>
      </p:sp>
      <p:sp>
        <p:nvSpPr>
          <p:cNvPr id="545" name="Google Shape;545;p65"/>
          <p:cNvSpPr txBox="1"/>
          <p:nvPr/>
        </p:nvSpPr>
        <p:spPr>
          <a:xfrm>
            <a:off x="929550" y="348930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C</a:t>
            </a:r>
            <a:r>
              <a:rPr lang="en" baseline="-25000"/>
              <a:t>Var</a:t>
            </a:r>
            <a:endParaRPr baseline="-25000"/>
          </a:p>
        </p:txBody>
      </p:sp>
      <p:sp>
        <p:nvSpPr>
          <p:cNvPr id="546" name="Google Shape;546;p65"/>
          <p:cNvSpPr txBox="1"/>
          <p:nvPr/>
        </p:nvSpPr>
        <p:spPr>
          <a:xfrm>
            <a:off x="4433375" y="2026738"/>
            <a:ext cx="6717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r>
              <a:rPr lang="en" baseline="-25000"/>
              <a:t>Var</a:t>
            </a:r>
            <a:endParaRPr baseline="-25000"/>
          </a:p>
        </p:txBody>
      </p:sp>
      <p:sp>
        <p:nvSpPr>
          <p:cNvPr id="547" name="Google Shape;547;p65"/>
          <p:cNvSpPr txBox="1"/>
          <p:nvPr/>
        </p:nvSpPr>
        <p:spPr>
          <a:xfrm>
            <a:off x="4468925" y="27639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endParaRPr baseline="-25000"/>
          </a:p>
        </p:txBody>
      </p:sp>
      <p:sp>
        <p:nvSpPr>
          <p:cNvPr id="548" name="Google Shape;548;p65"/>
          <p:cNvSpPr txBox="1"/>
          <p:nvPr/>
        </p:nvSpPr>
        <p:spPr>
          <a:xfrm>
            <a:off x="4468925" y="42383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endParaRPr baseline="-25000"/>
          </a:p>
        </p:txBody>
      </p:sp>
      <p:sp>
        <p:nvSpPr>
          <p:cNvPr id="549" name="Google Shape;549;p65"/>
          <p:cNvSpPr txBox="1"/>
          <p:nvPr/>
        </p:nvSpPr>
        <p:spPr>
          <a:xfrm>
            <a:off x="4468925" y="35011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x86*</a:t>
            </a:r>
            <a:endParaRPr baseline="-25000"/>
          </a:p>
        </p:txBody>
      </p:sp>
      <p:sp>
        <p:nvSpPr>
          <p:cNvPr id="550" name="Google Shape;550;p65"/>
          <p:cNvSpPr txBox="1"/>
          <p:nvPr/>
        </p:nvSpPr>
        <p:spPr>
          <a:xfrm>
            <a:off x="1530150" y="1654875"/>
            <a:ext cx="136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uniquify</a:t>
            </a:r>
            <a:endParaRPr/>
          </a:p>
        </p:txBody>
      </p:sp>
      <p:sp>
        <p:nvSpPr>
          <p:cNvPr id="551" name="Google Shape;551;p65"/>
          <p:cNvSpPr txBox="1"/>
          <p:nvPr/>
        </p:nvSpPr>
        <p:spPr>
          <a:xfrm>
            <a:off x="1609425" y="2418300"/>
            <a:ext cx="252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remove complex operands</a:t>
            </a:r>
            <a:endParaRPr/>
          </a:p>
        </p:txBody>
      </p:sp>
      <p:sp>
        <p:nvSpPr>
          <p:cNvPr id="552" name="Google Shape;552;p65"/>
          <p:cNvSpPr txBox="1"/>
          <p:nvPr/>
        </p:nvSpPr>
        <p:spPr>
          <a:xfrm>
            <a:off x="1609425" y="3181725"/>
            <a:ext cx="2017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explicate control</a:t>
            </a:r>
            <a:endParaRPr/>
          </a:p>
        </p:txBody>
      </p:sp>
      <p:sp>
        <p:nvSpPr>
          <p:cNvPr id="553" name="Google Shape;553;p65"/>
          <p:cNvSpPr txBox="1"/>
          <p:nvPr/>
        </p:nvSpPr>
        <p:spPr>
          <a:xfrm>
            <a:off x="5021475" y="1641700"/>
            <a:ext cx="2797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select instructions</a:t>
            </a:r>
            <a:endParaRPr b="1"/>
          </a:p>
        </p:txBody>
      </p:sp>
      <p:sp>
        <p:nvSpPr>
          <p:cNvPr id="554" name="Google Shape;554;p65"/>
          <p:cNvSpPr txBox="1"/>
          <p:nvPr/>
        </p:nvSpPr>
        <p:spPr>
          <a:xfrm>
            <a:off x="5117625" y="2418300"/>
            <a:ext cx="345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assign homes (register allocation)</a:t>
            </a:r>
            <a:endParaRPr b="1"/>
          </a:p>
        </p:txBody>
      </p:sp>
      <p:sp>
        <p:nvSpPr>
          <p:cNvPr id="555" name="Google Shape;555;p65"/>
          <p:cNvSpPr txBox="1"/>
          <p:nvPr/>
        </p:nvSpPr>
        <p:spPr>
          <a:xfrm>
            <a:off x="5117625" y="3122650"/>
            <a:ext cx="2145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patch instructions</a:t>
            </a:r>
            <a:endParaRPr b="1"/>
          </a:p>
        </p:txBody>
      </p:sp>
      <p:sp>
        <p:nvSpPr>
          <p:cNvPr id="556" name="Google Shape;556;p65"/>
          <p:cNvSpPr txBox="1"/>
          <p:nvPr/>
        </p:nvSpPr>
        <p:spPr>
          <a:xfrm>
            <a:off x="5105075" y="3889500"/>
            <a:ext cx="228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prelude &amp; conclusion</a:t>
            </a:r>
            <a:endParaRPr b="1"/>
          </a:p>
        </p:txBody>
      </p:sp>
      <p:cxnSp>
        <p:nvCxnSpPr>
          <p:cNvPr id="557" name="Google Shape;557;p65"/>
          <p:cNvCxnSpPr>
            <a:stCxn id="542" idx="2"/>
            <a:endCxn id="543" idx="0"/>
          </p:cNvCxnSpPr>
          <p:nvPr/>
        </p:nvCxnSpPr>
        <p:spPr>
          <a:xfrm>
            <a:off x="1229850" y="1689750"/>
            <a:ext cx="0" cy="333000"/>
          </a:xfrm>
          <a:prstGeom prst="straightConnector1">
            <a:avLst/>
          </a:prstGeom>
          <a:noFill/>
          <a:ln w="9525" cap="flat" cmpd="sng">
            <a:solidFill>
              <a:schemeClr val="dk2"/>
            </a:solidFill>
            <a:prstDash val="solid"/>
            <a:round/>
            <a:headEnd type="none" w="med" len="med"/>
            <a:tailEnd type="triangle" w="med" len="med"/>
          </a:ln>
        </p:spPr>
      </p:cxnSp>
      <p:cxnSp>
        <p:nvCxnSpPr>
          <p:cNvPr id="558" name="Google Shape;558;p65"/>
          <p:cNvCxnSpPr>
            <a:stCxn id="543" idx="2"/>
            <a:endCxn id="544" idx="0"/>
          </p:cNvCxnSpPr>
          <p:nvPr/>
        </p:nvCxnSpPr>
        <p:spPr>
          <a:xfrm>
            <a:off x="1229850" y="2423000"/>
            <a:ext cx="0" cy="333000"/>
          </a:xfrm>
          <a:prstGeom prst="straightConnector1">
            <a:avLst/>
          </a:prstGeom>
          <a:noFill/>
          <a:ln w="9525" cap="flat" cmpd="sng">
            <a:solidFill>
              <a:schemeClr val="dk2"/>
            </a:solidFill>
            <a:prstDash val="solid"/>
            <a:round/>
            <a:headEnd type="none" w="med" len="med"/>
            <a:tailEnd type="triangle" w="med" len="med"/>
          </a:ln>
        </p:spPr>
      </p:cxnSp>
      <p:cxnSp>
        <p:nvCxnSpPr>
          <p:cNvPr id="559" name="Google Shape;559;p65"/>
          <p:cNvCxnSpPr>
            <a:stCxn id="544" idx="2"/>
            <a:endCxn id="545" idx="0"/>
          </p:cNvCxnSpPr>
          <p:nvPr/>
        </p:nvCxnSpPr>
        <p:spPr>
          <a:xfrm>
            <a:off x="1229850" y="3156250"/>
            <a:ext cx="0" cy="333000"/>
          </a:xfrm>
          <a:prstGeom prst="straightConnector1">
            <a:avLst/>
          </a:prstGeom>
          <a:noFill/>
          <a:ln w="9525" cap="flat" cmpd="sng">
            <a:solidFill>
              <a:schemeClr val="dk2"/>
            </a:solidFill>
            <a:prstDash val="solid"/>
            <a:round/>
            <a:headEnd type="none" w="med" len="med"/>
            <a:tailEnd type="triangle" w="med" len="med"/>
          </a:ln>
        </p:spPr>
      </p:cxnSp>
      <p:sp>
        <p:nvSpPr>
          <p:cNvPr id="560" name="Google Shape;560;p65"/>
          <p:cNvSpPr txBox="1"/>
          <p:nvPr/>
        </p:nvSpPr>
        <p:spPr>
          <a:xfrm>
            <a:off x="4468925" y="1289550"/>
            <a:ext cx="6006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C</a:t>
            </a:r>
            <a:r>
              <a:rPr lang="en" baseline="-25000"/>
              <a:t>Var</a:t>
            </a:r>
            <a:endParaRPr baseline="-25000"/>
          </a:p>
        </p:txBody>
      </p:sp>
      <p:cxnSp>
        <p:nvCxnSpPr>
          <p:cNvPr id="561" name="Google Shape;561;p65"/>
          <p:cNvCxnSpPr>
            <a:stCxn id="560" idx="2"/>
            <a:endCxn id="546" idx="0"/>
          </p:cNvCxnSpPr>
          <p:nvPr/>
        </p:nvCxnSpPr>
        <p:spPr>
          <a:xfrm>
            <a:off x="4769225" y="1689750"/>
            <a:ext cx="0" cy="336900"/>
          </a:xfrm>
          <a:prstGeom prst="straightConnector1">
            <a:avLst/>
          </a:prstGeom>
          <a:noFill/>
          <a:ln w="9525" cap="flat" cmpd="sng">
            <a:solidFill>
              <a:schemeClr val="dk2"/>
            </a:solidFill>
            <a:prstDash val="solid"/>
            <a:round/>
            <a:headEnd type="none" w="med" len="med"/>
            <a:tailEnd type="triangle" w="med" len="med"/>
          </a:ln>
        </p:spPr>
      </p:cxnSp>
      <p:cxnSp>
        <p:nvCxnSpPr>
          <p:cNvPr id="562" name="Google Shape;562;p65"/>
          <p:cNvCxnSpPr>
            <a:stCxn id="546" idx="2"/>
            <a:endCxn id="547" idx="0"/>
          </p:cNvCxnSpPr>
          <p:nvPr/>
        </p:nvCxnSpPr>
        <p:spPr>
          <a:xfrm>
            <a:off x="4769225" y="2426938"/>
            <a:ext cx="0" cy="336900"/>
          </a:xfrm>
          <a:prstGeom prst="straightConnector1">
            <a:avLst/>
          </a:prstGeom>
          <a:noFill/>
          <a:ln w="9525" cap="flat" cmpd="sng">
            <a:solidFill>
              <a:schemeClr val="dk2"/>
            </a:solidFill>
            <a:prstDash val="solid"/>
            <a:round/>
            <a:headEnd type="none" w="med" len="med"/>
            <a:tailEnd type="triangle" w="med" len="med"/>
          </a:ln>
        </p:spPr>
      </p:cxnSp>
      <p:cxnSp>
        <p:nvCxnSpPr>
          <p:cNvPr id="563" name="Google Shape;563;p65"/>
          <p:cNvCxnSpPr>
            <a:stCxn id="547" idx="2"/>
            <a:endCxn id="549" idx="0"/>
          </p:cNvCxnSpPr>
          <p:nvPr/>
        </p:nvCxnSpPr>
        <p:spPr>
          <a:xfrm>
            <a:off x="4769225" y="3164150"/>
            <a:ext cx="0" cy="336900"/>
          </a:xfrm>
          <a:prstGeom prst="straightConnector1">
            <a:avLst/>
          </a:prstGeom>
          <a:noFill/>
          <a:ln w="9525" cap="flat" cmpd="sng">
            <a:solidFill>
              <a:schemeClr val="dk2"/>
            </a:solidFill>
            <a:prstDash val="solid"/>
            <a:round/>
            <a:headEnd type="none" w="med" len="med"/>
            <a:tailEnd type="triangle" w="med" len="med"/>
          </a:ln>
        </p:spPr>
      </p:cxnSp>
      <p:cxnSp>
        <p:nvCxnSpPr>
          <p:cNvPr id="564" name="Google Shape;564;p65"/>
          <p:cNvCxnSpPr>
            <a:stCxn id="549" idx="2"/>
            <a:endCxn id="548" idx="0"/>
          </p:cNvCxnSpPr>
          <p:nvPr/>
        </p:nvCxnSpPr>
        <p:spPr>
          <a:xfrm>
            <a:off x="4769225" y="3901350"/>
            <a:ext cx="0" cy="3369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Select Instructions</a:t>
            </a:r>
            <a:endParaRPr/>
          </a:p>
        </p:txBody>
      </p:sp>
      <p:sp>
        <p:nvSpPr>
          <p:cNvPr id="570" name="Google Shape;570;p66"/>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Translate each statement into one or more x86 instructions.</a:t>
            </a:r>
            <a:endParaRPr/>
          </a:p>
        </p:txBody>
      </p:sp>
      <p:sp>
        <p:nvSpPr>
          <p:cNvPr id="571" name="Google Shape;571;p66"/>
          <p:cNvSpPr txBox="1"/>
          <p:nvPr/>
        </p:nvSpPr>
        <p:spPr>
          <a:xfrm>
            <a:off x="1066000" y="2115500"/>
            <a:ext cx="1616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x = (+ 10 32);</a:t>
            </a:r>
            <a:endParaRPr>
              <a:latin typeface="Consolas"/>
              <a:ea typeface="Consolas"/>
              <a:cs typeface="Consolas"/>
              <a:sym typeface="Consolas"/>
            </a:endParaRPr>
          </a:p>
        </p:txBody>
      </p:sp>
      <p:sp>
        <p:nvSpPr>
          <p:cNvPr id="572" name="Google Shape;572;p66"/>
          <p:cNvSpPr/>
          <p:nvPr/>
        </p:nvSpPr>
        <p:spPr>
          <a:xfrm>
            <a:off x="1591675" y="2579375"/>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66"/>
          <p:cNvSpPr txBox="1"/>
          <p:nvPr/>
        </p:nvSpPr>
        <p:spPr>
          <a:xfrm>
            <a:off x="1102300" y="3224575"/>
            <a:ext cx="154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$10, 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$32, x</a:t>
            </a:r>
            <a:endParaRPr>
              <a:latin typeface="Consolas"/>
              <a:ea typeface="Consolas"/>
              <a:cs typeface="Consolas"/>
              <a:sym typeface="Consolas"/>
            </a:endParaRPr>
          </a:p>
        </p:txBody>
      </p:sp>
      <p:sp>
        <p:nvSpPr>
          <p:cNvPr id="574" name="Google Shape;574;p66"/>
          <p:cNvSpPr txBox="1"/>
          <p:nvPr/>
        </p:nvSpPr>
        <p:spPr>
          <a:xfrm>
            <a:off x="3099825" y="2121913"/>
            <a:ext cx="1616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x = (+ 10 x);</a:t>
            </a:r>
            <a:endParaRPr>
              <a:latin typeface="Consolas"/>
              <a:ea typeface="Consolas"/>
              <a:cs typeface="Consolas"/>
              <a:sym typeface="Consolas"/>
            </a:endParaRPr>
          </a:p>
        </p:txBody>
      </p:sp>
      <p:sp>
        <p:nvSpPr>
          <p:cNvPr id="575" name="Google Shape;575;p66"/>
          <p:cNvSpPr/>
          <p:nvPr/>
        </p:nvSpPr>
        <p:spPr>
          <a:xfrm>
            <a:off x="3625500" y="2585788"/>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66"/>
          <p:cNvSpPr txBox="1"/>
          <p:nvPr/>
        </p:nvSpPr>
        <p:spPr>
          <a:xfrm>
            <a:off x="3136125" y="3230988"/>
            <a:ext cx="1543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addq $10, x</a:t>
            </a:r>
            <a:endParaRPr>
              <a:latin typeface="Consolas"/>
              <a:ea typeface="Consolas"/>
              <a:cs typeface="Consolas"/>
              <a:sym typeface="Consolas"/>
            </a:endParaRPr>
          </a:p>
        </p:txBody>
      </p:sp>
      <p:sp>
        <p:nvSpPr>
          <p:cNvPr id="577" name="Google Shape;577;p66"/>
          <p:cNvSpPr txBox="1"/>
          <p:nvPr/>
        </p:nvSpPr>
        <p:spPr>
          <a:xfrm>
            <a:off x="5268225" y="2115500"/>
            <a:ext cx="1616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x = (read);</a:t>
            </a:r>
            <a:endParaRPr>
              <a:latin typeface="Consolas"/>
              <a:ea typeface="Consolas"/>
              <a:cs typeface="Consolas"/>
              <a:sym typeface="Consolas"/>
            </a:endParaRPr>
          </a:p>
        </p:txBody>
      </p:sp>
      <p:sp>
        <p:nvSpPr>
          <p:cNvPr id="578" name="Google Shape;578;p66"/>
          <p:cNvSpPr/>
          <p:nvPr/>
        </p:nvSpPr>
        <p:spPr>
          <a:xfrm>
            <a:off x="5793900" y="2579375"/>
            <a:ext cx="350700" cy="494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66"/>
          <p:cNvSpPr txBox="1"/>
          <p:nvPr/>
        </p:nvSpPr>
        <p:spPr>
          <a:xfrm>
            <a:off x="5304525" y="3224575"/>
            <a:ext cx="1778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callq read_int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%rax, x</a:t>
            </a:r>
            <a:endParaRPr>
              <a:latin typeface="Consolas"/>
              <a:ea typeface="Consolas"/>
              <a:cs typeface="Consolas"/>
              <a:sym typeface="Consola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Procedure Call Stack &amp; Frames</a:t>
            </a:r>
            <a:endParaRPr/>
          </a:p>
        </p:txBody>
      </p:sp>
      <p:sp>
        <p:nvSpPr>
          <p:cNvPr id="585" name="Google Shape;585;p67"/>
          <p:cNvSpPr/>
          <p:nvPr/>
        </p:nvSpPr>
        <p:spPr>
          <a:xfrm>
            <a:off x="709500" y="1511825"/>
            <a:ext cx="1219752" cy="3183732"/>
          </a:xfrm>
          <a:prstGeom prst="flowChartDocumen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67"/>
          <p:cNvSpPr/>
          <p:nvPr/>
        </p:nvSpPr>
        <p:spPr>
          <a:xfrm>
            <a:off x="717500" y="1511825"/>
            <a:ext cx="1203900" cy="400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67"/>
          <p:cNvSpPr/>
          <p:nvPr/>
        </p:nvSpPr>
        <p:spPr>
          <a:xfrm>
            <a:off x="717500" y="1912025"/>
            <a:ext cx="1203900" cy="572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67"/>
          <p:cNvSpPr/>
          <p:nvPr/>
        </p:nvSpPr>
        <p:spPr>
          <a:xfrm>
            <a:off x="717500" y="2484725"/>
            <a:ext cx="1203900" cy="572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67"/>
          <p:cNvSpPr/>
          <p:nvPr/>
        </p:nvSpPr>
        <p:spPr>
          <a:xfrm>
            <a:off x="717500" y="3057425"/>
            <a:ext cx="1203900" cy="572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67"/>
          <p:cNvSpPr/>
          <p:nvPr/>
        </p:nvSpPr>
        <p:spPr>
          <a:xfrm>
            <a:off x="2798225" y="1939288"/>
            <a:ext cx="1346400" cy="1232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return address</a:t>
            </a:r>
            <a:endParaRPr/>
          </a:p>
          <a:p>
            <a:pPr marL="0" lvl="0" indent="0" algn="l" rtl="0">
              <a:spcBef>
                <a:spcPts val="0"/>
              </a:spcBef>
              <a:spcAft>
                <a:spcPts val="0"/>
              </a:spcAft>
              <a:buNone/>
            </a:pPr>
            <a:r>
              <a:rPr lang="en"/>
              <a:t>saved %rbp</a:t>
            </a:r>
            <a:endParaRPr/>
          </a:p>
          <a:p>
            <a:pPr marL="0" lvl="0" indent="0" algn="l" rtl="0">
              <a:spcBef>
                <a:spcPts val="0"/>
              </a:spcBef>
              <a:spcAft>
                <a:spcPts val="0"/>
              </a:spcAft>
              <a:buNone/>
            </a:pPr>
            <a:r>
              <a:rPr lang="en"/>
              <a:t>variable #1</a:t>
            </a:r>
            <a:endParaRPr/>
          </a:p>
          <a:p>
            <a:pPr marL="0" lvl="0" indent="0" algn="l" rtl="0">
              <a:spcBef>
                <a:spcPts val="0"/>
              </a:spcBef>
              <a:spcAft>
                <a:spcPts val="0"/>
              </a:spcAft>
              <a:buNone/>
            </a:pPr>
            <a:r>
              <a:rPr lang="en"/>
              <a:t>variable #2</a:t>
            </a:r>
            <a:endParaRPr/>
          </a:p>
          <a:p>
            <a:pPr marL="0" lvl="0" indent="0" algn="l" rtl="0">
              <a:spcBef>
                <a:spcPts val="0"/>
              </a:spcBef>
              <a:spcAft>
                <a:spcPts val="0"/>
              </a:spcAft>
              <a:buNone/>
            </a:pPr>
            <a:r>
              <a:rPr lang="en"/>
              <a:t>…</a:t>
            </a:r>
            <a:endParaRPr/>
          </a:p>
        </p:txBody>
      </p:sp>
      <p:cxnSp>
        <p:nvCxnSpPr>
          <p:cNvPr id="591" name="Google Shape;591;p67"/>
          <p:cNvCxnSpPr/>
          <p:nvPr/>
        </p:nvCxnSpPr>
        <p:spPr>
          <a:xfrm>
            <a:off x="1929250" y="1929250"/>
            <a:ext cx="884700" cy="23700"/>
          </a:xfrm>
          <a:prstGeom prst="straightConnector1">
            <a:avLst/>
          </a:prstGeom>
          <a:noFill/>
          <a:ln w="9525" cap="flat" cmpd="sng">
            <a:solidFill>
              <a:schemeClr val="dk2"/>
            </a:solidFill>
            <a:prstDash val="solid"/>
            <a:round/>
            <a:headEnd type="none" w="med" len="med"/>
            <a:tailEnd type="none" w="med" len="med"/>
          </a:ln>
        </p:spPr>
      </p:cxnSp>
      <p:cxnSp>
        <p:nvCxnSpPr>
          <p:cNvPr id="592" name="Google Shape;592;p67"/>
          <p:cNvCxnSpPr/>
          <p:nvPr/>
        </p:nvCxnSpPr>
        <p:spPr>
          <a:xfrm>
            <a:off x="1937225" y="2487300"/>
            <a:ext cx="861000" cy="693600"/>
          </a:xfrm>
          <a:prstGeom prst="straightConnector1">
            <a:avLst/>
          </a:prstGeom>
          <a:noFill/>
          <a:ln w="9525" cap="flat" cmpd="sng">
            <a:solidFill>
              <a:schemeClr val="dk2"/>
            </a:solidFill>
            <a:prstDash val="solid"/>
            <a:round/>
            <a:headEnd type="none" w="med" len="med"/>
            <a:tailEnd type="none" w="med" len="med"/>
          </a:ln>
        </p:spPr>
      </p:cxnSp>
      <p:sp>
        <p:nvSpPr>
          <p:cNvPr id="593" name="Google Shape;593;p67"/>
          <p:cNvSpPr txBox="1"/>
          <p:nvPr/>
        </p:nvSpPr>
        <p:spPr>
          <a:xfrm>
            <a:off x="4156075" y="1940613"/>
            <a:ext cx="11718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 8(%rbp)</a:t>
            </a:r>
            <a:endParaRPr>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0(%rbp)</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-8(%rbp)</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-16(%rbp)</a:t>
            </a:r>
            <a:endParaRPr>
              <a:solidFill>
                <a:schemeClr val="dk1"/>
              </a:solidFill>
              <a:latin typeface="Consolas"/>
              <a:ea typeface="Consolas"/>
              <a:cs typeface="Consolas"/>
              <a:sym typeface="Consolas"/>
            </a:endParaRPr>
          </a:p>
          <a:p>
            <a:pPr marL="0" lvl="0" indent="0" algn="l" rtl="0">
              <a:spcBef>
                <a:spcPts val="0"/>
              </a:spcBef>
              <a:spcAft>
                <a:spcPts val="0"/>
              </a:spcAft>
              <a:buNone/>
            </a:pPr>
            <a:endParaRPr>
              <a:solidFill>
                <a:schemeClr val="dk1"/>
              </a:solidFill>
              <a:latin typeface="Consolas"/>
              <a:ea typeface="Consolas"/>
              <a:cs typeface="Consolas"/>
              <a:sym typeface="Consolas"/>
            </a:endParaRPr>
          </a:p>
        </p:txBody>
      </p:sp>
      <p:sp>
        <p:nvSpPr>
          <p:cNvPr id="594" name="Google Shape;594;p67"/>
          <p:cNvSpPr txBox="1"/>
          <p:nvPr/>
        </p:nvSpPr>
        <p:spPr>
          <a:xfrm>
            <a:off x="6082775" y="2247700"/>
            <a:ext cx="2638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We use register </a:t>
            </a:r>
            <a:r>
              <a:rPr lang="en">
                <a:latin typeface="Consolas"/>
                <a:ea typeface="Consolas"/>
                <a:cs typeface="Consolas"/>
                <a:sym typeface="Consolas"/>
              </a:rPr>
              <a:t>rbp</a:t>
            </a:r>
            <a:r>
              <a:rPr lang="en"/>
              <a:t> to point to the second slot in the frame.</a:t>
            </a:r>
            <a:endParaRPr/>
          </a:p>
        </p:txBody>
      </p:sp>
      <p:sp>
        <p:nvSpPr>
          <p:cNvPr id="595" name="Google Shape;595;p67"/>
          <p:cNvSpPr/>
          <p:nvPr/>
        </p:nvSpPr>
        <p:spPr>
          <a:xfrm>
            <a:off x="948675" y="3786725"/>
            <a:ext cx="279000" cy="566100"/>
          </a:xfrm>
          <a:prstGeom prst="downArrow">
            <a:avLst>
              <a:gd name="adj1" fmla="val 50000"/>
              <a:gd name="adj2" fmla="val 50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96" name="Google Shape;596;p67"/>
          <p:cNvSpPr txBox="1"/>
          <p:nvPr/>
        </p:nvSpPr>
        <p:spPr>
          <a:xfrm>
            <a:off x="3364200" y="3707000"/>
            <a:ext cx="2511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Store variables on the frame.</a:t>
            </a:r>
            <a:endParaRPr/>
          </a:p>
        </p:txBody>
      </p:sp>
      <p:sp>
        <p:nvSpPr>
          <p:cNvPr id="597" name="Google Shape;597;p67"/>
          <p:cNvSpPr txBox="1"/>
          <p:nvPr/>
        </p:nvSpPr>
        <p:spPr>
          <a:xfrm>
            <a:off x="2567975" y="1543075"/>
            <a:ext cx="86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Frame:</a:t>
            </a:r>
            <a:endParaRPr/>
          </a:p>
        </p:txBody>
      </p:sp>
      <p:sp>
        <p:nvSpPr>
          <p:cNvPr id="598" name="Google Shape;598;p67"/>
          <p:cNvSpPr txBox="1"/>
          <p:nvPr/>
        </p:nvSpPr>
        <p:spPr>
          <a:xfrm>
            <a:off x="391600" y="1054150"/>
            <a:ext cx="109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Call Stack:</a:t>
            </a:r>
            <a:endParaRPr/>
          </a:p>
        </p:txBody>
      </p:sp>
      <p:sp>
        <p:nvSpPr>
          <p:cNvPr id="599" name="Google Shape;599;p67"/>
          <p:cNvSpPr txBox="1"/>
          <p:nvPr/>
        </p:nvSpPr>
        <p:spPr>
          <a:xfrm>
            <a:off x="6465350" y="2965625"/>
            <a:ext cx="4704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rbp</a:t>
            </a:r>
            <a:endParaRPr/>
          </a:p>
        </p:txBody>
      </p:sp>
      <p:cxnSp>
        <p:nvCxnSpPr>
          <p:cNvPr id="600" name="Google Shape;600;p67"/>
          <p:cNvCxnSpPr/>
          <p:nvPr/>
        </p:nvCxnSpPr>
        <p:spPr>
          <a:xfrm rot="10800000">
            <a:off x="5078175" y="2367875"/>
            <a:ext cx="1387200" cy="813000"/>
          </a:xfrm>
          <a:prstGeom prst="bentConnector3">
            <a:avLst>
              <a:gd name="adj1" fmla="val 50000"/>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Assign Homes</a:t>
            </a:r>
            <a:endParaRPr/>
          </a:p>
        </p:txBody>
      </p:sp>
      <p:sp>
        <p:nvSpPr>
          <p:cNvPr id="606" name="Google Shape;606;p68"/>
          <p:cNvSpPr txBox="1">
            <a:spLocks noGrp="1"/>
          </p:cNvSpPr>
          <p:nvPr>
            <p:ph type="body" idx="1"/>
          </p:nvPr>
        </p:nvSpPr>
        <p:spPr>
          <a:xfrm>
            <a:off x="311700" y="1152475"/>
            <a:ext cx="8520600" cy="641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Replaces variables with stack locations.</a:t>
            </a:r>
            <a:endParaRPr/>
          </a:p>
        </p:txBody>
      </p:sp>
      <p:sp>
        <p:nvSpPr>
          <p:cNvPr id="607" name="Google Shape;607;p68"/>
          <p:cNvSpPr txBox="1"/>
          <p:nvPr/>
        </p:nvSpPr>
        <p:spPr>
          <a:xfrm>
            <a:off x="1444925" y="1834625"/>
            <a:ext cx="1520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(+ 52 (- 10))</a:t>
            </a:r>
            <a:endParaRPr>
              <a:latin typeface="Consolas"/>
              <a:ea typeface="Consolas"/>
              <a:cs typeface="Consolas"/>
              <a:sym typeface="Consolas"/>
            </a:endParaRPr>
          </a:p>
        </p:txBody>
      </p:sp>
      <p:sp>
        <p:nvSpPr>
          <p:cNvPr id="608" name="Google Shape;608;p68"/>
          <p:cNvSpPr txBox="1"/>
          <p:nvPr/>
        </p:nvSpPr>
        <p:spPr>
          <a:xfrm>
            <a:off x="1398025" y="3051725"/>
            <a:ext cx="19902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$10, </a:t>
            </a:r>
            <a:r>
              <a:rPr lang="en">
                <a:highlight>
                  <a:schemeClr val="lt2"/>
                </a:highlight>
                <a:latin typeface="Consolas"/>
                <a:ea typeface="Consolas"/>
                <a:cs typeface="Consolas"/>
                <a:sym typeface="Consolas"/>
              </a:rPr>
              <a:t>tmp.1</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negq </a:t>
            </a:r>
            <a:r>
              <a:rPr lang="en">
                <a:highlight>
                  <a:schemeClr val="lt2"/>
                </a:highlight>
                <a:latin typeface="Consolas"/>
                <a:ea typeface="Consolas"/>
                <a:cs typeface="Consolas"/>
                <a:sym typeface="Consolas"/>
              </a:rPr>
              <a:t>tmp.1</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a:highlight>
                  <a:schemeClr val="lt2"/>
                </a:highlight>
                <a:latin typeface="Consolas"/>
                <a:ea typeface="Consolas"/>
                <a:cs typeface="Consolas"/>
                <a:sym typeface="Consolas"/>
              </a:rPr>
              <a:t>tmp.1</a:t>
            </a:r>
            <a:r>
              <a:rPr lang="en">
                <a:latin typeface="Consolas"/>
                <a:ea typeface="Consolas"/>
                <a:cs typeface="Consolas"/>
                <a:sym typeface="Consolas"/>
              </a:rPr>
              <a:t>, </a:t>
            </a:r>
            <a:r>
              <a:rPr lang="en">
                <a:highlight>
                  <a:schemeClr val="lt2"/>
                </a:highlight>
                <a:latin typeface="Consolas"/>
                <a:ea typeface="Consolas"/>
                <a:cs typeface="Consolas"/>
                <a:sym typeface="Consolas"/>
              </a:rPr>
              <a:t>tmp.2</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$52, </a:t>
            </a:r>
            <a:r>
              <a:rPr lang="en">
                <a:highlight>
                  <a:schemeClr val="lt2"/>
                </a:highlight>
                <a:latin typeface="Consolas"/>
                <a:ea typeface="Consolas"/>
                <a:cs typeface="Consolas"/>
                <a:sym typeface="Consolas"/>
              </a:rPr>
              <a:t>tmp.2</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a:highlight>
                  <a:schemeClr val="lt2"/>
                </a:highlight>
                <a:latin typeface="Consolas"/>
                <a:ea typeface="Consolas"/>
                <a:cs typeface="Consolas"/>
                <a:sym typeface="Consolas"/>
              </a:rPr>
              <a:t>tmp.2</a:t>
            </a:r>
            <a:r>
              <a:rPr lang="en">
                <a:latin typeface="Consolas"/>
                <a:ea typeface="Consolas"/>
                <a:cs typeface="Consolas"/>
                <a:sym typeface="Consolas"/>
              </a:rPr>
              <a:t>, %rax</a:t>
            </a:r>
            <a:endParaRPr>
              <a:latin typeface="Consolas"/>
              <a:ea typeface="Consolas"/>
              <a:cs typeface="Consolas"/>
              <a:sym typeface="Consolas"/>
            </a:endParaRPr>
          </a:p>
        </p:txBody>
      </p:sp>
      <p:sp>
        <p:nvSpPr>
          <p:cNvPr id="609" name="Google Shape;609;p68"/>
          <p:cNvSpPr txBox="1"/>
          <p:nvPr/>
        </p:nvSpPr>
        <p:spPr>
          <a:xfrm>
            <a:off x="4552975" y="3051725"/>
            <a:ext cx="32367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$10, </a:t>
            </a:r>
            <a:r>
              <a:rPr lang="en">
                <a:highlight>
                  <a:schemeClr val="lt2"/>
                </a:highlight>
                <a:latin typeface="Consolas"/>
                <a:ea typeface="Consolas"/>
                <a:cs typeface="Consolas"/>
                <a:sym typeface="Consolas"/>
              </a:rPr>
              <a:t>-16(%rbp)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negq </a:t>
            </a:r>
            <a:r>
              <a:rPr lang="en">
                <a:highlight>
                  <a:schemeClr val="lt2"/>
                </a:highlight>
                <a:latin typeface="Consolas"/>
                <a:ea typeface="Consolas"/>
                <a:cs typeface="Consolas"/>
                <a:sym typeface="Consolas"/>
              </a:rPr>
              <a:t>-16(%rbp)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a:highlight>
                  <a:schemeClr val="lt2"/>
                </a:highlight>
                <a:latin typeface="Consolas"/>
                <a:ea typeface="Consolas"/>
                <a:cs typeface="Consolas"/>
                <a:sym typeface="Consolas"/>
              </a:rPr>
              <a:t>-16(%rbp)</a:t>
            </a:r>
            <a:r>
              <a:rPr lang="en">
                <a:latin typeface="Consolas"/>
                <a:ea typeface="Consolas"/>
                <a:cs typeface="Consolas"/>
                <a:sym typeface="Consolas"/>
              </a:rPr>
              <a:t>, </a:t>
            </a:r>
            <a:r>
              <a:rPr lang="en">
                <a:highlight>
                  <a:schemeClr val="lt2"/>
                </a:highlight>
                <a:latin typeface="Consolas"/>
                <a:ea typeface="Consolas"/>
                <a:cs typeface="Consolas"/>
                <a:sym typeface="Consolas"/>
              </a:rPr>
              <a:t>-8(%rbp)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$52, </a:t>
            </a:r>
            <a:r>
              <a:rPr lang="en">
                <a:highlight>
                  <a:schemeClr val="lt2"/>
                </a:highlight>
                <a:latin typeface="Consolas"/>
                <a:ea typeface="Consolas"/>
                <a:cs typeface="Consolas"/>
                <a:sym typeface="Consolas"/>
              </a:rPr>
              <a:t>-8(%rbp)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a:highlight>
                  <a:schemeClr val="lt2"/>
                </a:highlight>
                <a:latin typeface="Consolas"/>
                <a:ea typeface="Consolas"/>
                <a:cs typeface="Consolas"/>
                <a:sym typeface="Consolas"/>
              </a:rPr>
              <a:t>-8(%rbp)</a:t>
            </a:r>
            <a:r>
              <a:rPr lang="en">
                <a:latin typeface="Consolas"/>
                <a:ea typeface="Consolas"/>
                <a:cs typeface="Consolas"/>
                <a:sym typeface="Consolas"/>
              </a:rPr>
              <a:t>, %rax</a:t>
            </a:r>
            <a:endParaRPr>
              <a:latin typeface="Consolas"/>
              <a:ea typeface="Consolas"/>
              <a:cs typeface="Consolas"/>
              <a:sym typeface="Consolas"/>
            </a:endParaRPr>
          </a:p>
        </p:txBody>
      </p:sp>
      <p:sp>
        <p:nvSpPr>
          <p:cNvPr id="610" name="Google Shape;610;p68"/>
          <p:cNvSpPr/>
          <p:nvPr/>
        </p:nvSpPr>
        <p:spPr>
          <a:xfrm>
            <a:off x="3499750" y="3539625"/>
            <a:ext cx="8172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68"/>
          <p:cNvSpPr txBox="1"/>
          <p:nvPr/>
        </p:nvSpPr>
        <p:spPr>
          <a:xfrm>
            <a:off x="2913250" y="2358950"/>
            <a:ext cx="2619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tmp.1  =&gt;  -16(%rbp)</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tmp.2  =&gt;  -8(%rbp)</a:t>
            </a:r>
            <a:endParaRPr>
              <a:latin typeface="Consolas"/>
              <a:ea typeface="Consolas"/>
              <a:cs typeface="Consolas"/>
              <a:sym typeface="Consola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Patch Instructions</a:t>
            </a:r>
            <a:endParaRPr/>
          </a:p>
        </p:txBody>
      </p:sp>
      <p:sp>
        <p:nvSpPr>
          <p:cNvPr id="617" name="Google Shape;617;p69"/>
          <p:cNvSpPr txBox="1">
            <a:spLocks noGrp="1"/>
          </p:cNvSpPr>
          <p:nvPr>
            <p:ph type="body" idx="1"/>
          </p:nvPr>
        </p:nvSpPr>
        <p:spPr>
          <a:xfrm>
            <a:off x="311700" y="1152475"/>
            <a:ext cx="8520600" cy="1047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Ensure that each instruction obeys the laws of x86.</a:t>
            </a:r>
            <a:endParaRPr/>
          </a:p>
          <a:p>
            <a:pPr marL="0" lvl="0" indent="0" algn="l" rtl="0">
              <a:spcBef>
                <a:spcPts val="1200"/>
              </a:spcBef>
              <a:spcAft>
                <a:spcPts val="1200"/>
              </a:spcAft>
              <a:buNone/>
            </a:pPr>
            <a:r>
              <a:rPr lang="en"/>
              <a:t>Law #1: each instruction may have at most one memory argument.</a:t>
            </a:r>
            <a:endParaRPr/>
          </a:p>
        </p:txBody>
      </p:sp>
      <p:sp>
        <p:nvSpPr>
          <p:cNvPr id="618" name="Google Shape;618;p69"/>
          <p:cNvSpPr txBox="1"/>
          <p:nvPr/>
        </p:nvSpPr>
        <p:spPr>
          <a:xfrm>
            <a:off x="925675" y="2432500"/>
            <a:ext cx="26139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chemeClr val="lt1"/>
                </a:highlight>
                <a:latin typeface="Consolas"/>
                <a:ea typeface="Consolas"/>
                <a:cs typeface="Consolas"/>
                <a:sym typeface="Consolas"/>
              </a:rPr>
              <a:t>movq $10, -16(%rbp)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negq -16(%rbp)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movq </a:t>
            </a:r>
            <a:r>
              <a:rPr lang="en">
                <a:highlight>
                  <a:schemeClr val="lt2"/>
                </a:highlight>
                <a:latin typeface="Consolas"/>
                <a:ea typeface="Consolas"/>
                <a:cs typeface="Consolas"/>
                <a:sym typeface="Consolas"/>
              </a:rPr>
              <a:t>-16(%rbp), -8(%rbp)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addq $52, -8(%rbp)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movq -8(%rbp), %rax</a:t>
            </a:r>
            <a:endParaRPr>
              <a:highlight>
                <a:schemeClr val="lt1"/>
              </a:highlight>
              <a:latin typeface="Consolas"/>
              <a:ea typeface="Consolas"/>
              <a:cs typeface="Consolas"/>
              <a:sym typeface="Consolas"/>
            </a:endParaRPr>
          </a:p>
        </p:txBody>
      </p:sp>
      <p:sp>
        <p:nvSpPr>
          <p:cNvPr id="619" name="Google Shape;619;p69"/>
          <p:cNvSpPr txBox="1"/>
          <p:nvPr/>
        </p:nvSpPr>
        <p:spPr>
          <a:xfrm>
            <a:off x="4834800" y="2416550"/>
            <a:ext cx="26139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chemeClr val="lt1"/>
                </a:highlight>
                <a:latin typeface="Consolas"/>
                <a:ea typeface="Consolas"/>
                <a:cs typeface="Consolas"/>
                <a:sym typeface="Consolas"/>
              </a:rPr>
              <a:t>movq $10, -16(%rbp)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negq -16(%rbp)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2"/>
                </a:highlight>
                <a:latin typeface="Consolas"/>
                <a:ea typeface="Consolas"/>
                <a:cs typeface="Consolas"/>
                <a:sym typeface="Consolas"/>
              </a:rPr>
              <a:t>movq -16(%rbp), %rax</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highlight>
                  <a:schemeClr val="lt2"/>
                </a:highlight>
                <a:latin typeface="Consolas"/>
                <a:ea typeface="Consolas"/>
                <a:cs typeface="Consolas"/>
                <a:sym typeface="Consolas"/>
              </a:rPr>
              <a:t>movq %rax, -8(%rbp)</a:t>
            </a:r>
            <a:endParaRPr>
              <a:highlight>
                <a:schemeClr val="lt2"/>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addq $52, -8(%rbp)</a:t>
            </a:r>
            <a:endParaRPr>
              <a:highlight>
                <a:schemeClr val="lt1"/>
              </a:highlight>
              <a:latin typeface="Consolas"/>
              <a:ea typeface="Consolas"/>
              <a:cs typeface="Consolas"/>
              <a:sym typeface="Consolas"/>
            </a:endParaRPr>
          </a:p>
          <a:p>
            <a:pPr marL="0" lvl="0" indent="0" algn="l" rtl="0">
              <a:spcBef>
                <a:spcPts val="0"/>
              </a:spcBef>
              <a:spcAft>
                <a:spcPts val="0"/>
              </a:spcAft>
              <a:buNone/>
            </a:pPr>
            <a:r>
              <a:rPr lang="en">
                <a:highlight>
                  <a:schemeClr val="lt1"/>
                </a:highlight>
                <a:latin typeface="Consolas"/>
                <a:ea typeface="Consolas"/>
                <a:cs typeface="Consolas"/>
                <a:sym typeface="Consolas"/>
              </a:rPr>
              <a:t>movq -8(%rbp), %rax</a:t>
            </a:r>
            <a:endParaRPr>
              <a:highlight>
                <a:schemeClr val="lt1"/>
              </a:highlight>
              <a:latin typeface="Consolas"/>
              <a:ea typeface="Consolas"/>
              <a:cs typeface="Consolas"/>
              <a:sym typeface="Consolas"/>
            </a:endParaRPr>
          </a:p>
        </p:txBody>
      </p:sp>
      <p:sp>
        <p:nvSpPr>
          <p:cNvPr id="620" name="Google Shape;620;p69"/>
          <p:cNvSpPr/>
          <p:nvPr/>
        </p:nvSpPr>
        <p:spPr>
          <a:xfrm>
            <a:off x="3728350" y="2853825"/>
            <a:ext cx="8172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69"/>
          <p:cNvSpPr txBox="1"/>
          <p:nvPr/>
        </p:nvSpPr>
        <p:spPr>
          <a:xfrm>
            <a:off x="1131100" y="4129700"/>
            <a:ext cx="519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Transform the instruction into two instructions, using register </a:t>
            </a:r>
            <a:r>
              <a:rPr lang="en">
                <a:latin typeface="Consolas"/>
                <a:ea typeface="Consolas"/>
                <a:cs typeface="Consolas"/>
                <a:sym typeface="Consolas"/>
              </a:rPr>
              <a:t>rax</a:t>
            </a:r>
            <a:r>
              <a:rPr lang="en"/>
              <a:t> for temporary storage.</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Calling Conventions</a:t>
            </a:r>
            <a:endParaRPr/>
          </a:p>
        </p:txBody>
      </p:sp>
      <p:sp>
        <p:nvSpPr>
          <p:cNvPr id="627" name="Google Shape;627;p7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Coordinate the use of shared resources (registers and stack) between multiple active procedures.</a:t>
            </a:r>
            <a:endParaRPr/>
          </a:p>
          <a:p>
            <a:pPr marL="457200" lvl="0" indent="-342900" algn="l" rtl="0">
              <a:spcBef>
                <a:spcPts val="1200"/>
              </a:spcBef>
              <a:spcAft>
                <a:spcPts val="0"/>
              </a:spcAft>
              <a:buSzPts val="1800"/>
              <a:buAutoNum type="arabicPeriod"/>
            </a:pPr>
            <a:r>
              <a:rPr lang="en"/>
              <a:t>A function may use the part of the stack above the </a:t>
            </a:r>
            <a:r>
              <a:rPr lang="en">
                <a:latin typeface="Consolas"/>
                <a:ea typeface="Consolas"/>
                <a:cs typeface="Consolas"/>
                <a:sym typeface="Consolas"/>
              </a:rPr>
              <a:t>rsp</a:t>
            </a:r>
            <a:r>
              <a:rPr lang="en"/>
              <a:t> register's old address and below its new address.</a:t>
            </a:r>
            <a:endParaRPr/>
          </a:p>
          <a:p>
            <a:pPr marL="457200" lvl="0" indent="-342900" algn="l" rtl="0">
              <a:spcBef>
                <a:spcPts val="0"/>
              </a:spcBef>
              <a:spcAft>
                <a:spcPts val="0"/>
              </a:spcAft>
              <a:buSzPts val="1800"/>
              <a:buAutoNum type="arabicPeriod"/>
            </a:pPr>
            <a:r>
              <a:rPr lang="en"/>
              <a:t>The value stored in register </a:t>
            </a:r>
            <a:r>
              <a:rPr lang="en">
                <a:latin typeface="Consolas"/>
                <a:ea typeface="Consolas"/>
                <a:cs typeface="Consolas"/>
                <a:sym typeface="Consolas"/>
              </a:rPr>
              <a:t>rbp</a:t>
            </a:r>
            <a:r>
              <a:rPr lang="en"/>
              <a:t> must be the same at the end of a function as it was at the beginning. (</a:t>
            </a:r>
            <a:r>
              <a:rPr lang="en">
                <a:latin typeface="Consolas"/>
                <a:ea typeface="Consolas"/>
                <a:cs typeface="Consolas"/>
                <a:sym typeface="Consolas"/>
              </a:rPr>
              <a:t>rbp</a:t>
            </a:r>
            <a:r>
              <a:rPr lang="en"/>
              <a:t> is a </a:t>
            </a:r>
            <a:r>
              <a:rPr lang="en" i="1"/>
              <a:t>callee saved</a:t>
            </a:r>
            <a:r>
              <a:rPr lang="en"/>
              <a:t> register).</a:t>
            </a:r>
            <a:endParaRPr/>
          </a:p>
          <a:p>
            <a:pPr marL="457200" lvl="0" indent="-342900" algn="l" rtl="0">
              <a:spcBef>
                <a:spcPts val="0"/>
              </a:spcBef>
              <a:spcAft>
                <a:spcPts val="0"/>
              </a:spcAft>
              <a:buSzPts val="1800"/>
              <a:buAutoNum type="arabicPeriod"/>
            </a:pPr>
            <a:r>
              <a:rPr lang="en"/>
              <a:t>The return value of a function is stored in register </a:t>
            </a:r>
            <a:r>
              <a:rPr lang="en">
                <a:latin typeface="Consolas"/>
                <a:ea typeface="Consolas"/>
                <a:cs typeface="Consolas"/>
                <a:sym typeface="Consolas"/>
              </a:rPr>
              <a:t>rax</a:t>
            </a:r>
            <a:r>
              <a:rPr lang="en"/>
              <a:t>.</a:t>
            </a:r>
            <a:endParaRPr/>
          </a:p>
          <a:p>
            <a:pPr marL="457200" lvl="0" indent="-342900" algn="l" rtl="0">
              <a:spcBef>
                <a:spcPts val="0"/>
              </a:spcBef>
              <a:spcAft>
                <a:spcPts val="0"/>
              </a:spcAft>
              <a:buSzPts val="1800"/>
              <a:buAutoNum type="arabicPeriod"/>
            </a:pPr>
            <a:r>
              <a:rPr lang="en"/>
              <a:t>…</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Prelude &amp; Conclusion</a:t>
            </a:r>
            <a:endParaRPr/>
          </a:p>
        </p:txBody>
      </p:sp>
      <p:sp>
        <p:nvSpPr>
          <p:cNvPr id="633" name="Google Shape;633;p71"/>
          <p:cNvSpPr txBox="1">
            <a:spLocks noGrp="1"/>
          </p:cNvSpPr>
          <p:nvPr>
            <p:ph type="body" idx="1"/>
          </p:nvPr>
        </p:nvSpPr>
        <p:spPr>
          <a:xfrm>
            <a:off x="311700" y="1152475"/>
            <a:ext cx="8520600" cy="37026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Ensure that our </a:t>
            </a:r>
            <a:r>
              <a:rPr lang="en">
                <a:latin typeface="Consolas"/>
                <a:ea typeface="Consolas"/>
                <a:cs typeface="Consolas"/>
                <a:sym typeface="Consolas"/>
              </a:rPr>
              <a:t>main</a:t>
            </a:r>
            <a:r>
              <a:rPr lang="en"/>
              <a:t> function follows the calling conventions.</a:t>
            </a:r>
            <a:endParaRPr/>
          </a:p>
          <a:p>
            <a:pPr marL="0" lvl="0" indent="0" algn="l" rtl="0">
              <a:spcBef>
                <a:spcPts val="1200"/>
              </a:spcBef>
              <a:spcAft>
                <a:spcPts val="0"/>
              </a:spcAft>
              <a:buNone/>
            </a:pPr>
            <a:r>
              <a:rPr lang="en"/>
              <a:t>The prelude:</a:t>
            </a:r>
            <a:endParaRPr/>
          </a:p>
          <a:p>
            <a:pPr marL="457200" lvl="0" indent="-342900" algn="l" rtl="0">
              <a:spcBef>
                <a:spcPts val="1200"/>
              </a:spcBef>
              <a:spcAft>
                <a:spcPts val="0"/>
              </a:spcAft>
              <a:buSzPts val="1800"/>
              <a:buAutoNum type="arabicPeriod"/>
            </a:pPr>
            <a:r>
              <a:rPr lang="en"/>
              <a:t>saves the old base pointer (rbp) on the stack,</a:t>
            </a:r>
            <a:endParaRPr/>
          </a:p>
          <a:p>
            <a:pPr marL="457200" lvl="0" indent="-342900" algn="l" rtl="0">
              <a:spcBef>
                <a:spcPts val="0"/>
              </a:spcBef>
              <a:spcAft>
                <a:spcPts val="0"/>
              </a:spcAft>
              <a:buSzPts val="1800"/>
              <a:buAutoNum type="arabicPeriod"/>
            </a:pPr>
            <a:r>
              <a:rPr lang="en"/>
              <a:t>sets the base pointer to the second slot in the frame,</a:t>
            </a:r>
            <a:endParaRPr/>
          </a:p>
          <a:p>
            <a:pPr marL="457200" lvl="0" indent="-342900" algn="l" rtl="0">
              <a:spcBef>
                <a:spcPts val="0"/>
              </a:spcBef>
              <a:spcAft>
                <a:spcPts val="0"/>
              </a:spcAft>
              <a:buSzPts val="1800"/>
              <a:buAutoNum type="arabicPeriod"/>
            </a:pPr>
            <a:r>
              <a:rPr lang="en"/>
              <a:t>moves the stack pointer (rsp) down past all the local variables, and</a:t>
            </a:r>
            <a:endParaRPr/>
          </a:p>
          <a:p>
            <a:pPr marL="457200" lvl="0" indent="-342900" algn="l" rtl="0">
              <a:spcBef>
                <a:spcPts val="0"/>
              </a:spcBef>
              <a:spcAft>
                <a:spcPts val="0"/>
              </a:spcAft>
              <a:buSzPts val="1800"/>
              <a:buAutoNum type="arabicPeriod"/>
            </a:pPr>
            <a:r>
              <a:rPr lang="en"/>
              <a:t>jumps to the start of the function.</a:t>
            </a:r>
            <a:endParaRPr/>
          </a:p>
          <a:p>
            <a:pPr marL="0" lvl="0" indent="0" algn="l" rtl="0">
              <a:spcBef>
                <a:spcPts val="1200"/>
              </a:spcBef>
              <a:spcAft>
                <a:spcPts val="0"/>
              </a:spcAft>
              <a:buNone/>
            </a:pPr>
            <a:r>
              <a:rPr lang="en"/>
              <a:t>The conclusion:</a:t>
            </a:r>
            <a:endParaRPr/>
          </a:p>
          <a:p>
            <a:pPr marL="457200" lvl="0" indent="-342900" algn="l" rtl="0">
              <a:spcBef>
                <a:spcPts val="1200"/>
              </a:spcBef>
              <a:spcAft>
                <a:spcPts val="0"/>
              </a:spcAft>
              <a:buSzPts val="1800"/>
              <a:buAutoNum type="arabicPeriod"/>
            </a:pPr>
            <a:r>
              <a:rPr lang="en"/>
              <a:t>moves the stack pointer back up passed the local variables,</a:t>
            </a:r>
            <a:endParaRPr/>
          </a:p>
          <a:p>
            <a:pPr marL="457200" lvl="0" indent="-342900" algn="l" rtl="0">
              <a:spcBef>
                <a:spcPts val="0"/>
              </a:spcBef>
              <a:spcAft>
                <a:spcPts val="0"/>
              </a:spcAft>
              <a:buSzPts val="1800"/>
              <a:buAutoNum type="arabicPeriod"/>
            </a:pPr>
            <a:r>
              <a:rPr lang="en"/>
              <a:t>pops the old base pointer (rbp), and</a:t>
            </a:r>
            <a:endParaRPr/>
          </a:p>
          <a:p>
            <a:pPr marL="457200" lvl="0" indent="-342900" algn="l" rtl="0">
              <a:spcBef>
                <a:spcPts val="0"/>
              </a:spcBef>
              <a:spcAft>
                <a:spcPts val="0"/>
              </a:spcAft>
              <a:buSzPts val="1800"/>
              <a:buAutoNum type="arabicPeriod"/>
            </a:pPr>
            <a:r>
              <a:rPr lang="en"/>
              <a:t>returns from the function using the retq instruction.</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Prelude &amp; Conclusion</a:t>
            </a:r>
            <a:endParaRPr/>
          </a:p>
        </p:txBody>
      </p:sp>
      <p:sp>
        <p:nvSpPr>
          <p:cNvPr id="639" name="Google Shape;639;p72"/>
          <p:cNvSpPr txBox="1">
            <a:spLocks noGrp="1"/>
          </p:cNvSpPr>
          <p:nvPr>
            <p:ph type="body" idx="1"/>
          </p:nvPr>
        </p:nvSpPr>
        <p:spPr>
          <a:xfrm>
            <a:off x="311700" y="1152475"/>
            <a:ext cx="8520600" cy="37806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SzPts val="770"/>
              <a:buNone/>
            </a:pPr>
            <a:r>
              <a:rPr lang="en" sz="1460">
                <a:latin typeface="Consolas"/>
                <a:ea typeface="Consolas"/>
                <a:cs typeface="Consolas"/>
                <a:sym typeface="Consolas"/>
              </a:rPr>
              <a:t>    	.globl _main</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main:</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pushq %rbp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movq	 %rsp, %rbp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subq	 $16, %rsp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jmp start</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start:</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movq	 $10, -16(%rbp)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negq	 -16(%rbp)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movq	 -16(%rbp), %rax</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movq	 %rax, -8(%rbp)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addq	 $52, -8(%rbp)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movq	 -8(%rbp), %rax</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jmp 	conclusion</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conclusion:</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addq	 $16, %rsp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popq	 %rbp</a:t>
            </a:r>
            <a:endParaRPr sz="1460">
              <a:latin typeface="Consolas"/>
              <a:ea typeface="Consolas"/>
              <a:cs typeface="Consolas"/>
              <a:sym typeface="Consolas"/>
            </a:endParaRPr>
          </a:p>
          <a:p>
            <a:pPr marL="0" lvl="0" indent="0" algn="l" rtl="0">
              <a:lnSpc>
                <a:spcPct val="80000"/>
              </a:lnSpc>
              <a:spcBef>
                <a:spcPts val="0"/>
              </a:spcBef>
              <a:spcAft>
                <a:spcPts val="0"/>
              </a:spcAft>
              <a:buSzPts val="770"/>
              <a:buNone/>
            </a:pPr>
            <a:r>
              <a:rPr lang="en" sz="1460">
                <a:latin typeface="Consolas"/>
                <a:ea typeface="Consolas"/>
                <a:cs typeface="Consolas"/>
                <a:sym typeface="Consolas"/>
              </a:rPr>
              <a:t>    	retq</a:t>
            </a:r>
            <a:endParaRPr sz="1460">
              <a:latin typeface="Consolas"/>
              <a:ea typeface="Consolas"/>
              <a:cs typeface="Consolas"/>
              <a:sym typeface="Consola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7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Register Allocation</a:t>
            </a:r>
            <a:endParaRPr/>
          </a:p>
        </p:txBody>
      </p:sp>
      <p:sp>
        <p:nvSpPr>
          <p:cNvPr id="645" name="Google Shape;645;p7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3</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7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Register Allocation</a:t>
            </a:r>
            <a:endParaRPr/>
          </a:p>
        </p:txBody>
      </p:sp>
      <p:sp>
        <p:nvSpPr>
          <p:cNvPr id="651" name="Google Shape;651;p74"/>
          <p:cNvSpPr txBox="1">
            <a:spLocks noGrp="1"/>
          </p:cNvSpPr>
          <p:nvPr>
            <p:ph type="body" idx="1"/>
          </p:nvPr>
        </p:nvSpPr>
        <p:spPr>
          <a:xfrm>
            <a:off x="311700" y="1152475"/>
            <a:ext cx="8520600" cy="17562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2100"/>
              <a:t>Main ideas:</a:t>
            </a:r>
            <a:endParaRPr sz="2100"/>
          </a:p>
          <a:p>
            <a:pPr marL="457200" lvl="0" indent="-361950" algn="l" rtl="0">
              <a:spcBef>
                <a:spcPts val="1200"/>
              </a:spcBef>
              <a:spcAft>
                <a:spcPts val="0"/>
              </a:spcAft>
              <a:buSzPts val="2100"/>
              <a:buAutoNum type="arabicPeriod"/>
            </a:pPr>
            <a:r>
              <a:rPr lang="en" sz="2100"/>
              <a:t>Put as many variables in registers as possible and spill the rest to the stack.</a:t>
            </a:r>
            <a:endParaRPr sz="2100"/>
          </a:p>
          <a:p>
            <a:pPr marL="457200" lvl="0" indent="-361950" algn="l" rtl="0">
              <a:spcBef>
                <a:spcPts val="0"/>
              </a:spcBef>
              <a:spcAft>
                <a:spcPts val="0"/>
              </a:spcAft>
              <a:buSzPts val="2100"/>
              <a:buAutoNum type="arabicPeriod"/>
            </a:pPr>
            <a:r>
              <a:rPr lang="en" sz="2100"/>
              <a:t>Variables that are not in use at the same time can share a register.</a:t>
            </a:r>
            <a:endParaRPr sz="2100"/>
          </a:p>
        </p:txBody>
      </p:sp>
      <p:sp>
        <p:nvSpPr>
          <p:cNvPr id="652" name="Google Shape;652;p74"/>
          <p:cNvSpPr txBox="1"/>
          <p:nvPr/>
        </p:nvSpPr>
        <p:spPr>
          <a:xfrm>
            <a:off x="959100" y="3142450"/>
            <a:ext cx="22530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movq $5, a</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movq $30, b</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movq a, c</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movq $10, b</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addq b, c</a:t>
            </a:r>
            <a:endParaRPr sz="1800">
              <a:latin typeface="Consolas"/>
              <a:ea typeface="Consolas"/>
              <a:cs typeface="Consolas"/>
              <a:sym typeface="Consolas"/>
            </a:endParaRPr>
          </a:p>
        </p:txBody>
      </p:sp>
      <p:sp>
        <p:nvSpPr>
          <p:cNvPr id="653" name="Google Shape;653;p74"/>
          <p:cNvSpPr txBox="1"/>
          <p:nvPr/>
        </p:nvSpPr>
        <p:spPr>
          <a:xfrm>
            <a:off x="5324350" y="3142450"/>
            <a:ext cx="31695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solidFill>
                  <a:schemeClr val="dk1"/>
                </a:solidFill>
                <a:latin typeface="Consolas"/>
                <a:ea typeface="Consolas"/>
                <a:cs typeface="Consolas"/>
                <a:sym typeface="Consolas"/>
              </a:rPr>
              <a:t>movq $5, %rbx</a:t>
            </a:r>
            <a:endParaRPr sz="180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solidFill>
                  <a:schemeClr val="dk1"/>
                </a:solidFill>
                <a:latin typeface="Consolas"/>
                <a:ea typeface="Consolas"/>
                <a:cs typeface="Consolas"/>
                <a:sym typeface="Consolas"/>
              </a:rPr>
              <a:t>movq $30, -8(%rbp)</a:t>
            </a:r>
            <a:endParaRPr sz="180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solidFill>
                  <a:schemeClr val="dk1"/>
                </a:solidFill>
                <a:latin typeface="Consolas"/>
                <a:ea typeface="Consolas"/>
                <a:cs typeface="Consolas"/>
                <a:sym typeface="Consolas"/>
              </a:rPr>
              <a:t>movq %rbx, %rbx</a:t>
            </a:r>
            <a:endParaRPr sz="180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solidFill>
                  <a:schemeClr val="dk1"/>
                </a:solidFill>
                <a:latin typeface="Consolas"/>
                <a:ea typeface="Consolas"/>
                <a:cs typeface="Consolas"/>
                <a:sym typeface="Consolas"/>
              </a:rPr>
              <a:t>movq $10, -8(%rbp)</a:t>
            </a:r>
            <a:endParaRPr sz="1800">
              <a:solidFill>
                <a:schemeClr val="dk1"/>
              </a:solidFill>
              <a:latin typeface="Consolas"/>
              <a:ea typeface="Consolas"/>
              <a:cs typeface="Consolas"/>
              <a:sym typeface="Consolas"/>
            </a:endParaRPr>
          </a:p>
          <a:p>
            <a:pPr marL="0" lvl="0" indent="0" algn="l" rtl="0">
              <a:spcBef>
                <a:spcPts val="0"/>
              </a:spcBef>
              <a:spcAft>
                <a:spcPts val="0"/>
              </a:spcAft>
              <a:buNone/>
            </a:pPr>
            <a:r>
              <a:rPr lang="en" sz="1800">
                <a:solidFill>
                  <a:schemeClr val="dk1"/>
                </a:solidFill>
                <a:latin typeface="Consolas"/>
                <a:ea typeface="Consolas"/>
                <a:cs typeface="Consolas"/>
                <a:sym typeface="Consolas"/>
              </a:rPr>
              <a:t>addq -8(%rbp), %rbx</a:t>
            </a:r>
            <a:endParaRPr sz="1800">
              <a:latin typeface="Consolas"/>
              <a:ea typeface="Consolas"/>
              <a:cs typeface="Consolas"/>
              <a:sym typeface="Consolas"/>
            </a:endParaRPr>
          </a:p>
        </p:txBody>
      </p:sp>
      <p:sp>
        <p:nvSpPr>
          <p:cNvPr id="654" name="Google Shape;654;p74"/>
          <p:cNvSpPr/>
          <p:nvPr/>
        </p:nvSpPr>
        <p:spPr>
          <a:xfrm>
            <a:off x="3296400" y="3066250"/>
            <a:ext cx="1735800" cy="679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74"/>
          <p:cNvSpPr txBox="1"/>
          <p:nvPr/>
        </p:nvSpPr>
        <p:spPr>
          <a:xfrm>
            <a:off x="3212025" y="3884525"/>
            <a:ext cx="1920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a -&gt; %rbx</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b -&gt; </a:t>
            </a:r>
            <a:r>
              <a:rPr lang="en" sz="1800">
                <a:solidFill>
                  <a:schemeClr val="dk1"/>
                </a:solidFill>
                <a:latin typeface="Consolas"/>
                <a:ea typeface="Consolas"/>
                <a:cs typeface="Consolas"/>
                <a:sym typeface="Consolas"/>
              </a:rPr>
              <a:t>-8(%rbp)</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c -&gt; </a:t>
            </a:r>
            <a:r>
              <a:rPr lang="en" sz="1800">
                <a:solidFill>
                  <a:schemeClr val="dk1"/>
                </a:solidFill>
                <a:latin typeface="Consolas"/>
                <a:ea typeface="Consolas"/>
                <a:cs typeface="Consolas"/>
                <a:sym typeface="Consolas"/>
              </a:rPr>
              <a:t>%rbx</a:t>
            </a:r>
            <a:endParaRPr sz="1800">
              <a:latin typeface="Consolas"/>
              <a:ea typeface="Consolas"/>
              <a:cs typeface="Consolas"/>
              <a:sym typeface="Consola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Running Example, After Instruction Selection</a:t>
            </a:r>
            <a:endParaRPr/>
          </a:p>
        </p:txBody>
      </p:sp>
      <p:sp>
        <p:nvSpPr>
          <p:cNvPr id="661" name="Google Shape;661;p75"/>
          <p:cNvSpPr txBox="1"/>
          <p:nvPr/>
        </p:nvSpPr>
        <p:spPr>
          <a:xfrm>
            <a:off x="456450" y="1691100"/>
            <a:ext cx="35322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(let ([v 1])</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(let ([w 42])</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(let ([x (+ v 7)])</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(let ([y x])</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(let ([z (+ x w)])</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z (- y)))))))</a:t>
            </a:r>
            <a:endParaRPr sz="1800">
              <a:latin typeface="Consolas"/>
              <a:ea typeface="Consolas"/>
              <a:cs typeface="Consolas"/>
              <a:sym typeface="Consolas"/>
            </a:endParaRPr>
          </a:p>
        </p:txBody>
      </p:sp>
      <p:sp>
        <p:nvSpPr>
          <p:cNvPr id="662" name="Google Shape;662;p75"/>
          <p:cNvSpPr/>
          <p:nvPr/>
        </p:nvSpPr>
        <p:spPr>
          <a:xfrm>
            <a:off x="3767600" y="2061550"/>
            <a:ext cx="1735800" cy="679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75"/>
          <p:cNvSpPr txBox="1"/>
          <p:nvPr/>
        </p:nvSpPr>
        <p:spPr>
          <a:xfrm>
            <a:off x="5585775" y="1160375"/>
            <a:ext cx="23847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    movq $1, v</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movq $42, w</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movq v, x</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addq $7, x</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movq x, y</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movq x, z</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addq w, z</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movq y, 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negq 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movq z, %rax</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addq t, %rax</a:t>
            </a:r>
            <a:endParaRPr sz="1800">
              <a:latin typeface="Consolas"/>
              <a:ea typeface="Consolas"/>
              <a:cs typeface="Consolas"/>
              <a:sym typeface="Consola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7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Liveness Analysis</a:t>
            </a:r>
            <a:endParaRPr/>
          </a:p>
        </p:txBody>
      </p:sp>
      <p:sp>
        <p:nvSpPr>
          <p:cNvPr id="669" name="Google Shape;669;p76"/>
          <p:cNvSpPr txBox="1">
            <a:spLocks noGrp="1"/>
          </p:cNvSpPr>
          <p:nvPr>
            <p:ph type="body" idx="1"/>
          </p:nvPr>
        </p:nvSpPr>
        <p:spPr>
          <a:xfrm>
            <a:off x="311700" y="1152475"/>
            <a:ext cx="8520600" cy="18819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Goal: determine which variables are in use at each point in the program.</a:t>
            </a:r>
            <a:endParaRPr/>
          </a:p>
          <a:p>
            <a:pPr marL="0" lvl="0" indent="0" algn="l" rtl="0">
              <a:spcBef>
                <a:spcPts val="1200"/>
              </a:spcBef>
              <a:spcAft>
                <a:spcPts val="0"/>
              </a:spcAft>
              <a:buNone/>
            </a:pPr>
            <a:r>
              <a:rPr lang="en"/>
              <a:t>Definition: A variable is </a:t>
            </a:r>
            <a:r>
              <a:rPr lang="en" b="1"/>
              <a:t>live</a:t>
            </a:r>
            <a:r>
              <a:rPr lang="en"/>
              <a:t> at a point in the program if the value in the variable is read from it at some later point in the program.</a:t>
            </a:r>
            <a:endParaRPr/>
          </a:p>
          <a:p>
            <a:pPr marL="0" lvl="0" indent="0" algn="l" rtl="0">
              <a:spcBef>
                <a:spcPts val="1200"/>
              </a:spcBef>
              <a:spcAft>
                <a:spcPts val="0"/>
              </a:spcAft>
              <a:buNone/>
            </a:pPr>
            <a:r>
              <a:rPr lang="en"/>
              <a:t>Each instruction has a live-before and a liver-after set of variables.</a:t>
            </a:r>
            <a:endParaRPr/>
          </a:p>
          <a:p>
            <a:pPr marL="0" lvl="0" indent="0" algn="l" rtl="0">
              <a:spcBef>
                <a:spcPts val="1200"/>
              </a:spcBef>
              <a:spcAft>
                <a:spcPts val="1200"/>
              </a:spcAft>
              <a:buNone/>
            </a:pPr>
            <a:r>
              <a:rPr lang="en"/>
              <a:t>Suppose the instructions are numbered 1…n</a:t>
            </a:r>
            <a:endParaRPr/>
          </a:p>
        </p:txBody>
      </p:sp>
      <p:sp>
        <p:nvSpPr>
          <p:cNvPr id="670" name="Google Shape;670;p76"/>
          <p:cNvSpPr txBox="1"/>
          <p:nvPr/>
        </p:nvSpPr>
        <p:spPr>
          <a:xfrm>
            <a:off x="856375" y="3244600"/>
            <a:ext cx="40617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L</a:t>
            </a:r>
            <a:r>
              <a:rPr lang="en" sz="1800" baseline="-25000"/>
              <a:t>after</a:t>
            </a:r>
            <a:r>
              <a:rPr lang="en" sz="1800"/>
              <a:t>(k) = L</a:t>
            </a:r>
            <a:r>
              <a:rPr lang="en" sz="1800" baseline="-25000"/>
              <a:t>before</a:t>
            </a:r>
            <a:r>
              <a:rPr lang="en" sz="1800"/>
              <a:t>(k+1)</a:t>
            </a:r>
            <a:endParaRPr sz="1800"/>
          </a:p>
          <a:p>
            <a:pPr marL="0" lvl="0" indent="0" algn="l" rtl="0">
              <a:spcBef>
                <a:spcPts val="0"/>
              </a:spcBef>
              <a:spcAft>
                <a:spcPts val="0"/>
              </a:spcAft>
              <a:buNone/>
            </a:pPr>
            <a:r>
              <a:rPr lang="en" sz="1800">
                <a:solidFill>
                  <a:schemeClr val="dk1"/>
                </a:solidFill>
              </a:rPr>
              <a:t>L</a:t>
            </a:r>
            <a:r>
              <a:rPr lang="en" sz="1800" baseline="-25000">
                <a:solidFill>
                  <a:schemeClr val="dk1"/>
                </a:solidFill>
              </a:rPr>
              <a:t>after</a:t>
            </a:r>
            <a:r>
              <a:rPr lang="en" sz="1800">
                <a:solidFill>
                  <a:schemeClr val="dk1"/>
                </a:solidFill>
              </a:rPr>
              <a:t>(n) = {}</a:t>
            </a: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Clr>
                <a:schemeClr val="dk1"/>
              </a:buClr>
              <a:buSzPts val="1100"/>
              <a:buFont typeface="Arial"/>
              <a:buNone/>
            </a:pPr>
            <a:r>
              <a:rPr lang="en" sz="1800">
                <a:solidFill>
                  <a:schemeClr val="dk1"/>
                </a:solidFill>
              </a:rPr>
              <a:t>L</a:t>
            </a:r>
            <a:r>
              <a:rPr lang="en" sz="1800" baseline="-25000">
                <a:solidFill>
                  <a:schemeClr val="dk1"/>
                </a:solidFill>
              </a:rPr>
              <a:t>before</a:t>
            </a:r>
            <a:r>
              <a:rPr lang="en" sz="1800">
                <a:solidFill>
                  <a:schemeClr val="dk1"/>
                </a:solidFill>
              </a:rPr>
              <a:t>(k) = (L</a:t>
            </a:r>
            <a:r>
              <a:rPr lang="en" sz="1800" baseline="-25000">
                <a:solidFill>
                  <a:schemeClr val="dk1"/>
                </a:solidFill>
              </a:rPr>
              <a:t>after</a:t>
            </a:r>
            <a:r>
              <a:rPr lang="en" sz="1800">
                <a:solidFill>
                  <a:schemeClr val="dk1"/>
                </a:solidFill>
              </a:rPr>
              <a:t>(k) – W(k)) ∪ R(k)</a:t>
            </a:r>
            <a:endParaRPr sz="1800">
              <a:solidFill>
                <a:schemeClr val="dk1"/>
              </a:solidFill>
            </a:endParaRPr>
          </a:p>
        </p:txBody>
      </p:sp>
      <p:sp>
        <p:nvSpPr>
          <p:cNvPr id="671" name="Google Shape;671;p76"/>
          <p:cNvSpPr txBox="1"/>
          <p:nvPr/>
        </p:nvSpPr>
        <p:spPr>
          <a:xfrm>
            <a:off x="4918075" y="3499750"/>
            <a:ext cx="38235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W(k) are the variables written by instruction k</a:t>
            </a:r>
            <a:endParaRPr/>
          </a:p>
          <a:p>
            <a:pPr marL="0" lvl="0" indent="0" algn="l" rtl="0">
              <a:spcBef>
                <a:spcPts val="0"/>
              </a:spcBef>
              <a:spcAft>
                <a:spcPts val="0"/>
              </a:spcAft>
              <a:buNone/>
            </a:pPr>
            <a:r>
              <a:rPr lang="en"/>
              <a:t>R(k) are the variables read by instruction k</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7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Liveness Analysis: Example</a:t>
            </a:r>
            <a:endParaRPr/>
          </a:p>
        </p:txBody>
      </p:sp>
      <p:sp>
        <p:nvSpPr>
          <p:cNvPr id="677" name="Google Shape;677;p77"/>
          <p:cNvSpPr txBox="1"/>
          <p:nvPr/>
        </p:nvSpPr>
        <p:spPr>
          <a:xfrm>
            <a:off x="2089150" y="1017725"/>
            <a:ext cx="5759400" cy="4079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latin typeface="Consolas"/>
                <a:ea typeface="Consolas"/>
                <a:cs typeface="Consolas"/>
                <a:sym typeface="Consolas"/>
              </a:rPr>
              <a:t>                  	{}</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$1, v</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{v}</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$42, w</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{v,w}</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v, 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addq $7, 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x, y</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{w,x,y}</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x, 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{w,y,z}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addq w, 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{y,z}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y, t</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{t,z}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negq t</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{t,z}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z, %rax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{t,rax}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addq t, %rax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t>
            </a:r>
            <a:endParaRPr sz="1100">
              <a:latin typeface="Consolas"/>
              <a:ea typeface="Consolas"/>
              <a:cs typeface="Consolas"/>
              <a:sym typeface="Consola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7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Liveness Analysis: example with function calls</a:t>
            </a:r>
            <a:endParaRPr/>
          </a:p>
        </p:txBody>
      </p:sp>
      <p:sp>
        <p:nvSpPr>
          <p:cNvPr id="683" name="Google Shape;683;p78"/>
          <p:cNvSpPr txBox="1"/>
          <p:nvPr/>
        </p:nvSpPr>
        <p:spPr>
          <a:xfrm>
            <a:off x="4274750" y="1017725"/>
            <a:ext cx="3740700" cy="410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latin typeface="Consolas"/>
                <a:ea typeface="Consolas"/>
                <a:cs typeface="Consolas"/>
                <a:sym typeface="Consolas"/>
              </a:rPr>
              <a:t>                 	{}</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callq read_int</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{rax}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movq %rax, 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callq read_int</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{rax, 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movq %rax, y</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{x, y}</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movq x, tmp</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{tmp, y}</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addq y, tmp</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{tmp}</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movq tmp, %rax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{rax}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addq $42, %rax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a:t>
            </a:r>
            <a:endParaRPr sz="1500">
              <a:latin typeface="Consolas"/>
              <a:ea typeface="Consolas"/>
              <a:cs typeface="Consolas"/>
              <a:sym typeface="Consolas"/>
            </a:endParaRPr>
          </a:p>
        </p:txBody>
      </p:sp>
      <p:sp>
        <p:nvSpPr>
          <p:cNvPr id="684" name="Google Shape;684;p78"/>
          <p:cNvSpPr txBox="1"/>
          <p:nvPr/>
        </p:nvSpPr>
        <p:spPr>
          <a:xfrm>
            <a:off x="742550" y="2314175"/>
            <a:ext cx="35322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(let ([x (read)])</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(let ([y (read)])</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 x y) 42)))</a:t>
            </a:r>
            <a:endParaRPr sz="1800">
              <a:latin typeface="Consolas"/>
              <a:ea typeface="Consolas"/>
              <a:cs typeface="Consolas"/>
              <a:sym typeface="Consola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7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Build the Interference Graph</a:t>
            </a:r>
            <a:endParaRPr/>
          </a:p>
        </p:txBody>
      </p:sp>
      <p:sp>
        <p:nvSpPr>
          <p:cNvPr id="690" name="Google Shape;690;p7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Goal: quickly answer yes/no whether two variables can share a register.</a:t>
            </a:r>
            <a:endParaRPr/>
          </a:p>
          <a:p>
            <a:pPr marL="0" lvl="0" indent="0" algn="l" rtl="0">
              <a:spcBef>
                <a:spcPts val="1200"/>
              </a:spcBef>
              <a:spcAft>
                <a:spcPts val="0"/>
              </a:spcAft>
              <a:buNone/>
            </a:pPr>
            <a:r>
              <a:rPr lang="en"/>
              <a:t>Definition: an </a:t>
            </a:r>
            <a:r>
              <a:rPr lang="en" b="1"/>
              <a:t>interference graph</a:t>
            </a:r>
            <a:r>
              <a:rPr lang="en"/>
              <a:t> is an undirected graph whose vertices are variables and registers and whose edges represent conflicts, that is, the two vertices are live at the same time.</a:t>
            </a:r>
            <a:endParaRPr/>
          </a:p>
          <a:p>
            <a:pPr marL="0" lvl="0" indent="0" algn="l" rtl="0">
              <a:spcBef>
                <a:spcPts val="1200"/>
              </a:spcBef>
              <a:spcAft>
                <a:spcPts val="0"/>
              </a:spcAft>
              <a:buNone/>
            </a:pPr>
            <a:endParaRPr/>
          </a:p>
          <a:p>
            <a:pPr marL="0" lvl="0" indent="0" algn="l" rtl="0">
              <a:spcBef>
                <a:spcPts val="1200"/>
              </a:spcBef>
              <a:spcAft>
                <a:spcPts val="0"/>
              </a:spcAft>
              <a:buNone/>
            </a:pPr>
            <a:r>
              <a:rPr lang="en"/>
              <a:t>Naive approach: inspect each live-after set and add an edge between every pair of variables. Problems:</a:t>
            </a:r>
            <a:endParaRPr/>
          </a:p>
          <a:p>
            <a:pPr marL="457200" lvl="0" indent="-342900" algn="l" rtl="0">
              <a:spcBef>
                <a:spcPts val="1200"/>
              </a:spcBef>
              <a:spcAft>
                <a:spcPts val="0"/>
              </a:spcAft>
              <a:buSzPts val="1800"/>
              <a:buChar char="●"/>
            </a:pPr>
            <a:r>
              <a:rPr lang="en"/>
              <a:t>The time complexity is O(n</a:t>
            </a:r>
            <a:r>
              <a:rPr lang="en" baseline="30000"/>
              <a:t>2</a:t>
            </a:r>
            <a:r>
              <a:rPr lang="en"/>
              <a:t>) per instruction for n variables.</a:t>
            </a:r>
            <a:endParaRPr/>
          </a:p>
          <a:p>
            <a:pPr marL="457200" lvl="0" indent="-342900" algn="l" rtl="0">
              <a:spcBef>
                <a:spcPts val="0"/>
              </a:spcBef>
              <a:spcAft>
                <a:spcPts val="0"/>
              </a:spcAft>
              <a:buSzPts val="1800"/>
              <a:buChar char="●"/>
            </a:pPr>
            <a:r>
              <a:rPr lang="en"/>
              <a:t>It is overly pessimistic for some corner cases (next slide).</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8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Interference Graph, Variables with shared value</a:t>
            </a:r>
            <a:endParaRPr/>
          </a:p>
        </p:txBody>
      </p:sp>
      <p:sp>
        <p:nvSpPr>
          <p:cNvPr id="696" name="Google Shape;696;p80"/>
          <p:cNvSpPr txBox="1">
            <a:spLocks noGrp="1"/>
          </p:cNvSpPr>
          <p:nvPr>
            <p:ph type="body" idx="1"/>
          </p:nvPr>
        </p:nvSpPr>
        <p:spPr>
          <a:xfrm>
            <a:off x="768900" y="1152475"/>
            <a:ext cx="3097800" cy="3416400"/>
          </a:xfrm>
          <a:prstGeom prst="rect">
            <a:avLst/>
          </a:prstGeom>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movq $1, v</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movq $42, w</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movq v,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addq $7, 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b="1">
                <a:latin typeface="Consolas"/>
                <a:ea typeface="Consolas"/>
                <a:cs typeface="Consolas"/>
                <a:sym typeface="Consolas"/>
              </a:rPr>
              <a:t>	movq x, y</a:t>
            </a:r>
            <a:endParaRPr b="1">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movq x, z</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addq w, z</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movq y, 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negq 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movq z, %rax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addq t, %rax</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jmp conclusion</a:t>
            </a:r>
            <a:endParaRPr>
              <a:latin typeface="Consolas"/>
              <a:ea typeface="Consolas"/>
              <a:cs typeface="Consolas"/>
              <a:sym typeface="Consolas"/>
            </a:endParaRPr>
          </a:p>
        </p:txBody>
      </p:sp>
      <p:sp>
        <p:nvSpPr>
          <p:cNvPr id="697" name="Google Shape;697;p80"/>
          <p:cNvSpPr txBox="1"/>
          <p:nvPr/>
        </p:nvSpPr>
        <p:spPr>
          <a:xfrm>
            <a:off x="4145800" y="1937275"/>
            <a:ext cx="4068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x and y have overlapping live ranges, but y is the same value as x, so they do not interfere.</a:t>
            </a:r>
            <a:endParaRPr sz="18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8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Build Interference Graph</a:t>
            </a:r>
            <a:endParaRPr/>
          </a:p>
        </p:txBody>
      </p:sp>
      <p:sp>
        <p:nvSpPr>
          <p:cNvPr id="703" name="Google Shape;703;p8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algorithm analyzes each write into a variable or register. The idea is that the destination interferes with all the variables in the live-after set of the instruction.</a:t>
            </a:r>
            <a:endParaRPr/>
          </a:p>
          <a:p>
            <a:pPr marL="457200" lvl="0" indent="-342900" algn="l" rtl="0">
              <a:spcBef>
                <a:spcPts val="1200"/>
              </a:spcBef>
              <a:spcAft>
                <a:spcPts val="0"/>
              </a:spcAft>
              <a:buSzPts val="1800"/>
              <a:buAutoNum type="arabicPeriod"/>
            </a:pPr>
            <a:r>
              <a:rPr lang="en"/>
              <a:t>If instruction I</a:t>
            </a:r>
            <a:r>
              <a:rPr lang="en" baseline="-25000"/>
              <a:t>k</a:t>
            </a:r>
            <a:r>
              <a:rPr lang="en"/>
              <a:t> is a move instruction of the form </a:t>
            </a:r>
            <a:r>
              <a:rPr lang="en">
                <a:latin typeface="Consolas"/>
                <a:ea typeface="Consolas"/>
                <a:cs typeface="Consolas"/>
                <a:sym typeface="Consolas"/>
              </a:rPr>
              <a:t>movq s, d</a:t>
            </a:r>
            <a:r>
              <a:rPr lang="en"/>
              <a:t>, then for every v∈L</a:t>
            </a:r>
            <a:r>
              <a:rPr lang="en" baseline="-25000"/>
              <a:t>after</a:t>
            </a:r>
            <a:r>
              <a:rPr lang="en"/>
              <a:t>(k), if v ≠ d and v ≠ s, add the edge (d,v).</a:t>
            </a:r>
            <a:endParaRPr/>
          </a:p>
          <a:p>
            <a:pPr marL="457200" lvl="0" indent="-342900" algn="l" rtl="0">
              <a:spcBef>
                <a:spcPts val="0"/>
              </a:spcBef>
              <a:spcAft>
                <a:spcPts val="0"/>
              </a:spcAft>
              <a:buSzPts val="1800"/>
              <a:buAutoNum type="arabicPeriod"/>
            </a:pPr>
            <a:r>
              <a:rPr lang="en"/>
              <a:t>For any other instruction I</a:t>
            </a:r>
            <a:r>
              <a:rPr lang="en" baseline="-25000"/>
              <a:t>k</a:t>
            </a:r>
            <a:r>
              <a:rPr lang="en"/>
              <a:t>, for every d ∈ W(k) and every v ∈ L</a:t>
            </a:r>
            <a:r>
              <a:rPr lang="en" baseline="-25000"/>
              <a:t>after</a:t>
            </a:r>
            <a:r>
              <a:rPr lang="en"/>
              <a:t>(k), if v ≠ d, add the edge (d, v).</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8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Interference Graph for the Running Example</a:t>
            </a:r>
            <a:endParaRPr/>
          </a:p>
        </p:txBody>
      </p:sp>
      <p:sp>
        <p:nvSpPr>
          <p:cNvPr id="709" name="Google Shape;709;p82"/>
          <p:cNvSpPr txBox="1"/>
          <p:nvPr/>
        </p:nvSpPr>
        <p:spPr>
          <a:xfrm>
            <a:off x="436350" y="1017725"/>
            <a:ext cx="3191100" cy="4079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latin typeface="Consolas"/>
                <a:ea typeface="Consolas"/>
                <a:cs typeface="Consolas"/>
                <a:sym typeface="Consolas"/>
              </a:rPr>
              <a:t>                  	{}</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$1, v</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{v}</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$42, w</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{v,w}</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v, 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addq $7, 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x, y</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{w,x,y}</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x, 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{w,y,z}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addq w, 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{y,z}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y, t</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{t,z}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negq t</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{t,z}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z, %rax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{t,rax}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addq t, %rax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t>
            </a:r>
            <a:endParaRPr sz="1100">
              <a:latin typeface="Consolas"/>
              <a:ea typeface="Consolas"/>
              <a:cs typeface="Consolas"/>
              <a:sym typeface="Consolas"/>
            </a:endParaRPr>
          </a:p>
        </p:txBody>
      </p:sp>
      <p:sp>
        <p:nvSpPr>
          <p:cNvPr id="710" name="Google Shape;710;p82"/>
          <p:cNvSpPr txBox="1"/>
          <p:nvPr/>
        </p:nvSpPr>
        <p:spPr>
          <a:xfrm>
            <a:off x="4378825" y="1706450"/>
            <a:ext cx="31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a:t>
            </a:r>
            <a:endParaRPr/>
          </a:p>
        </p:txBody>
      </p:sp>
      <p:sp>
        <p:nvSpPr>
          <p:cNvPr id="711" name="Google Shape;711;p82"/>
          <p:cNvSpPr txBox="1"/>
          <p:nvPr/>
        </p:nvSpPr>
        <p:spPr>
          <a:xfrm>
            <a:off x="5441300" y="1706450"/>
            <a:ext cx="31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z</a:t>
            </a:r>
            <a:endParaRPr/>
          </a:p>
        </p:txBody>
      </p:sp>
      <p:sp>
        <p:nvSpPr>
          <p:cNvPr id="712" name="Google Shape;712;p82"/>
          <p:cNvSpPr txBox="1"/>
          <p:nvPr/>
        </p:nvSpPr>
        <p:spPr>
          <a:xfrm>
            <a:off x="5441300" y="2952750"/>
            <a:ext cx="31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y</a:t>
            </a:r>
            <a:endParaRPr/>
          </a:p>
        </p:txBody>
      </p:sp>
      <p:sp>
        <p:nvSpPr>
          <p:cNvPr id="713" name="Google Shape;713;p82"/>
          <p:cNvSpPr txBox="1"/>
          <p:nvPr/>
        </p:nvSpPr>
        <p:spPr>
          <a:xfrm>
            <a:off x="6439425" y="2952750"/>
            <a:ext cx="31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w</a:t>
            </a:r>
            <a:endParaRPr/>
          </a:p>
        </p:txBody>
      </p:sp>
      <p:sp>
        <p:nvSpPr>
          <p:cNvPr id="714" name="Google Shape;714;p82"/>
          <p:cNvSpPr txBox="1"/>
          <p:nvPr/>
        </p:nvSpPr>
        <p:spPr>
          <a:xfrm>
            <a:off x="7437550" y="2952750"/>
            <a:ext cx="31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v</a:t>
            </a:r>
            <a:endParaRPr/>
          </a:p>
        </p:txBody>
      </p:sp>
      <p:cxnSp>
        <p:nvCxnSpPr>
          <p:cNvPr id="715" name="Google Shape;715;p82"/>
          <p:cNvCxnSpPr>
            <a:stCxn id="710" idx="3"/>
            <a:endCxn id="711" idx="1"/>
          </p:cNvCxnSpPr>
          <p:nvPr/>
        </p:nvCxnSpPr>
        <p:spPr>
          <a:xfrm>
            <a:off x="4689925" y="1906550"/>
            <a:ext cx="751500" cy="0"/>
          </a:xfrm>
          <a:prstGeom prst="straightConnector1">
            <a:avLst/>
          </a:prstGeom>
          <a:noFill/>
          <a:ln w="9525" cap="flat" cmpd="sng">
            <a:solidFill>
              <a:schemeClr val="dk2"/>
            </a:solidFill>
            <a:prstDash val="solid"/>
            <a:round/>
            <a:headEnd type="none" w="med" len="med"/>
            <a:tailEnd type="none" w="med" len="med"/>
          </a:ln>
        </p:spPr>
      </p:cxnSp>
      <p:cxnSp>
        <p:nvCxnSpPr>
          <p:cNvPr id="716" name="Google Shape;716;p82"/>
          <p:cNvCxnSpPr>
            <a:stCxn id="711" idx="2"/>
            <a:endCxn id="712" idx="0"/>
          </p:cNvCxnSpPr>
          <p:nvPr/>
        </p:nvCxnSpPr>
        <p:spPr>
          <a:xfrm>
            <a:off x="5596850" y="2106650"/>
            <a:ext cx="0" cy="846000"/>
          </a:xfrm>
          <a:prstGeom prst="straightConnector1">
            <a:avLst/>
          </a:prstGeom>
          <a:noFill/>
          <a:ln w="9525" cap="flat" cmpd="sng">
            <a:solidFill>
              <a:schemeClr val="dk2"/>
            </a:solidFill>
            <a:prstDash val="solid"/>
            <a:round/>
            <a:headEnd type="none" w="med" len="med"/>
            <a:tailEnd type="none" w="med" len="med"/>
          </a:ln>
        </p:spPr>
      </p:cxnSp>
      <p:cxnSp>
        <p:nvCxnSpPr>
          <p:cNvPr id="717" name="Google Shape;717;p82"/>
          <p:cNvCxnSpPr>
            <a:stCxn id="712" idx="3"/>
            <a:endCxn id="713" idx="1"/>
          </p:cNvCxnSpPr>
          <p:nvPr/>
        </p:nvCxnSpPr>
        <p:spPr>
          <a:xfrm>
            <a:off x="5752400" y="3152850"/>
            <a:ext cx="687000" cy="0"/>
          </a:xfrm>
          <a:prstGeom prst="straightConnector1">
            <a:avLst/>
          </a:prstGeom>
          <a:noFill/>
          <a:ln w="9525" cap="flat" cmpd="sng">
            <a:solidFill>
              <a:schemeClr val="dk2"/>
            </a:solidFill>
            <a:prstDash val="solid"/>
            <a:round/>
            <a:headEnd type="none" w="med" len="med"/>
            <a:tailEnd type="none" w="med" len="med"/>
          </a:ln>
        </p:spPr>
      </p:cxnSp>
      <p:sp>
        <p:nvSpPr>
          <p:cNvPr id="718" name="Google Shape;718;p82"/>
          <p:cNvSpPr txBox="1"/>
          <p:nvPr/>
        </p:nvSpPr>
        <p:spPr>
          <a:xfrm>
            <a:off x="6440500" y="1706450"/>
            <a:ext cx="31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x</a:t>
            </a:r>
            <a:endParaRPr/>
          </a:p>
        </p:txBody>
      </p:sp>
      <p:cxnSp>
        <p:nvCxnSpPr>
          <p:cNvPr id="719" name="Google Shape;719;p82"/>
          <p:cNvCxnSpPr>
            <a:stCxn id="718" idx="2"/>
            <a:endCxn id="713" idx="0"/>
          </p:cNvCxnSpPr>
          <p:nvPr/>
        </p:nvCxnSpPr>
        <p:spPr>
          <a:xfrm flipH="1">
            <a:off x="6594850" y="2106650"/>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720" name="Google Shape;720;p82"/>
          <p:cNvCxnSpPr>
            <a:stCxn id="711" idx="2"/>
            <a:endCxn id="713" idx="0"/>
          </p:cNvCxnSpPr>
          <p:nvPr/>
        </p:nvCxnSpPr>
        <p:spPr>
          <a:xfrm>
            <a:off x="5596850" y="2106650"/>
            <a:ext cx="998100" cy="846000"/>
          </a:xfrm>
          <a:prstGeom prst="straightConnector1">
            <a:avLst/>
          </a:prstGeom>
          <a:noFill/>
          <a:ln w="9525" cap="flat" cmpd="sng">
            <a:solidFill>
              <a:schemeClr val="dk2"/>
            </a:solidFill>
            <a:prstDash val="solid"/>
            <a:round/>
            <a:headEnd type="none" w="med" len="med"/>
            <a:tailEnd type="none" w="med" len="med"/>
          </a:ln>
        </p:spPr>
      </p:cxnSp>
      <p:cxnSp>
        <p:nvCxnSpPr>
          <p:cNvPr id="721" name="Google Shape;721;p82"/>
          <p:cNvCxnSpPr>
            <a:stCxn id="713" idx="3"/>
            <a:endCxn id="714" idx="1"/>
          </p:cNvCxnSpPr>
          <p:nvPr/>
        </p:nvCxnSpPr>
        <p:spPr>
          <a:xfrm>
            <a:off x="6750525" y="3152850"/>
            <a:ext cx="6870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8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Registers and Calling Conventions</a:t>
            </a:r>
            <a:endParaRPr/>
          </a:p>
        </p:txBody>
      </p:sp>
      <p:sp>
        <p:nvSpPr>
          <p:cNvPr id="727" name="Google Shape;727;p83"/>
          <p:cNvSpPr txBox="1">
            <a:spLocks noGrp="1"/>
          </p:cNvSpPr>
          <p:nvPr>
            <p:ph type="body" idx="1"/>
          </p:nvPr>
        </p:nvSpPr>
        <p:spPr>
          <a:xfrm>
            <a:off x="311700" y="1152475"/>
            <a:ext cx="8520600" cy="3894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852"/>
              <a:buNone/>
            </a:pPr>
            <a:r>
              <a:rPr lang="en" sz="1600"/>
              <a:t>Calling conventions are rules about how functions share the use of registers and the procedure call stack.</a:t>
            </a:r>
            <a:endParaRPr sz="1600"/>
          </a:p>
          <a:p>
            <a:pPr marL="0" lvl="0" indent="0" algn="l" rtl="0">
              <a:lnSpc>
                <a:spcPct val="100000"/>
              </a:lnSpc>
              <a:spcBef>
                <a:spcPts val="1200"/>
              </a:spcBef>
              <a:spcAft>
                <a:spcPts val="0"/>
              </a:spcAft>
              <a:buSzPts val="852"/>
              <a:buNone/>
            </a:pPr>
            <a:r>
              <a:rPr lang="en" sz="1600"/>
              <a:t>A </a:t>
            </a:r>
            <a:r>
              <a:rPr lang="en" sz="1600" b="1"/>
              <a:t>caller-saved register</a:t>
            </a:r>
            <a:r>
              <a:rPr lang="en" sz="1600"/>
              <a:t> is one that the caller gives up ownership during a function call. If the caller cares about the value in the register, the caller must save it somewhere.</a:t>
            </a:r>
            <a:endParaRPr sz="1600"/>
          </a:p>
          <a:p>
            <a:pPr marL="0" lvl="0" indent="0" algn="l" rtl="0">
              <a:lnSpc>
                <a:spcPct val="100000"/>
              </a:lnSpc>
              <a:spcBef>
                <a:spcPts val="1200"/>
              </a:spcBef>
              <a:spcAft>
                <a:spcPts val="0"/>
              </a:spcAft>
              <a:buSzPts val="852"/>
              <a:buNone/>
            </a:pPr>
            <a:r>
              <a:rPr lang="en" sz="1600"/>
              <a:t>A </a:t>
            </a:r>
            <a:r>
              <a:rPr lang="en" sz="1600" b="1"/>
              <a:t>callee-saved register</a:t>
            </a:r>
            <a:r>
              <a:rPr lang="en" sz="1600"/>
              <a:t> is a register that the callee may only borrow. If the callee wants to use it, the callee must save the original value and then restore it before returning from the function.</a:t>
            </a:r>
            <a:endParaRPr sz="1600"/>
          </a:p>
          <a:p>
            <a:pPr marL="0" lvl="0" indent="0" algn="l" rtl="0">
              <a:lnSpc>
                <a:spcPct val="100000"/>
              </a:lnSpc>
              <a:spcBef>
                <a:spcPts val="1200"/>
              </a:spcBef>
              <a:spcAft>
                <a:spcPts val="0"/>
              </a:spcAft>
              <a:buSzPts val="852"/>
              <a:buNone/>
            </a:pPr>
            <a:r>
              <a:rPr lang="en" sz="1600"/>
              <a:t>The caller-saved registers:</a:t>
            </a:r>
            <a:endParaRPr sz="1600"/>
          </a:p>
          <a:p>
            <a:pPr marL="0" lvl="0" indent="0" algn="l" rtl="0">
              <a:lnSpc>
                <a:spcPct val="100000"/>
              </a:lnSpc>
              <a:spcBef>
                <a:spcPts val="1200"/>
              </a:spcBef>
              <a:spcAft>
                <a:spcPts val="0"/>
              </a:spcAft>
              <a:buSzPts val="852"/>
              <a:buNone/>
            </a:pPr>
            <a:r>
              <a:rPr lang="en" sz="1600"/>
              <a:t>	rax rdx rcx rsi rdi r8 r9 r10 r11</a:t>
            </a:r>
            <a:endParaRPr sz="1600"/>
          </a:p>
          <a:p>
            <a:pPr marL="0" lvl="0" indent="0" algn="l" rtl="0">
              <a:lnSpc>
                <a:spcPct val="100000"/>
              </a:lnSpc>
              <a:spcBef>
                <a:spcPts val="1200"/>
              </a:spcBef>
              <a:spcAft>
                <a:spcPts val="0"/>
              </a:spcAft>
              <a:buSzPts val="852"/>
              <a:buNone/>
            </a:pPr>
            <a:r>
              <a:rPr lang="en" sz="1600"/>
              <a:t>The callee-saved registers:</a:t>
            </a:r>
            <a:endParaRPr sz="1600"/>
          </a:p>
          <a:p>
            <a:pPr marL="0" lvl="0" indent="0" algn="l" rtl="0">
              <a:lnSpc>
                <a:spcPct val="100000"/>
              </a:lnSpc>
              <a:spcBef>
                <a:spcPts val="1200"/>
              </a:spcBef>
              <a:spcAft>
                <a:spcPts val="1200"/>
              </a:spcAft>
              <a:buSzPts val="852"/>
              <a:buNone/>
            </a:pPr>
            <a:r>
              <a:rPr lang="en" sz="1600"/>
              <a:t>    	rsp rbp rbx r12 r13 r14 r15</a:t>
            </a:r>
            <a:endParaRPr sz="16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8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write set of callq includes caller-saved registers</a:t>
            </a:r>
            <a:endParaRPr/>
          </a:p>
        </p:txBody>
      </p:sp>
      <p:sp>
        <p:nvSpPr>
          <p:cNvPr id="733" name="Google Shape;733;p84"/>
          <p:cNvSpPr txBox="1"/>
          <p:nvPr/>
        </p:nvSpPr>
        <p:spPr>
          <a:xfrm>
            <a:off x="869300" y="1017725"/>
            <a:ext cx="3740700" cy="410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latin typeface="Consolas"/>
                <a:ea typeface="Consolas"/>
                <a:cs typeface="Consolas"/>
                <a:sym typeface="Consolas"/>
              </a:rPr>
              <a:t>                 	{}</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callq read_int</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{rax}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movq %rax, 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{x}</a:t>
            </a:r>
            <a:endParaRPr sz="1500">
              <a:latin typeface="Consolas"/>
              <a:ea typeface="Consolas"/>
              <a:cs typeface="Consolas"/>
              <a:sym typeface="Consolas"/>
            </a:endParaRPr>
          </a:p>
          <a:p>
            <a:pPr marL="0" lvl="0" indent="0" algn="l" rtl="0">
              <a:spcBef>
                <a:spcPts val="0"/>
              </a:spcBef>
              <a:spcAft>
                <a:spcPts val="0"/>
              </a:spcAft>
              <a:buNone/>
            </a:pPr>
            <a:r>
              <a:rPr lang="en" sz="1500" b="1">
                <a:latin typeface="Consolas"/>
                <a:ea typeface="Consolas"/>
                <a:cs typeface="Consolas"/>
                <a:sym typeface="Consolas"/>
              </a:rPr>
              <a:t>	callq read_int</a:t>
            </a:r>
            <a:endParaRPr sz="1500" b="1">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{rax, </a:t>
            </a:r>
            <a:r>
              <a:rPr lang="en" sz="1500" b="1">
                <a:latin typeface="Consolas"/>
                <a:ea typeface="Consolas"/>
                <a:cs typeface="Consolas"/>
                <a:sym typeface="Consolas"/>
              </a:rPr>
              <a:t>x</a:t>
            </a:r>
            <a:r>
              <a:rPr lang="en" sz="1500">
                <a:latin typeface="Consolas"/>
                <a:ea typeface="Consolas"/>
                <a:cs typeface="Consolas"/>
                <a:sym typeface="Consolas"/>
              </a:rPr>
              <a:t>}</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movq %rax, y</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{x, y}</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movq x, tmp</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{tmp, y}</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addq y, tmp</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{tmp}</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movq tmp, %rax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{rax}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addq $42, %rax</a:t>
            </a:r>
            <a:endParaRPr sz="1500">
              <a:latin typeface="Consolas"/>
              <a:ea typeface="Consolas"/>
              <a:cs typeface="Consolas"/>
              <a:sym typeface="Consolas"/>
            </a:endParaRPr>
          </a:p>
          <a:p>
            <a:pPr marL="0" lvl="0" indent="0" algn="l" rtl="0">
              <a:spcBef>
                <a:spcPts val="0"/>
              </a:spcBef>
              <a:spcAft>
                <a:spcPts val="0"/>
              </a:spcAft>
              <a:buNone/>
            </a:pPr>
            <a:r>
              <a:rPr lang="en" sz="1500">
                <a:latin typeface="Consolas"/>
                <a:ea typeface="Consolas"/>
                <a:cs typeface="Consolas"/>
                <a:sym typeface="Consolas"/>
              </a:rPr>
              <a:t>                 	{}</a:t>
            </a:r>
            <a:endParaRPr sz="1500">
              <a:latin typeface="Consolas"/>
              <a:ea typeface="Consolas"/>
              <a:cs typeface="Consolas"/>
              <a:sym typeface="Consolas"/>
            </a:endParaRPr>
          </a:p>
        </p:txBody>
      </p:sp>
      <p:sp>
        <p:nvSpPr>
          <p:cNvPr id="734" name="Google Shape;734;p84"/>
          <p:cNvSpPr txBox="1"/>
          <p:nvPr/>
        </p:nvSpPr>
        <p:spPr>
          <a:xfrm>
            <a:off x="5688175" y="1964025"/>
            <a:ext cx="2393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35" name="Google Shape;735;p84"/>
          <p:cNvSpPr txBox="1"/>
          <p:nvPr/>
        </p:nvSpPr>
        <p:spPr>
          <a:xfrm>
            <a:off x="4711525" y="2167950"/>
            <a:ext cx="37407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Variable x interferes with all the caller-saved registers because it is in the live-after of a callq.</a:t>
            </a:r>
            <a:endParaRPr sz="1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8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Register Allocation</a:t>
            </a:r>
            <a:endParaRPr/>
          </a:p>
        </p:txBody>
      </p:sp>
      <p:sp>
        <p:nvSpPr>
          <p:cNvPr id="745" name="Google Shape;745;p86"/>
          <p:cNvSpPr txBox="1">
            <a:spLocks noGrp="1"/>
          </p:cNvSpPr>
          <p:nvPr>
            <p:ph type="body" idx="1"/>
          </p:nvPr>
        </p:nvSpPr>
        <p:spPr>
          <a:xfrm>
            <a:off x="311700" y="1152475"/>
            <a:ext cx="8520600" cy="17562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2100"/>
              <a:t>Main ideas:</a:t>
            </a:r>
            <a:endParaRPr sz="2100"/>
          </a:p>
          <a:p>
            <a:pPr marL="457200" lvl="0" indent="-361950" algn="l" rtl="0">
              <a:spcBef>
                <a:spcPts val="1200"/>
              </a:spcBef>
              <a:spcAft>
                <a:spcPts val="0"/>
              </a:spcAft>
              <a:buSzPts val="2100"/>
              <a:buAutoNum type="arabicPeriod"/>
            </a:pPr>
            <a:r>
              <a:rPr lang="en" sz="2100"/>
              <a:t>Put as many variables in registers as possible and spill the rest to the stack.</a:t>
            </a:r>
            <a:endParaRPr sz="2100"/>
          </a:p>
          <a:p>
            <a:pPr marL="457200" lvl="0" indent="-361950" algn="l" rtl="0">
              <a:spcBef>
                <a:spcPts val="0"/>
              </a:spcBef>
              <a:spcAft>
                <a:spcPts val="0"/>
              </a:spcAft>
              <a:buSzPts val="2100"/>
              <a:buAutoNum type="arabicPeriod"/>
            </a:pPr>
            <a:r>
              <a:rPr lang="en" sz="2100"/>
              <a:t>Variables that are not in use at the same time can share a register.</a:t>
            </a:r>
            <a:endParaRPr sz="2100"/>
          </a:p>
        </p:txBody>
      </p:sp>
      <p:sp>
        <p:nvSpPr>
          <p:cNvPr id="746" name="Google Shape;746;p86"/>
          <p:cNvSpPr txBox="1"/>
          <p:nvPr/>
        </p:nvSpPr>
        <p:spPr>
          <a:xfrm>
            <a:off x="959100" y="3142450"/>
            <a:ext cx="22530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movq $5, a</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movq $30, b</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movq a, c</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movq $10, b</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addq b, c</a:t>
            </a:r>
            <a:endParaRPr sz="1800">
              <a:latin typeface="Consolas"/>
              <a:ea typeface="Consolas"/>
              <a:cs typeface="Consolas"/>
              <a:sym typeface="Consolas"/>
            </a:endParaRPr>
          </a:p>
        </p:txBody>
      </p:sp>
      <p:sp>
        <p:nvSpPr>
          <p:cNvPr id="747" name="Google Shape;747;p86"/>
          <p:cNvSpPr txBox="1"/>
          <p:nvPr/>
        </p:nvSpPr>
        <p:spPr>
          <a:xfrm>
            <a:off x="5324350" y="3142450"/>
            <a:ext cx="31695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movq $5, %rbx</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movq $30, </a:t>
            </a:r>
            <a:r>
              <a:rPr lang="en" sz="1800">
                <a:solidFill>
                  <a:schemeClr val="dk1"/>
                </a:solidFill>
                <a:latin typeface="Consolas"/>
                <a:ea typeface="Consolas"/>
                <a:cs typeface="Consolas"/>
                <a:sym typeface="Consolas"/>
              </a:rPr>
              <a:t>-8(%rbp)</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movq %rbx, </a:t>
            </a:r>
            <a:r>
              <a:rPr lang="en" sz="1800">
                <a:solidFill>
                  <a:schemeClr val="dk1"/>
                </a:solidFill>
                <a:latin typeface="Consolas"/>
                <a:ea typeface="Consolas"/>
                <a:cs typeface="Consolas"/>
                <a:sym typeface="Consolas"/>
              </a:rPr>
              <a:t>%rbx</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movq $10, </a:t>
            </a:r>
            <a:r>
              <a:rPr lang="en" sz="1800">
                <a:solidFill>
                  <a:schemeClr val="dk1"/>
                </a:solidFill>
                <a:latin typeface="Consolas"/>
                <a:ea typeface="Consolas"/>
                <a:cs typeface="Consolas"/>
                <a:sym typeface="Consolas"/>
              </a:rPr>
              <a:t>-8(%rbp)</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addq </a:t>
            </a:r>
            <a:r>
              <a:rPr lang="en" sz="1800">
                <a:solidFill>
                  <a:schemeClr val="dk1"/>
                </a:solidFill>
                <a:latin typeface="Consolas"/>
                <a:ea typeface="Consolas"/>
                <a:cs typeface="Consolas"/>
                <a:sym typeface="Consolas"/>
              </a:rPr>
              <a:t>-8(%rbp)</a:t>
            </a:r>
            <a:r>
              <a:rPr lang="en" sz="1800">
                <a:latin typeface="Consolas"/>
                <a:ea typeface="Consolas"/>
                <a:cs typeface="Consolas"/>
                <a:sym typeface="Consolas"/>
              </a:rPr>
              <a:t>, </a:t>
            </a:r>
            <a:r>
              <a:rPr lang="en" sz="1800">
                <a:solidFill>
                  <a:schemeClr val="dk1"/>
                </a:solidFill>
                <a:latin typeface="Consolas"/>
                <a:ea typeface="Consolas"/>
                <a:cs typeface="Consolas"/>
                <a:sym typeface="Consolas"/>
              </a:rPr>
              <a:t>%rbx</a:t>
            </a:r>
            <a:endParaRPr sz="1800">
              <a:latin typeface="Consolas"/>
              <a:ea typeface="Consolas"/>
              <a:cs typeface="Consolas"/>
              <a:sym typeface="Consolas"/>
            </a:endParaRPr>
          </a:p>
        </p:txBody>
      </p:sp>
      <p:sp>
        <p:nvSpPr>
          <p:cNvPr id="748" name="Google Shape;748;p86"/>
          <p:cNvSpPr/>
          <p:nvPr/>
        </p:nvSpPr>
        <p:spPr>
          <a:xfrm>
            <a:off x="3296400" y="3066250"/>
            <a:ext cx="1735800" cy="679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86"/>
          <p:cNvSpPr txBox="1"/>
          <p:nvPr/>
        </p:nvSpPr>
        <p:spPr>
          <a:xfrm>
            <a:off x="3212025" y="3884525"/>
            <a:ext cx="1920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a -&gt; %rbx</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b -&gt; </a:t>
            </a:r>
            <a:r>
              <a:rPr lang="en" sz="1800">
                <a:solidFill>
                  <a:schemeClr val="dk1"/>
                </a:solidFill>
                <a:latin typeface="Consolas"/>
                <a:ea typeface="Consolas"/>
                <a:cs typeface="Consolas"/>
                <a:sym typeface="Consolas"/>
              </a:rPr>
              <a:t>-8(%rbp)</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c -&gt; </a:t>
            </a:r>
            <a:r>
              <a:rPr lang="en" sz="1800">
                <a:solidFill>
                  <a:schemeClr val="dk1"/>
                </a:solidFill>
                <a:latin typeface="Consolas"/>
                <a:ea typeface="Consolas"/>
                <a:cs typeface="Consolas"/>
                <a:sym typeface="Consolas"/>
              </a:rPr>
              <a:t>%rbx</a:t>
            </a:r>
            <a:endParaRPr sz="1800">
              <a:latin typeface="Consolas"/>
              <a:ea typeface="Consolas"/>
              <a:cs typeface="Consolas"/>
              <a:sym typeface="Consola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8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Last Time: Interference Graph</a:t>
            </a:r>
            <a:endParaRPr/>
          </a:p>
        </p:txBody>
      </p:sp>
      <p:sp>
        <p:nvSpPr>
          <p:cNvPr id="755" name="Google Shape;755;p87"/>
          <p:cNvSpPr txBox="1"/>
          <p:nvPr/>
        </p:nvSpPr>
        <p:spPr>
          <a:xfrm>
            <a:off x="436350" y="1017725"/>
            <a:ext cx="3191100" cy="4079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latin typeface="Consolas"/>
                <a:ea typeface="Consolas"/>
                <a:cs typeface="Consolas"/>
                <a:sym typeface="Consolas"/>
              </a:rPr>
              <a:t>                  	{}</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$1, v</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{v}</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$42, w</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{v,w}</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v, 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addq $7, 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x, y</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{w,x,y}</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x, 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{w,y,z}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addq w, 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{y,z}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y, t</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{t,z}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negq t</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{t,z}</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movq z, %rax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{t,rax}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addq t, %rax</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a:t>
            </a:r>
            <a:endParaRPr sz="1100">
              <a:latin typeface="Consolas"/>
              <a:ea typeface="Consolas"/>
              <a:cs typeface="Consolas"/>
              <a:sym typeface="Consolas"/>
            </a:endParaRPr>
          </a:p>
        </p:txBody>
      </p:sp>
      <p:cxnSp>
        <p:nvCxnSpPr>
          <p:cNvPr id="756" name="Google Shape;756;p87"/>
          <p:cNvCxnSpPr>
            <a:stCxn id="757" idx="6"/>
            <a:endCxn id="758" idx="2"/>
          </p:cNvCxnSpPr>
          <p:nvPr/>
        </p:nvCxnSpPr>
        <p:spPr>
          <a:xfrm>
            <a:off x="4689925" y="1906550"/>
            <a:ext cx="712200" cy="0"/>
          </a:xfrm>
          <a:prstGeom prst="straightConnector1">
            <a:avLst/>
          </a:prstGeom>
          <a:noFill/>
          <a:ln w="9525" cap="flat" cmpd="sng">
            <a:solidFill>
              <a:schemeClr val="dk2"/>
            </a:solidFill>
            <a:prstDash val="solid"/>
            <a:round/>
            <a:headEnd type="none" w="med" len="med"/>
            <a:tailEnd type="none" w="med" len="med"/>
          </a:ln>
        </p:spPr>
      </p:cxnSp>
      <p:cxnSp>
        <p:nvCxnSpPr>
          <p:cNvPr id="759" name="Google Shape;759;p87"/>
          <p:cNvCxnSpPr>
            <a:stCxn id="760" idx="2"/>
            <a:endCxn id="761" idx="0"/>
          </p:cNvCxnSpPr>
          <p:nvPr/>
        </p:nvCxnSpPr>
        <p:spPr>
          <a:xfrm>
            <a:off x="5596850" y="2106650"/>
            <a:ext cx="0" cy="846000"/>
          </a:xfrm>
          <a:prstGeom prst="straightConnector1">
            <a:avLst/>
          </a:prstGeom>
          <a:noFill/>
          <a:ln w="9525" cap="flat" cmpd="sng">
            <a:solidFill>
              <a:schemeClr val="dk2"/>
            </a:solidFill>
            <a:prstDash val="solid"/>
            <a:round/>
            <a:headEnd type="none" w="med" len="med"/>
            <a:tailEnd type="none" w="med" len="med"/>
          </a:ln>
        </p:spPr>
      </p:cxnSp>
      <p:cxnSp>
        <p:nvCxnSpPr>
          <p:cNvPr id="762" name="Google Shape;762;p87"/>
          <p:cNvCxnSpPr>
            <a:stCxn id="763" idx="6"/>
            <a:endCxn id="764" idx="2"/>
          </p:cNvCxnSpPr>
          <p:nvPr/>
        </p:nvCxnSpPr>
        <p:spPr>
          <a:xfrm>
            <a:off x="5791550" y="3152850"/>
            <a:ext cx="609300" cy="0"/>
          </a:xfrm>
          <a:prstGeom prst="straightConnector1">
            <a:avLst/>
          </a:prstGeom>
          <a:noFill/>
          <a:ln w="9525" cap="flat" cmpd="sng">
            <a:solidFill>
              <a:schemeClr val="dk2"/>
            </a:solidFill>
            <a:prstDash val="solid"/>
            <a:round/>
            <a:headEnd type="none" w="med" len="med"/>
            <a:tailEnd type="none" w="med" len="med"/>
          </a:ln>
        </p:spPr>
      </p:cxnSp>
      <p:cxnSp>
        <p:nvCxnSpPr>
          <p:cNvPr id="765" name="Google Shape;765;p87"/>
          <p:cNvCxnSpPr>
            <a:stCxn id="766" idx="2"/>
            <a:endCxn id="767" idx="0"/>
          </p:cNvCxnSpPr>
          <p:nvPr/>
        </p:nvCxnSpPr>
        <p:spPr>
          <a:xfrm flipH="1">
            <a:off x="6594850" y="2106650"/>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768" name="Google Shape;768;p87"/>
          <p:cNvCxnSpPr>
            <a:stCxn id="760" idx="2"/>
            <a:endCxn id="767" idx="0"/>
          </p:cNvCxnSpPr>
          <p:nvPr/>
        </p:nvCxnSpPr>
        <p:spPr>
          <a:xfrm>
            <a:off x="5596850" y="2106650"/>
            <a:ext cx="998100" cy="846000"/>
          </a:xfrm>
          <a:prstGeom prst="straightConnector1">
            <a:avLst/>
          </a:prstGeom>
          <a:noFill/>
          <a:ln w="9525" cap="flat" cmpd="sng">
            <a:solidFill>
              <a:schemeClr val="dk2"/>
            </a:solidFill>
            <a:prstDash val="solid"/>
            <a:round/>
            <a:headEnd type="none" w="med" len="med"/>
            <a:tailEnd type="none" w="med" len="med"/>
          </a:ln>
        </p:spPr>
      </p:cxnSp>
      <p:cxnSp>
        <p:nvCxnSpPr>
          <p:cNvPr id="769" name="Google Shape;769;p87"/>
          <p:cNvCxnSpPr>
            <a:stCxn id="764" idx="6"/>
            <a:endCxn id="770" idx="1"/>
          </p:cNvCxnSpPr>
          <p:nvPr/>
        </p:nvCxnSpPr>
        <p:spPr>
          <a:xfrm>
            <a:off x="6790150" y="3152850"/>
            <a:ext cx="647400" cy="0"/>
          </a:xfrm>
          <a:prstGeom prst="straightConnector1">
            <a:avLst/>
          </a:prstGeom>
          <a:noFill/>
          <a:ln w="9525" cap="flat" cmpd="sng">
            <a:solidFill>
              <a:schemeClr val="dk2"/>
            </a:solidFill>
            <a:prstDash val="solid"/>
            <a:round/>
            <a:headEnd type="none" w="med" len="med"/>
            <a:tailEnd type="none" w="med" len="med"/>
          </a:ln>
        </p:spPr>
      </p:cxnSp>
      <p:sp>
        <p:nvSpPr>
          <p:cNvPr id="757" name="Google Shape;757;p87"/>
          <p:cNvSpPr/>
          <p:nvPr/>
        </p:nvSpPr>
        <p:spPr>
          <a:xfrm>
            <a:off x="4300525" y="17064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758" name="Google Shape;758;p87"/>
          <p:cNvSpPr/>
          <p:nvPr/>
        </p:nvSpPr>
        <p:spPr>
          <a:xfrm>
            <a:off x="5402150" y="17064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771" name="Google Shape;771;p87"/>
          <p:cNvSpPr/>
          <p:nvPr/>
        </p:nvSpPr>
        <p:spPr>
          <a:xfrm>
            <a:off x="6400750" y="17063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763" name="Google Shape;763;p87"/>
          <p:cNvSpPr/>
          <p:nvPr/>
        </p:nvSpPr>
        <p:spPr>
          <a:xfrm>
            <a:off x="5402150" y="29527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764" name="Google Shape;764;p87"/>
          <p:cNvSpPr/>
          <p:nvPr/>
        </p:nvSpPr>
        <p:spPr>
          <a:xfrm>
            <a:off x="6400750" y="29527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772" name="Google Shape;772;p87"/>
          <p:cNvSpPr/>
          <p:nvPr/>
        </p:nvSpPr>
        <p:spPr>
          <a:xfrm>
            <a:off x="7437525" y="29527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8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Register Allocation as Graph Coloring</a:t>
            </a:r>
            <a:endParaRPr/>
          </a:p>
        </p:txBody>
      </p:sp>
      <p:cxnSp>
        <p:nvCxnSpPr>
          <p:cNvPr id="778" name="Google Shape;778;p88"/>
          <p:cNvCxnSpPr>
            <a:stCxn id="779" idx="6"/>
            <a:endCxn id="780" idx="2"/>
          </p:cNvCxnSpPr>
          <p:nvPr/>
        </p:nvCxnSpPr>
        <p:spPr>
          <a:xfrm>
            <a:off x="2244200" y="2200325"/>
            <a:ext cx="712200" cy="0"/>
          </a:xfrm>
          <a:prstGeom prst="straightConnector1">
            <a:avLst/>
          </a:prstGeom>
          <a:noFill/>
          <a:ln w="9525" cap="flat" cmpd="sng">
            <a:solidFill>
              <a:srgbClr val="595959"/>
            </a:solidFill>
            <a:prstDash val="solid"/>
            <a:round/>
            <a:headEnd type="none" w="med" len="med"/>
            <a:tailEnd type="none" w="med" len="med"/>
          </a:ln>
        </p:spPr>
      </p:cxnSp>
      <p:cxnSp>
        <p:nvCxnSpPr>
          <p:cNvPr id="781" name="Google Shape;781;p88"/>
          <p:cNvCxnSpPr/>
          <p:nvPr/>
        </p:nvCxnSpPr>
        <p:spPr>
          <a:xfrm>
            <a:off x="3151125" y="2400425"/>
            <a:ext cx="0" cy="846000"/>
          </a:xfrm>
          <a:prstGeom prst="straightConnector1">
            <a:avLst/>
          </a:prstGeom>
          <a:noFill/>
          <a:ln w="9525" cap="flat" cmpd="sng">
            <a:solidFill>
              <a:srgbClr val="595959"/>
            </a:solidFill>
            <a:prstDash val="solid"/>
            <a:round/>
            <a:headEnd type="none" w="med" len="med"/>
            <a:tailEnd type="none" w="med" len="med"/>
          </a:ln>
        </p:spPr>
      </p:cxnSp>
      <p:cxnSp>
        <p:nvCxnSpPr>
          <p:cNvPr id="782" name="Google Shape;782;p88"/>
          <p:cNvCxnSpPr>
            <a:stCxn id="783" idx="6"/>
            <a:endCxn id="784" idx="2"/>
          </p:cNvCxnSpPr>
          <p:nvPr/>
        </p:nvCxnSpPr>
        <p:spPr>
          <a:xfrm>
            <a:off x="3345825" y="3446625"/>
            <a:ext cx="609300" cy="0"/>
          </a:xfrm>
          <a:prstGeom prst="straightConnector1">
            <a:avLst/>
          </a:prstGeom>
          <a:noFill/>
          <a:ln w="9525" cap="flat" cmpd="sng">
            <a:solidFill>
              <a:srgbClr val="595959"/>
            </a:solidFill>
            <a:prstDash val="solid"/>
            <a:round/>
            <a:headEnd type="none" w="med" len="med"/>
            <a:tailEnd type="none" w="med" len="med"/>
          </a:ln>
        </p:spPr>
      </p:cxnSp>
      <p:cxnSp>
        <p:nvCxnSpPr>
          <p:cNvPr id="785" name="Google Shape;785;p88"/>
          <p:cNvCxnSpPr/>
          <p:nvPr/>
        </p:nvCxnSpPr>
        <p:spPr>
          <a:xfrm flipH="1">
            <a:off x="4149125" y="2400425"/>
            <a:ext cx="1200" cy="846000"/>
          </a:xfrm>
          <a:prstGeom prst="straightConnector1">
            <a:avLst/>
          </a:prstGeom>
          <a:noFill/>
          <a:ln w="9525" cap="flat" cmpd="sng">
            <a:solidFill>
              <a:srgbClr val="595959"/>
            </a:solidFill>
            <a:prstDash val="solid"/>
            <a:round/>
            <a:headEnd type="none" w="med" len="med"/>
            <a:tailEnd type="none" w="med" len="med"/>
          </a:ln>
        </p:spPr>
      </p:cxnSp>
      <p:cxnSp>
        <p:nvCxnSpPr>
          <p:cNvPr id="786" name="Google Shape;786;p88"/>
          <p:cNvCxnSpPr>
            <a:stCxn id="780" idx="5"/>
            <a:endCxn id="784" idx="1"/>
          </p:cNvCxnSpPr>
          <p:nvPr/>
        </p:nvCxnSpPr>
        <p:spPr>
          <a:xfrm>
            <a:off x="3288799" y="2341817"/>
            <a:ext cx="723300" cy="963300"/>
          </a:xfrm>
          <a:prstGeom prst="straightConnector1">
            <a:avLst/>
          </a:prstGeom>
          <a:noFill/>
          <a:ln w="9525" cap="flat" cmpd="sng">
            <a:solidFill>
              <a:srgbClr val="595959"/>
            </a:solidFill>
            <a:prstDash val="solid"/>
            <a:round/>
            <a:headEnd type="none" w="med" len="med"/>
            <a:tailEnd type="none" w="med" len="med"/>
          </a:ln>
        </p:spPr>
      </p:cxnSp>
      <p:cxnSp>
        <p:nvCxnSpPr>
          <p:cNvPr id="787" name="Google Shape;787;p88"/>
          <p:cNvCxnSpPr>
            <a:stCxn id="784" idx="6"/>
          </p:cNvCxnSpPr>
          <p:nvPr/>
        </p:nvCxnSpPr>
        <p:spPr>
          <a:xfrm>
            <a:off x="4344425" y="3446625"/>
            <a:ext cx="647400" cy="0"/>
          </a:xfrm>
          <a:prstGeom prst="straightConnector1">
            <a:avLst/>
          </a:prstGeom>
          <a:noFill/>
          <a:ln w="9525" cap="flat" cmpd="sng">
            <a:solidFill>
              <a:srgbClr val="595959"/>
            </a:solidFill>
            <a:prstDash val="solid"/>
            <a:round/>
            <a:headEnd type="none" w="med" len="med"/>
            <a:tailEnd type="none" w="med" len="med"/>
          </a:ln>
        </p:spPr>
      </p:cxnSp>
      <p:sp>
        <p:nvSpPr>
          <p:cNvPr id="779" name="Google Shape;779;p88"/>
          <p:cNvSpPr/>
          <p:nvPr/>
        </p:nvSpPr>
        <p:spPr>
          <a:xfrm>
            <a:off x="1854800" y="2000225"/>
            <a:ext cx="389400" cy="400200"/>
          </a:xfrm>
          <a:prstGeom prst="ellipse">
            <a:avLst/>
          </a:prstGeom>
          <a:solidFill>
            <a:schemeClr val="accent4"/>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780" name="Google Shape;780;p88"/>
          <p:cNvSpPr/>
          <p:nvPr/>
        </p:nvSpPr>
        <p:spPr>
          <a:xfrm>
            <a:off x="2956425" y="2000225"/>
            <a:ext cx="389400" cy="400200"/>
          </a:xfrm>
          <a:prstGeom prst="ellipse">
            <a:avLst/>
          </a:prstGeom>
          <a:solidFill>
            <a:schemeClr val="accent1"/>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788" name="Google Shape;788;p88"/>
          <p:cNvSpPr/>
          <p:nvPr/>
        </p:nvSpPr>
        <p:spPr>
          <a:xfrm>
            <a:off x="3955025" y="2000125"/>
            <a:ext cx="389400" cy="400200"/>
          </a:xfrm>
          <a:prstGeom prst="ellipse">
            <a:avLst/>
          </a:prstGeom>
          <a:solidFill>
            <a:schemeClr val="accent1"/>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783" name="Google Shape;783;p88"/>
          <p:cNvSpPr/>
          <p:nvPr/>
        </p:nvSpPr>
        <p:spPr>
          <a:xfrm>
            <a:off x="2956425" y="3246525"/>
            <a:ext cx="389400" cy="400200"/>
          </a:xfrm>
          <a:prstGeom prst="ellipse">
            <a:avLst/>
          </a:prstGeom>
          <a:solidFill>
            <a:schemeClr val="accent6"/>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784" name="Google Shape;784;p88"/>
          <p:cNvSpPr/>
          <p:nvPr/>
        </p:nvSpPr>
        <p:spPr>
          <a:xfrm>
            <a:off x="3955025" y="3246525"/>
            <a:ext cx="389400" cy="400200"/>
          </a:xfrm>
          <a:prstGeom prst="ellipse">
            <a:avLst/>
          </a:prstGeom>
          <a:solidFill>
            <a:schemeClr val="accent4"/>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789" name="Google Shape;789;p88"/>
          <p:cNvSpPr/>
          <p:nvPr/>
        </p:nvSpPr>
        <p:spPr>
          <a:xfrm>
            <a:off x="4991800" y="3246525"/>
            <a:ext cx="389400" cy="400200"/>
          </a:xfrm>
          <a:prstGeom prst="ellipse">
            <a:avLst/>
          </a:prstGeom>
          <a:solidFill>
            <a:schemeClr val="accent1"/>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790" name="Google Shape;790;p88"/>
          <p:cNvSpPr txBox="1"/>
          <p:nvPr/>
        </p:nvSpPr>
        <p:spPr>
          <a:xfrm>
            <a:off x="6220850" y="2034450"/>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91" name="Google Shape;791;p88"/>
          <p:cNvSpPr/>
          <p:nvPr/>
        </p:nvSpPr>
        <p:spPr>
          <a:xfrm>
            <a:off x="6463250" y="2065650"/>
            <a:ext cx="470100" cy="3378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rcx</a:t>
            </a:r>
            <a:endParaRPr/>
          </a:p>
        </p:txBody>
      </p:sp>
      <p:sp>
        <p:nvSpPr>
          <p:cNvPr id="792" name="Google Shape;792;p88"/>
          <p:cNvSpPr/>
          <p:nvPr/>
        </p:nvSpPr>
        <p:spPr>
          <a:xfrm>
            <a:off x="6463250" y="2614675"/>
            <a:ext cx="876000" cy="3378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-8(%rbp)</a:t>
            </a:r>
            <a:endParaRPr/>
          </a:p>
        </p:txBody>
      </p:sp>
      <p:sp>
        <p:nvSpPr>
          <p:cNvPr id="793" name="Google Shape;793;p88"/>
          <p:cNvSpPr/>
          <p:nvPr/>
        </p:nvSpPr>
        <p:spPr>
          <a:xfrm>
            <a:off x="6463250" y="3163700"/>
            <a:ext cx="998100" cy="3378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-16(%rbp)</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p8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Graph Coloring as Sudoku</a:t>
            </a:r>
            <a:endParaRPr/>
          </a:p>
        </p:txBody>
      </p:sp>
      <p:pic>
        <p:nvPicPr>
          <p:cNvPr id="799" name="Google Shape;799;p89"/>
          <p:cNvPicPr preferRelativeResize="0"/>
          <p:nvPr/>
        </p:nvPicPr>
        <p:blipFill>
          <a:blip r:embed="rId3">
            <a:alphaModFix/>
          </a:blip>
          <a:stretch>
            <a:fillRect/>
          </a:stretch>
        </p:blipFill>
        <p:spPr>
          <a:xfrm>
            <a:off x="767200" y="1262875"/>
            <a:ext cx="3371850" cy="3362325"/>
          </a:xfrm>
          <a:prstGeom prst="rect">
            <a:avLst/>
          </a:prstGeom>
          <a:noFill/>
          <a:ln>
            <a:noFill/>
          </a:ln>
        </p:spPr>
      </p:pic>
      <p:sp>
        <p:nvSpPr>
          <p:cNvPr id="800" name="Google Shape;800;p89"/>
          <p:cNvSpPr txBox="1"/>
          <p:nvPr/>
        </p:nvSpPr>
        <p:spPr>
          <a:xfrm>
            <a:off x="4509575" y="2159075"/>
            <a:ext cx="28275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Sudoku</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n" sz="1800"/>
              <a:t>tile</a:t>
            </a:r>
            <a:endParaRPr sz="1800"/>
          </a:p>
          <a:p>
            <a:pPr marL="0" lvl="0" indent="0" algn="l" rtl="0">
              <a:spcBef>
                <a:spcPts val="0"/>
              </a:spcBef>
              <a:spcAft>
                <a:spcPts val="0"/>
              </a:spcAft>
              <a:buNone/>
            </a:pPr>
            <a:r>
              <a:rPr lang="en" sz="1800"/>
              <a:t>same row/column/region</a:t>
            </a:r>
            <a:endParaRPr sz="1800"/>
          </a:p>
          <a:p>
            <a:pPr marL="0" lvl="0" indent="0" algn="l" rtl="0">
              <a:spcBef>
                <a:spcPts val="0"/>
              </a:spcBef>
              <a:spcAft>
                <a:spcPts val="0"/>
              </a:spcAft>
              <a:buNone/>
            </a:pPr>
            <a:r>
              <a:rPr lang="en" sz="1800"/>
              <a:t>number</a:t>
            </a:r>
            <a:endParaRPr sz="1800"/>
          </a:p>
        </p:txBody>
      </p:sp>
      <p:sp>
        <p:nvSpPr>
          <p:cNvPr id="801" name="Google Shape;801;p89"/>
          <p:cNvSpPr txBox="1"/>
          <p:nvPr/>
        </p:nvSpPr>
        <p:spPr>
          <a:xfrm>
            <a:off x="7555750" y="2159075"/>
            <a:ext cx="9492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Graph</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n" sz="1800"/>
              <a:t>node</a:t>
            </a:r>
            <a:endParaRPr sz="1800"/>
          </a:p>
          <a:p>
            <a:pPr marL="0" lvl="0" indent="0" algn="l" rtl="0">
              <a:spcBef>
                <a:spcPts val="0"/>
              </a:spcBef>
              <a:spcAft>
                <a:spcPts val="0"/>
              </a:spcAft>
              <a:buNone/>
            </a:pPr>
            <a:r>
              <a:rPr lang="en" sz="1800"/>
              <a:t>edge</a:t>
            </a:r>
            <a:endParaRPr sz="1800"/>
          </a:p>
          <a:p>
            <a:pPr marL="0" lvl="0" indent="0" algn="l" rtl="0">
              <a:spcBef>
                <a:spcPts val="0"/>
              </a:spcBef>
              <a:spcAft>
                <a:spcPts val="0"/>
              </a:spcAft>
              <a:buNone/>
            </a:pPr>
            <a:r>
              <a:rPr lang="en" sz="1800"/>
              <a:t>color</a:t>
            </a:r>
            <a:endParaRPr sz="18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9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Pencil Marks = Saturation</a:t>
            </a:r>
            <a:endParaRPr/>
          </a:p>
        </p:txBody>
      </p:sp>
      <p:sp>
        <p:nvSpPr>
          <p:cNvPr id="807" name="Google Shape;807;p9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a:t>
            </a:r>
            <a:r>
              <a:rPr lang="en" b="1"/>
              <a:t>saturation</a:t>
            </a:r>
            <a:r>
              <a:rPr lang="en"/>
              <a:t> of a node is the set of colors that have already been assigned to the adjacent nodes.</a:t>
            </a:r>
            <a:endParaRPr/>
          </a:p>
          <a:p>
            <a:pPr marL="0" lvl="0" indent="0" algn="l" rtl="0">
              <a:spcBef>
                <a:spcPts val="1200"/>
              </a:spcBef>
              <a:spcAft>
                <a:spcPts val="0"/>
              </a:spcAft>
              <a:buNone/>
            </a:pPr>
            <a:endParaRPr/>
          </a:p>
          <a:p>
            <a:pPr marL="0" lvl="0" indent="0" algn="l" rtl="0">
              <a:spcBef>
                <a:spcPts val="1200"/>
              </a:spcBef>
              <a:spcAft>
                <a:spcPts val="0"/>
              </a:spcAft>
              <a:buNone/>
            </a:pPr>
            <a:r>
              <a:rPr lang="en"/>
              <a:t>Most-constrained first heuristic: choose a node with the highest saturation. (That is, the fewest available colors.)</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Greedy algorithm: choose nodes one-at-a-time, making the best-at-the-moment choice for each one</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9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DSATUR Algorithm</a:t>
            </a:r>
            <a:endParaRPr/>
          </a:p>
        </p:txBody>
      </p:sp>
      <p:sp>
        <p:nvSpPr>
          <p:cNvPr id="813" name="Google Shape;813;p9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Input: graph G</a:t>
            </a:r>
            <a:endParaRPr/>
          </a:p>
          <a:p>
            <a:pPr marL="0" lvl="0" indent="0" algn="l" rtl="0">
              <a:spcBef>
                <a:spcPts val="1200"/>
              </a:spcBef>
              <a:spcAft>
                <a:spcPts val="0"/>
              </a:spcAft>
              <a:buNone/>
            </a:pPr>
            <a:r>
              <a:rPr lang="en"/>
              <a:t>Output: As assignment color[v] for each vertex in G</a:t>
            </a:r>
            <a:endParaRPr/>
          </a:p>
          <a:p>
            <a:pPr marL="0" lvl="0" indent="0" algn="l" rtl="0">
              <a:spcBef>
                <a:spcPts val="1200"/>
              </a:spcBef>
              <a:spcAft>
                <a:spcPts val="0"/>
              </a:spcAft>
              <a:buNone/>
            </a:pPr>
            <a:r>
              <a:rPr lang="en"/>
              <a:t>W ← vertices(G)</a:t>
            </a:r>
            <a:endParaRPr/>
          </a:p>
          <a:p>
            <a:pPr marL="0" lvl="0" indent="0" algn="l" rtl="0">
              <a:spcBef>
                <a:spcPts val="1200"/>
              </a:spcBef>
              <a:spcAft>
                <a:spcPts val="0"/>
              </a:spcAft>
              <a:buNone/>
            </a:pPr>
            <a:r>
              <a:rPr lang="en"/>
              <a:t>while W ≠ ∅ do</a:t>
            </a:r>
            <a:endParaRPr/>
          </a:p>
          <a:p>
            <a:pPr marL="0" lvl="0" indent="0" algn="l" rtl="0">
              <a:spcBef>
                <a:spcPts val="1200"/>
              </a:spcBef>
              <a:spcAft>
                <a:spcPts val="0"/>
              </a:spcAft>
              <a:buNone/>
            </a:pPr>
            <a:r>
              <a:rPr lang="en"/>
              <a:t>    choose node u from W with highest saturation</a:t>
            </a:r>
            <a:endParaRPr/>
          </a:p>
          <a:p>
            <a:pPr marL="0" lvl="0" indent="0" algn="l" rtl="0">
              <a:spcBef>
                <a:spcPts val="1200"/>
              </a:spcBef>
              <a:spcAft>
                <a:spcPts val="0"/>
              </a:spcAft>
              <a:buNone/>
            </a:pPr>
            <a:r>
              <a:rPr lang="en"/>
              <a:t>    find lowest color c that is not in the saturation of u</a:t>
            </a:r>
            <a:endParaRPr/>
          </a:p>
          <a:p>
            <a:pPr marL="0" lvl="0" indent="0" algn="l" rtl="0">
              <a:spcBef>
                <a:spcPts val="1200"/>
              </a:spcBef>
              <a:spcAft>
                <a:spcPts val="0"/>
              </a:spcAft>
              <a:buNone/>
            </a:pPr>
            <a:r>
              <a:rPr lang="en"/>
              <a:t>    color[u] ← c</a:t>
            </a:r>
            <a:endParaRPr/>
          </a:p>
          <a:p>
            <a:pPr marL="0" lvl="0" indent="0" algn="l" rtl="0">
              <a:spcBef>
                <a:spcPts val="1200"/>
              </a:spcBef>
              <a:spcAft>
                <a:spcPts val="1200"/>
              </a:spcAft>
              <a:buNone/>
            </a:pPr>
            <a:r>
              <a:rPr lang="en"/>
              <a:t>    W ← W - {u}</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p9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use of DSATUR</a:t>
            </a:r>
            <a:endParaRPr/>
          </a:p>
        </p:txBody>
      </p:sp>
      <p:cxnSp>
        <p:nvCxnSpPr>
          <p:cNvPr id="819" name="Google Shape;819;p92"/>
          <p:cNvCxnSpPr>
            <a:stCxn id="820" idx="6"/>
            <a:endCxn id="821" idx="2"/>
          </p:cNvCxnSpPr>
          <p:nvPr/>
        </p:nvCxnSpPr>
        <p:spPr>
          <a:xfrm>
            <a:off x="1899000"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822" name="Google Shape;822;p92"/>
          <p:cNvCxnSpPr/>
          <p:nvPr/>
        </p:nvCxnSpPr>
        <p:spPr>
          <a:xfrm>
            <a:off x="2805925"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823" name="Google Shape;823;p92"/>
          <p:cNvCxnSpPr>
            <a:stCxn id="824" idx="6"/>
            <a:endCxn id="825" idx="2"/>
          </p:cNvCxnSpPr>
          <p:nvPr/>
        </p:nvCxnSpPr>
        <p:spPr>
          <a:xfrm>
            <a:off x="3000625"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826" name="Google Shape;826;p92"/>
          <p:cNvCxnSpPr/>
          <p:nvPr/>
        </p:nvCxnSpPr>
        <p:spPr>
          <a:xfrm flipH="1">
            <a:off x="3803925"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827" name="Google Shape;827;p92"/>
          <p:cNvCxnSpPr>
            <a:stCxn id="821" idx="5"/>
            <a:endCxn id="825" idx="1"/>
          </p:cNvCxnSpPr>
          <p:nvPr/>
        </p:nvCxnSpPr>
        <p:spPr>
          <a:xfrm>
            <a:off x="2943599"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828" name="Google Shape;828;p92"/>
          <p:cNvCxnSpPr>
            <a:stCxn id="825" idx="6"/>
          </p:cNvCxnSpPr>
          <p:nvPr/>
        </p:nvCxnSpPr>
        <p:spPr>
          <a:xfrm>
            <a:off x="3999225"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820" name="Google Shape;820;p92"/>
          <p:cNvSpPr/>
          <p:nvPr/>
        </p:nvSpPr>
        <p:spPr>
          <a:xfrm>
            <a:off x="1509600"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821" name="Google Shape;821;p92"/>
          <p:cNvSpPr/>
          <p:nvPr/>
        </p:nvSpPr>
        <p:spPr>
          <a:xfrm>
            <a:off x="2611225" y="20075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829" name="Google Shape;829;p92"/>
          <p:cNvSpPr/>
          <p:nvPr/>
        </p:nvSpPr>
        <p:spPr>
          <a:xfrm>
            <a:off x="3609825"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824" name="Google Shape;824;p92"/>
          <p:cNvSpPr/>
          <p:nvPr/>
        </p:nvSpPr>
        <p:spPr>
          <a:xfrm>
            <a:off x="26112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825" name="Google Shape;825;p92"/>
          <p:cNvSpPr/>
          <p:nvPr/>
        </p:nvSpPr>
        <p:spPr>
          <a:xfrm>
            <a:off x="36098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830" name="Google Shape;830;p92"/>
          <p:cNvSpPr/>
          <p:nvPr/>
        </p:nvSpPr>
        <p:spPr>
          <a:xfrm>
            <a:off x="46466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831" name="Google Shape;831;p92"/>
          <p:cNvSpPr txBox="1"/>
          <p:nvPr/>
        </p:nvSpPr>
        <p:spPr>
          <a:xfrm>
            <a:off x="1496550"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832" name="Google Shape;832;p92"/>
          <p:cNvSpPr txBox="1"/>
          <p:nvPr/>
        </p:nvSpPr>
        <p:spPr>
          <a:xfrm>
            <a:off x="2598175" y="1607375"/>
            <a:ext cx="54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833" name="Google Shape;833;p92"/>
          <p:cNvSpPr txBox="1"/>
          <p:nvPr/>
        </p:nvSpPr>
        <p:spPr>
          <a:xfrm>
            <a:off x="3596775"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834" name="Google Shape;834;p92"/>
          <p:cNvSpPr txBox="1"/>
          <p:nvPr/>
        </p:nvSpPr>
        <p:spPr>
          <a:xfrm>
            <a:off x="2598175"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835" name="Google Shape;835;p92"/>
          <p:cNvSpPr txBox="1"/>
          <p:nvPr/>
        </p:nvSpPr>
        <p:spPr>
          <a:xfrm>
            <a:off x="3615863"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836" name="Google Shape;836;p92"/>
          <p:cNvSpPr txBox="1"/>
          <p:nvPr/>
        </p:nvSpPr>
        <p:spPr>
          <a:xfrm>
            <a:off x="4633575"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837" name="Google Shape;837;p92"/>
          <p:cNvSpPr txBox="1"/>
          <p:nvPr/>
        </p:nvSpPr>
        <p:spPr>
          <a:xfrm>
            <a:off x="6433825" y="22169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38" name="Google Shape;838;p92"/>
          <p:cNvSpPr/>
          <p:nvPr/>
        </p:nvSpPr>
        <p:spPr>
          <a:xfrm>
            <a:off x="6676225" y="2248175"/>
            <a:ext cx="470100" cy="3378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rcx</a:t>
            </a:r>
            <a:endParaRPr/>
          </a:p>
        </p:txBody>
      </p:sp>
      <p:sp>
        <p:nvSpPr>
          <p:cNvPr id="839" name="Google Shape;839;p92"/>
          <p:cNvSpPr/>
          <p:nvPr/>
        </p:nvSpPr>
        <p:spPr>
          <a:xfrm>
            <a:off x="6676225" y="2797200"/>
            <a:ext cx="876000" cy="3378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-8(%rbp)</a:t>
            </a:r>
            <a:endParaRPr/>
          </a:p>
        </p:txBody>
      </p:sp>
      <p:sp>
        <p:nvSpPr>
          <p:cNvPr id="840" name="Google Shape;840;p92"/>
          <p:cNvSpPr/>
          <p:nvPr/>
        </p:nvSpPr>
        <p:spPr>
          <a:xfrm>
            <a:off x="6676225" y="3346225"/>
            <a:ext cx="998100" cy="3378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-16(%rbp)</a:t>
            </a:r>
            <a:endParaRPr/>
          </a:p>
        </p:txBody>
      </p:sp>
      <p:sp>
        <p:nvSpPr>
          <p:cNvPr id="841" name="Google Shape;841;p92"/>
          <p:cNvSpPr txBox="1"/>
          <p:nvPr/>
        </p:nvSpPr>
        <p:spPr>
          <a:xfrm>
            <a:off x="6039050" y="1636750"/>
            <a:ext cx="19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Colors as numbers:</a:t>
            </a:r>
            <a:endParaRPr/>
          </a:p>
        </p:txBody>
      </p:sp>
      <p:sp>
        <p:nvSpPr>
          <p:cNvPr id="842" name="Google Shape;842;p92"/>
          <p:cNvSpPr txBox="1"/>
          <p:nvPr/>
        </p:nvSpPr>
        <p:spPr>
          <a:xfrm>
            <a:off x="6184125" y="22401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843" name="Google Shape;843;p92"/>
          <p:cNvSpPr txBox="1"/>
          <p:nvPr/>
        </p:nvSpPr>
        <p:spPr>
          <a:xfrm>
            <a:off x="6219025" y="27660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844" name="Google Shape;844;p92"/>
          <p:cNvSpPr txBox="1"/>
          <p:nvPr/>
        </p:nvSpPr>
        <p:spPr>
          <a:xfrm>
            <a:off x="6219025" y="3346225"/>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9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use of DSATUR</a:t>
            </a:r>
            <a:endParaRPr/>
          </a:p>
        </p:txBody>
      </p:sp>
      <p:cxnSp>
        <p:nvCxnSpPr>
          <p:cNvPr id="850" name="Google Shape;850;p93"/>
          <p:cNvCxnSpPr>
            <a:stCxn id="851" idx="6"/>
            <a:endCxn id="852" idx="2"/>
          </p:cNvCxnSpPr>
          <p:nvPr/>
        </p:nvCxnSpPr>
        <p:spPr>
          <a:xfrm>
            <a:off x="1899000"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853" name="Google Shape;853;p93"/>
          <p:cNvCxnSpPr/>
          <p:nvPr/>
        </p:nvCxnSpPr>
        <p:spPr>
          <a:xfrm>
            <a:off x="2805925"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854" name="Google Shape;854;p93"/>
          <p:cNvCxnSpPr>
            <a:stCxn id="855" idx="6"/>
            <a:endCxn id="856" idx="2"/>
          </p:cNvCxnSpPr>
          <p:nvPr/>
        </p:nvCxnSpPr>
        <p:spPr>
          <a:xfrm>
            <a:off x="3000625"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857" name="Google Shape;857;p93"/>
          <p:cNvCxnSpPr/>
          <p:nvPr/>
        </p:nvCxnSpPr>
        <p:spPr>
          <a:xfrm flipH="1">
            <a:off x="3803925"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858" name="Google Shape;858;p93"/>
          <p:cNvCxnSpPr>
            <a:stCxn id="852" idx="5"/>
            <a:endCxn id="856" idx="1"/>
          </p:cNvCxnSpPr>
          <p:nvPr/>
        </p:nvCxnSpPr>
        <p:spPr>
          <a:xfrm>
            <a:off x="2943599"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859" name="Google Shape;859;p93"/>
          <p:cNvCxnSpPr>
            <a:stCxn id="856" idx="6"/>
          </p:cNvCxnSpPr>
          <p:nvPr/>
        </p:nvCxnSpPr>
        <p:spPr>
          <a:xfrm>
            <a:off x="3999225"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851" name="Google Shape;851;p93"/>
          <p:cNvSpPr/>
          <p:nvPr/>
        </p:nvSpPr>
        <p:spPr>
          <a:xfrm>
            <a:off x="1509600"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852" name="Google Shape;852;p93"/>
          <p:cNvSpPr/>
          <p:nvPr/>
        </p:nvSpPr>
        <p:spPr>
          <a:xfrm>
            <a:off x="2611225" y="20075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860" name="Google Shape;860;p93"/>
          <p:cNvSpPr/>
          <p:nvPr/>
        </p:nvSpPr>
        <p:spPr>
          <a:xfrm>
            <a:off x="3609825"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855" name="Google Shape;855;p93"/>
          <p:cNvSpPr/>
          <p:nvPr/>
        </p:nvSpPr>
        <p:spPr>
          <a:xfrm>
            <a:off x="26112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856" name="Google Shape;856;p93"/>
          <p:cNvSpPr/>
          <p:nvPr/>
        </p:nvSpPr>
        <p:spPr>
          <a:xfrm>
            <a:off x="36098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861" name="Google Shape;861;p93"/>
          <p:cNvSpPr/>
          <p:nvPr/>
        </p:nvSpPr>
        <p:spPr>
          <a:xfrm>
            <a:off x="46466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862" name="Google Shape;862;p93"/>
          <p:cNvSpPr txBox="1"/>
          <p:nvPr/>
        </p:nvSpPr>
        <p:spPr>
          <a:xfrm>
            <a:off x="1496550"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863" name="Google Shape;863;p93"/>
          <p:cNvSpPr txBox="1"/>
          <p:nvPr/>
        </p:nvSpPr>
        <p:spPr>
          <a:xfrm>
            <a:off x="2598175" y="1607375"/>
            <a:ext cx="54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864" name="Google Shape;864;p93"/>
          <p:cNvSpPr txBox="1"/>
          <p:nvPr/>
        </p:nvSpPr>
        <p:spPr>
          <a:xfrm>
            <a:off x="3596775"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865" name="Google Shape;865;p93"/>
          <p:cNvSpPr txBox="1"/>
          <p:nvPr/>
        </p:nvSpPr>
        <p:spPr>
          <a:xfrm>
            <a:off x="2521975" y="3654175"/>
            <a:ext cx="6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866" name="Google Shape;866;p93"/>
          <p:cNvSpPr txBox="1"/>
          <p:nvPr/>
        </p:nvSpPr>
        <p:spPr>
          <a:xfrm>
            <a:off x="3615863"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867" name="Google Shape;867;p93"/>
          <p:cNvSpPr txBox="1"/>
          <p:nvPr/>
        </p:nvSpPr>
        <p:spPr>
          <a:xfrm>
            <a:off x="4633575"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868" name="Google Shape;868;p93"/>
          <p:cNvSpPr txBox="1"/>
          <p:nvPr/>
        </p:nvSpPr>
        <p:spPr>
          <a:xfrm>
            <a:off x="6433825" y="22169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69" name="Google Shape;869;p93"/>
          <p:cNvSpPr/>
          <p:nvPr/>
        </p:nvSpPr>
        <p:spPr>
          <a:xfrm>
            <a:off x="6676225" y="2248175"/>
            <a:ext cx="470100" cy="3378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rcx</a:t>
            </a:r>
            <a:endParaRPr/>
          </a:p>
        </p:txBody>
      </p:sp>
      <p:sp>
        <p:nvSpPr>
          <p:cNvPr id="870" name="Google Shape;870;p93"/>
          <p:cNvSpPr/>
          <p:nvPr/>
        </p:nvSpPr>
        <p:spPr>
          <a:xfrm>
            <a:off x="6676225" y="2797200"/>
            <a:ext cx="876000" cy="3378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-8(%rbp)</a:t>
            </a:r>
            <a:endParaRPr/>
          </a:p>
        </p:txBody>
      </p:sp>
      <p:sp>
        <p:nvSpPr>
          <p:cNvPr id="871" name="Google Shape;871;p93"/>
          <p:cNvSpPr/>
          <p:nvPr/>
        </p:nvSpPr>
        <p:spPr>
          <a:xfrm>
            <a:off x="6676225" y="3346225"/>
            <a:ext cx="998100" cy="3378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-16(%rbp)</a:t>
            </a:r>
            <a:endParaRPr/>
          </a:p>
        </p:txBody>
      </p:sp>
      <p:sp>
        <p:nvSpPr>
          <p:cNvPr id="872" name="Google Shape;872;p93"/>
          <p:cNvSpPr txBox="1"/>
          <p:nvPr/>
        </p:nvSpPr>
        <p:spPr>
          <a:xfrm>
            <a:off x="6039050" y="1636750"/>
            <a:ext cx="19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Colors as numbers:</a:t>
            </a:r>
            <a:endParaRPr/>
          </a:p>
        </p:txBody>
      </p:sp>
      <p:sp>
        <p:nvSpPr>
          <p:cNvPr id="873" name="Google Shape;873;p93"/>
          <p:cNvSpPr txBox="1"/>
          <p:nvPr/>
        </p:nvSpPr>
        <p:spPr>
          <a:xfrm>
            <a:off x="6184125" y="22401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874" name="Google Shape;874;p93"/>
          <p:cNvSpPr txBox="1"/>
          <p:nvPr/>
        </p:nvSpPr>
        <p:spPr>
          <a:xfrm>
            <a:off x="6219025" y="27660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875" name="Google Shape;875;p93"/>
          <p:cNvSpPr txBox="1"/>
          <p:nvPr/>
        </p:nvSpPr>
        <p:spPr>
          <a:xfrm>
            <a:off x="6219025" y="3346225"/>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p9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use of DSATUR</a:t>
            </a:r>
            <a:endParaRPr/>
          </a:p>
        </p:txBody>
      </p:sp>
      <p:cxnSp>
        <p:nvCxnSpPr>
          <p:cNvPr id="881" name="Google Shape;881;p94"/>
          <p:cNvCxnSpPr>
            <a:stCxn id="882" idx="6"/>
            <a:endCxn id="883" idx="2"/>
          </p:cNvCxnSpPr>
          <p:nvPr/>
        </p:nvCxnSpPr>
        <p:spPr>
          <a:xfrm>
            <a:off x="1899000"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884" name="Google Shape;884;p94"/>
          <p:cNvCxnSpPr/>
          <p:nvPr/>
        </p:nvCxnSpPr>
        <p:spPr>
          <a:xfrm>
            <a:off x="2805925"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885" name="Google Shape;885;p94"/>
          <p:cNvCxnSpPr>
            <a:stCxn id="886" idx="6"/>
            <a:endCxn id="887" idx="2"/>
          </p:cNvCxnSpPr>
          <p:nvPr/>
        </p:nvCxnSpPr>
        <p:spPr>
          <a:xfrm>
            <a:off x="3000625"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888" name="Google Shape;888;p94"/>
          <p:cNvCxnSpPr/>
          <p:nvPr/>
        </p:nvCxnSpPr>
        <p:spPr>
          <a:xfrm flipH="1">
            <a:off x="3803925"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889" name="Google Shape;889;p94"/>
          <p:cNvCxnSpPr>
            <a:stCxn id="883" idx="5"/>
            <a:endCxn id="887" idx="1"/>
          </p:cNvCxnSpPr>
          <p:nvPr/>
        </p:nvCxnSpPr>
        <p:spPr>
          <a:xfrm>
            <a:off x="2943599"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890" name="Google Shape;890;p94"/>
          <p:cNvCxnSpPr>
            <a:stCxn id="887" idx="6"/>
          </p:cNvCxnSpPr>
          <p:nvPr/>
        </p:nvCxnSpPr>
        <p:spPr>
          <a:xfrm>
            <a:off x="3999225"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882" name="Google Shape;882;p94"/>
          <p:cNvSpPr/>
          <p:nvPr/>
        </p:nvSpPr>
        <p:spPr>
          <a:xfrm>
            <a:off x="1509600"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883" name="Google Shape;883;p94"/>
          <p:cNvSpPr/>
          <p:nvPr/>
        </p:nvSpPr>
        <p:spPr>
          <a:xfrm>
            <a:off x="2611225" y="20075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891" name="Google Shape;891;p94"/>
          <p:cNvSpPr/>
          <p:nvPr/>
        </p:nvSpPr>
        <p:spPr>
          <a:xfrm>
            <a:off x="3609825"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886" name="Google Shape;886;p94"/>
          <p:cNvSpPr/>
          <p:nvPr/>
        </p:nvSpPr>
        <p:spPr>
          <a:xfrm>
            <a:off x="26112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887" name="Google Shape;887;p94"/>
          <p:cNvSpPr/>
          <p:nvPr/>
        </p:nvSpPr>
        <p:spPr>
          <a:xfrm>
            <a:off x="3609825" y="32538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892" name="Google Shape;892;p94"/>
          <p:cNvSpPr/>
          <p:nvPr/>
        </p:nvSpPr>
        <p:spPr>
          <a:xfrm>
            <a:off x="46466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893" name="Google Shape;893;p94"/>
          <p:cNvSpPr txBox="1"/>
          <p:nvPr/>
        </p:nvSpPr>
        <p:spPr>
          <a:xfrm>
            <a:off x="1496550"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894" name="Google Shape;894;p94"/>
          <p:cNvSpPr txBox="1"/>
          <p:nvPr/>
        </p:nvSpPr>
        <p:spPr>
          <a:xfrm>
            <a:off x="2598175" y="1607375"/>
            <a:ext cx="54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895" name="Google Shape;895;p94"/>
          <p:cNvSpPr txBox="1"/>
          <p:nvPr/>
        </p:nvSpPr>
        <p:spPr>
          <a:xfrm>
            <a:off x="3596775"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896" name="Google Shape;896;p94"/>
          <p:cNvSpPr txBox="1"/>
          <p:nvPr/>
        </p:nvSpPr>
        <p:spPr>
          <a:xfrm>
            <a:off x="2521975" y="3654175"/>
            <a:ext cx="6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{0,1}</a:t>
            </a:r>
            <a:endParaRPr/>
          </a:p>
        </p:txBody>
      </p:sp>
      <p:sp>
        <p:nvSpPr>
          <p:cNvPr id="897" name="Google Shape;897;p94"/>
          <p:cNvSpPr txBox="1"/>
          <p:nvPr/>
        </p:nvSpPr>
        <p:spPr>
          <a:xfrm>
            <a:off x="3615863"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898" name="Google Shape;898;p94"/>
          <p:cNvSpPr txBox="1"/>
          <p:nvPr/>
        </p:nvSpPr>
        <p:spPr>
          <a:xfrm>
            <a:off x="4633575"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899" name="Google Shape;899;p94"/>
          <p:cNvSpPr txBox="1"/>
          <p:nvPr/>
        </p:nvSpPr>
        <p:spPr>
          <a:xfrm>
            <a:off x="6433825" y="22169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00" name="Google Shape;900;p94"/>
          <p:cNvSpPr/>
          <p:nvPr/>
        </p:nvSpPr>
        <p:spPr>
          <a:xfrm>
            <a:off x="6676225" y="2248175"/>
            <a:ext cx="470100" cy="3378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rcx</a:t>
            </a:r>
            <a:endParaRPr/>
          </a:p>
        </p:txBody>
      </p:sp>
      <p:sp>
        <p:nvSpPr>
          <p:cNvPr id="901" name="Google Shape;901;p94"/>
          <p:cNvSpPr/>
          <p:nvPr/>
        </p:nvSpPr>
        <p:spPr>
          <a:xfrm>
            <a:off x="6676225" y="2797200"/>
            <a:ext cx="876000" cy="3378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-8(%rbp)</a:t>
            </a:r>
            <a:endParaRPr/>
          </a:p>
        </p:txBody>
      </p:sp>
      <p:sp>
        <p:nvSpPr>
          <p:cNvPr id="902" name="Google Shape;902;p94"/>
          <p:cNvSpPr/>
          <p:nvPr/>
        </p:nvSpPr>
        <p:spPr>
          <a:xfrm>
            <a:off x="6676225" y="3346225"/>
            <a:ext cx="998100" cy="3378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-16(%rbp)</a:t>
            </a:r>
            <a:endParaRPr/>
          </a:p>
        </p:txBody>
      </p:sp>
      <p:sp>
        <p:nvSpPr>
          <p:cNvPr id="903" name="Google Shape;903;p94"/>
          <p:cNvSpPr txBox="1"/>
          <p:nvPr/>
        </p:nvSpPr>
        <p:spPr>
          <a:xfrm>
            <a:off x="6039050" y="1636750"/>
            <a:ext cx="19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Colors as numbers:</a:t>
            </a:r>
            <a:endParaRPr/>
          </a:p>
        </p:txBody>
      </p:sp>
      <p:sp>
        <p:nvSpPr>
          <p:cNvPr id="904" name="Google Shape;904;p94"/>
          <p:cNvSpPr txBox="1"/>
          <p:nvPr/>
        </p:nvSpPr>
        <p:spPr>
          <a:xfrm>
            <a:off x="6184125" y="22401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05" name="Google Shape;905;p94"/>
          <p:cNvSpPr txBox="1"/>
          <p:nvPr/>
        </p:nvSpPr>
        <p:spPr>
          <a:xfrm>
            <a:off x="6219025" y="27660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906" name="Google Shape;906;p94"/>
          <p:cNvSpPr txBox="1"/>
          <p:nvPr/>
        </p:nvSpPr>
        <p:spPr>
          <a:xfrm>
            <a:off x="6219025" y="3346225"/>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sp>
        <p:nvSpPr>
          <p:cNvPr id="911" name="Google Shape;911;p9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use of DSATUR</a:t>
            </a:r>
            <a:endParaRPr/>
          </a:p>
        </p:txBody>
      </p:sp>
      <p:cxnSp>
        <p:nvCxnSpPr>
          <p:cNvPr id="912" name="Google Shape;912;p95"/>
          <p:cNvCxnSpPr>
            <a:stCxn id="913" idx="6"/>
            <a:endCxn id="914" idx="2"/>
          </p:cNvCxnSpPr>
          <p:nvPr/>
        </p:nvCxnSpPr>
        <p:spPr>
          <a:xfrm>
            <a:off x="1899000"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915" name="Google Shape;915;p95"/>
          <p:cNvCxnSpPr/>
          <p:nvPr/>
        </p:nvCxnSpPr>
        <p:spPr>
          <a:xfrm>
            <a:off x="2805925"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95"/>
          <p:cNvCxnSpPr>
            <a:stCxn id="917" idx="6"/>
            <a:endCxn id="918" idx="2"/>
          </p:cNvCxnSpPr>
          <p:nvPr/>
        </p:nvCxnSpPr>
        <p:spPr>
          <a:xfrm>
            <a:off x="3000625"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919" name="Google Shape;919;p95"/>
          <p:cNvCxnSpPr/>
          <p:nvPr/>
        </p:nvCxnSpPr>
        <p:spPr>
          <a:xfrm flipH="1">
            <a:off x="3803925"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920" name="Google Shape;920;p95"/>
          <p:cNvCxnSpPr>
            <a:stCxn id="914" idx="5"/>
            <a:endCxn id="918" idx="1"/>
          </p:cNvCxnSpPr>
          <p:nvPr/>
        </p:nvCxnSpPr>
        <p:spPr>
          <a:xfrm>
            <a:off x="2943599"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921" name="Google Shape;921;p95"/>
          <p:cNvCxnSpPr>
            <a:stCxn id="918" idx="6"/>
          </p:cNvCxnSpPr>
          <p:nvPr/>
        </p:nvCxnSpPr>
        <p:spPr>
          <a:xfrm>
            <a:off x="3999225"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913" name="Google Shape;913;p95"/>
          <p:cNvSpPr/>
          <p:nvPr/>
        </p:nvSpPr>
        <p:spPr>
          <a:xfrm>
            <a:off x="1509600"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914" name="Google Shape;914;p95"/>
          <p:cNvSpPr/>
          <p:nvPr/>
        </p:nvSpPr>
        <p:spPr>
          <a:xfrm>
            <a:off x="2611225" y="20075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922" name="Google Shape;922;p95"/>
          <p:cNvSpPr/>
          <p:nvPr/>
        </p:nvSpPr>
        <p:spPr>
          <a:xfrm>
            <a:off x="3609825"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917" name="Google Shape;917;p95"/>
          <p:cNvSpPr/>
          <p:nvPr/>
        </p:nvSpPr>
        <p:spPr>
          <a:xfrm>
            <a:off x="2611225" y="3253875"/>
            <a:ext cx="389400" cy="400200"/>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918" name="Google Shape;918;p95"/>
          <p:cNvSpPr/>
          <p:nvPr/>
        </p:nvSpPr>
        <p:spPr>
          <a:xfrm>
            <a:off x="3609825" y="32538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923" name="Google Shape;923;p95"/>
          <p:cNvSpPr/>
          <p:nvPr/>
        </p:nvSpPr>
        <p:spPr>
          <a:xfrm>
            <a:off x="46466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924" name="Google Shape;924;p95"/>
          <p:cNvSpPr txBox="1"/>
          <p:nvPr/>
        </p:nvSpPr>
        <p:spPr>
          <a:xfrm>
            <a:off x="1496550"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925" name="Google Shape;925;p95"/>
          <p:cNvSpPr txBox="1"/>
          <p:nvPr/>
        </p:nvSpPr>
        <p:spPr>
          <a:xfrm>
            <a:off x="2533375" y="1607375"/>
            <a:ext cx="558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{0,2}</a:t>
            </a:r>
            <a:endParaRPr/>
          </a:p>
        </p:txBody>
      </p:sp>
      <p:sp>
        <p:nvSpPr>
          <p:cNvPr id="926" name="Google Shape;926;p95"/>
          <p:cNvSpPr txBox="1"/>
          <p:nvPr/>
        </p:nvSpPr>
        <p:spPr>
          <a:xfrm>
            <a:off x="3596775"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27" name="Google Shape;927;p95"/>
          <p:cNvSpPr txBox="1"/>
          <p:nvPr/>
        </p:nvSpPr>
        <p:spPr>
          <a:xfrm>
            <a:off x="2521975" y="3654175"/>
            <a:ext cx="6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{0,1}</a:t>
            </a:r>
            <a:endParaRPr/>
          </a:p>
        </p:txBody>
      </p:sp>
      <p:sp>
        <p:nvSpPr>
          <p:cNvPr id="928" name="Google Shape;928;p95"/>
          <p:cNvSpPr txBox="1"/>
          <p:nvPr/>
        </p:nvSpPr>
        <p:spPr>
          <a:xfrm>
            <a:off x="3531825" y="36541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{1,2}</a:t>
            </a:r>
            <a:endParaRPr/>
          </a:p>
        </p:txBody>
      </p:sp>
      <p:sp>
        <p:nvSpPr>
          <p:cNvPr id="929" name="Google Shape;929;p95"/>
          <p:cNvSpPr txBox="1"/>
          <p:nvPr/>
        </p:nvSpPr>
        <p:spPr>
          <a:xfrm>
            <a:off x="4633575"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30" name="Google Shape;930;p95"/>
          <p:cNvSpPr txBox="1"/>
          <p:nvPr/>
        </p:nvSpPr>
        <p:spPr>
          <a:xfrm>
            <a:off x="6433825" y="22169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31" name="Google Shape;931;p95"/>
          <p:cNvSpPr/>
          <p:nvPr/>
        </p:nvSpPr>
        <p:spPr>
          <a:xfrm>
            <a:off x="6676225" y="2248175"/>
            <a:ext cx="470100" cy="3378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rcx</a:t>
            </a:r>
            <a:endParaRPr/>
          </a:p>
        </p:txBody>
      </p:sp>
      <p:sp>
        <p:nvSpPr>
          <p:cNvPr id="932" name="Google Shape;932;p95"/>
          <p:cNvSpPr/>
          <p:nvPr/>
        </p:nvSpPr>
        <p:spPr>
          <a:xfrm>
            <a:off x="6676225" y="2797200"/>
            <a:ext cx="876000" cy="3378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-8(%rbp)</a:t>
            </a:r>
            <a:endParaRPr/>
          </a:p>
        </p:txBody>
      </p:sp>
      <p:sp>
        <p:nvSpPr>
          <p:cNvPr id="933" name="Google Shape;933;p95"/>
          <p:cNvSpPr/>
          <p:nvPr/>
        </p:nvSpPr>
        <p:spPr>
          <a:xfrm>
            <a:off x="6676225" y="3346225"/>
            <a:ext cx="998100" cy="3378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-16(%rbp)</a:t>
            </a:r>
            <a:endParaRPr/>
          </a:p>
        </p:txBody>
      </p:sp>
      <p:sp>
        <p:nvSpPr>
          <p:cNvPr id="934" name="Google Shape;934;p95"/>
          <p:cNvSpPr txBox="1"/>
          <p:nvPr/>
        </p:nvSpPr>
        <p:spPr>
          <a:xfrm>
            <a:off x="6039050" y="1636750"/>
            <a:ext cx="19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Colors as numbers:</a:t>
            </a:r>
            <a:endParaRPr/>
          </a:p>
        </p:txBody>
      </p:sp>
      <p:sp>
        <p:nvSpPr>
          <p:cNvPr id="935" name="Google Shape;935;p95"/>
          <p:cNvSpPr txBox="1"/>
          <p:nvPr/>
        </p:nvSpPr>
        <p:spPr>
          <a:xfrm>
            <a:off x="6184125" y="22401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36" name="Google Shape;936;p95"/>
          <p:cNvSpPr txBox="1"/>
          <p:nvPr/>
        </p:nvSpPr>
        <p:spPr>
          <a:xfrm>
            <a:off x="6219025" y="27660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937" name="Google Shape;937;p95"/>
          <p:cNvSpPr txBox="1"/>
          <p:nvPr/>
        </p:nvSpPr>
        <p:spPr>
          <a:xfrm>
            <a:off x="6219025" y="3346225"/>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9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use of DSATUR</a:t>
            </a:r>
            <a:endParaRPr/>
          </a:p>
        </p:txBody>
      </p:sp>
      <p:cxnSp>
        <p:nvCxnSpPr>
          <p:cNvPr id="943" name="Google Shape;943;p96"/>
          <p:cNvCxnSpPr>
            <a:stCxn id="944" idx="6"/>
            <a:endCxn id="945" idx="2"/>
          </p:cNvCxnSpPr>
          <p:nvPr/>
        </p:nvCxnSpPr>
        <p:spPr>
          <a:xfrm>
            <a:off x="1899000"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946" name="Google Shape;946;p96"/>
          <p:cNvCxnSpPr/>
          <p:nvPr/>
        </p:nvCxnSpPr>
        <p:spPr>
          <a:xfrm>
            <a:off x="2805925"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947" name="Google Shape;947;p96"/>
          <p:cNvCxnSpPr>
            <a:stCxn id="948" idx="6"/>
            <a:endCxn id="949" idx="2"/>
          </p:cNvCxnSpPr>
          <p:nvPr/>
        </p:nvCxnSpPr>
        <p:spPr>
          <a:xfrm>
            <a:off x="3000625"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950" name="Google Shape;950;p96"/>
          <p:cNvCxnSpPr/>
          <p:nvPr/>
        </p:nvCxnSpPr>
        <p:spPr>
          <a:xfrm flipH="1">
            <a:off x="3803925"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951" name="Google Shape;951;p96"/>
          <p:cNvCxnSpPr>
            <a:stCxn id="945" idx="5"/>
            <a:endCxn id="949" idx="1"/>
          </p:cNvCxnSpPr>
          <p:nvPr/>
        </p:nvCxnSpPr>
        <p:spPr>
          <a:xfrm>
            <a:off x="2943599"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952" name="Google Shape;952;p96"/>
          <p:cNvCxnSpPr>
            <a:stCxn id="949" idx="6"/>
          </p:cNvCxnSpPr>
          <p:nvPr/>
        </p:nvCxnSpPr>
        <p:spPr>
          <a:xfrm>
            <a:off x="3999225"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944" name="Google Shape;944;p96"/>
          <p:cNvSpPr/>
          <p:nvPr/>
        </p:nvSpPr>
        <p:spPr>
          <a:xfrm>
            <a:off x="1509600"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945" name="Google Shape;945;p96"/>
          <p:cNvSpPr/>
          <p:nvPr/>
        </p:nvSpPr>
        <p:spPr>
          <a:xfrm>
            <a:off x="2611225" y="20075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953" name="Google Shape;953;p96"/>
          <p:cNvSpPr/>
          <p:nvPr/>
        </p:nvSpPr>
        <p:spPr>
          <a:xfrm>
            <a:off x="3609825"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948" name="Google Shape;948;p96"/>
          <p:cNvSpPr/>
          <p:nvPr/>
        </p:nvSpPr>
        <p:spPr>
          <a:xfrm>
            <a:off x="2611225" y="3253875"/>
            <a:ext cx="389400" cy="400200"/>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949" name="Google Shape;949;p96"/>
          <p:cNvSpPr/>
          <p:nvPr/>
        </p:nvSpPr>
        <p:spPr>
          <a:xfrm>
            <a:off x="3609825" y="32538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954" name="Google Shape;954;p96"/>
          <p:cNvSpPr/>
          <p:nvPr/>
        </p:nvSpPr>
        <p:spPr>
          <a:xfrm>
            <a:off x="4646600" y="32538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955" name="Google Shape;955;p96"/>
          <p:cNvSpPr txBox="1"/>
          <p:nvPr/>
        </p:nvSpPr>
        <p:spPr>
          <a:xfrm>
            <a:off x="1496550"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956" name="Google Shape;956;p96"/>
          <p:cNvSpPr txBox="1"/>
          <p:nvPr/>
        </p:nvSpPr>
        <p:spPr>
          <a:xfrm>
            <a:off x="2533375" y="1607375"/>
            <a:ext cx="558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{0,2}</a:t>
            </a:r>
            <a:endParaRPr/>
          </a:p>
        </p:txBody>
      </p:sp>
      <p:sp>
        <p:nvSpPr>
          <p:cNvPr id="957" name="Google Shape;957;p96"/>
          <p:cNvSpPr txBox="1"/>
          <p:nvPr/>
        </p:nvSpPr>
        <p:spPr>
          <a:xfrm>
            <a:off x="3596775"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58" name="Google Shape;958;p96"/>
          <p:cNvSpPr txBox="1"/>
          <p:nvPr/>
        </p:nvSpPr>
        <p:spPr>
          <a:xfrm>
            <a:off x="2521975" y="3654175"/>
            <a:ext cx="6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{0,1}</a:t>
            </a:r>
            <a:endParaRPr/>
          </a:p>
        </p:txBody>
      </p:sp>
      <p:sp>
        <p:nvSpPr>
          <p:cNvPr id="959" name="Google Shape;959;p96"/>
          <p:cNvSpPr txBox="1"/>
          <p:nvPr/>
        </p:nvSpPr>
        <p:spPr>
          <a:xfrm>
            <a:off x="3531825" y="36541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{1,2}</a:t>
            </a:r>
            <a:endParaRPr/>
          </a:p>
        </p:txBody>
      </p:sp>
      <p:sp>
        <p:nvSpPr>
          <p:cNvPr id="960" name="Google Shape;960;p96"/>
          <p:cNvSpPr txBox="1"/>
          <p:nvPr/>
        </p:nvSpPr>
        <p:spPr>
          <a:xfrm>
            <a:off x="4633575"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61" name="Google Shape;961;p96"/>
          <p:cNvSpPr txBox="1"/>
          <p:nvPr/>
        </p:nvSpPr>
        <p:spPr>
          <a:xfrm>
            <a:off x="6433825" y="22169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62" name="Google Shape;962;p96"/>
          <p:cNvSpPr/>
          <p:nvPr/>
        </p:nvSpPr>
        <p:spPr>
          <a:xfrm>
            <a:off x="6676225" y="2248175"/>
            <a:ext cx="470100" cy="3378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rcx</a:t>
            </a:r>
            <a:endParaRPr/>
          </a:p>
        </p:txBody>
      </p:sp>
      <p:sp>
        <p:nvSpPr>
          <p:cNvPr id="963" name="Google Shape;963;p96"/>
          <p:cNvSpPr/>
          <p:nvPr/>
        </p:nvSpPr>
        <p:spPr>
          <a:xfrm>
            <a:off x="6676225" y="2797200"/>
            <a:ext cx="876000" cy="3378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-8(%rbp)</a:t>
            </a:r>
            <a:endParaRPr/>
          </a:p>
        </p:txBody>
      </p:sp>
      <p:sp>
        <p:nvSpPr>
          <p:cNvPr id="964" name="Google Shape;964;p96"/>
          <p:cNvSpPr/>
          <p:nvPr/>
        </p:nvSpPr>
        <p:spPr>
          <a:xfrm>
            <a:off x="6676225" y="3346225"/>
            <a:ext cx="998100" cy="3378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-16(%rbp)</a:t>
            </a:r>
            <a:endParaRPr/>
          </a:p>
        </p:txBody>
      </p:sp>
      <p:sp>
        <p:nvSpPr>
          <p:cNvPr id="965" name="Google Shape;965;p96"/>
          <p:cNvSpPr txBox="1"/>
          <p:nvPr/>
        </p:nvSpPr>
        <p:spPr>
          <a:xfrm>
            <a:off x="6039050" y="1636750"/>
            <a:ext cx="19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Colors as numbers:</a:t>
            </a:r>
            <a:endParaRPr/>
          </a:p>
        </p:txBody>
      </p:sp>
      <p:sp>
        <p:nvSpPr>
          <p:cNvPr id="966" name="Google Shape;966;p96"/>
          <p:cNvSpPr txBox="1"/>
          <p:nvPr/>
        </p:nvSpPr>
        <p:spPr>
          <a:xfrm>
            <a:off x="6184125" y="22401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67" name="Google Shape;967;p96"/>
          <p:cNvSpPr txBox="1"/>
          <p:nvPr/>
        </p:nvSpPr>
        <p:spPr>
          <a:xfrm>
            <a:off x="6219025" y="27660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968" name="Google Shape;968;p96"/>
          <p:cNvSpPr txBox="1"/>
          <p:nvPr/>
        </p:nvSpPr>
        <p:spPr>
          <a:xfrm>
            <a:off x="6219025" y="3346225"/>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9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use of DSATUR</a:t>
            </a:r>
            <a:endParaRPr/>
          </a:p>
        </p:txBody>
      </p:sp>
      <p:cxnSp>
        <p:nvCxnSpPr>
          <p:cNvPr id="974" name="Google Shape;974;p97"/>
          <p:cNvCxnSpPr>
            <a:stCxn id="975" idx="6"/>
            <a:endCxn id="976" idx="2"/>
          </p:cNvCxnSpPr>
          <p:nvPr/>
        </p:nvCxnSpPr>
        <p:spPr>
          <a:xfrm>
            <a:off x="1899000"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977" name="Google Shape;977;p97"/>
          <p:cNvCxnSpPr/>
          <p:nvPr/>
        </p:nvCxnSpPr>
        <p:spPr>
          <a:xfrm>
            <a:off x="2805925"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978" name="Google Shape;978;p97"/>
          <p:cNvCxnSpPr>
            <a:stCxn id="979" idx="6"/>
            <a:endCxn id="980" idx="2"/>
          </p:cNvCxnSpPr>
          <p:nvPr/>
        </p:nvCxnSpPr>
        <p:spPr>
          <a:xfrm>
            <a:off x="3000625"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981" name="Google Shape;981;p97"/>
          <p:cNvCxnSpPr/>
          <p:nvPr/>
        </p:nvCxnSpPr>
        <p:spPr>
          <a:xfrm flipH="1">
            <a:off x="3803925"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982" name="Google Shape;982;p97"/>
          <p:cNvCxnSpPr>
            <a:stCxn id="976" idx="5"/>
            <a:endCxn id="980" idx="1"/>
          </p:cNvCxnSpPr>
          <p:nvPr/>
        </p:nvCxnSpPr>
        <p:spPr>
          <a:xfrm>
            <a:off x="2943599"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983" name="Google Shape;983;p97"/>
          <p:cNvCxnSpPr>
            <a:stCxn id="980" idx="6"/>
          </p:cNvCxnSpPr>
          <p:nvPr/>
        </p:nvCxnSpPr>
        <p:spPr>
          <a:xfrm>
            <a:off x="3999225"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975" name="Google Shape;975;p97"/>
          <p:cNvSpPr/>
          <p:nvPr/>
        </p:nvSpPr>
        <p:spPr>
          <a:xfrm>
            <a:off x="1509600"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976" name="Google Shape;976;p97"/>
          <p:cNvSpPr/>
          <p:nvPr/>
        </p:nvSpPr>
        <p:spPr>
          <a:xfrm>
            <a:off x="2611225" y="20075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984" name="Google Shape;984;p97"/>
          <p:cNvSpPr/>
          <p:nvPr/>
        </p:nvSpPr>
        <p:spPr>
          <a:xfrm>
            <a:off x="3609825" y="20074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979" name="Google Shape;979;p97"/>
          <p:cNvSpPr/>
          <p:nvPr/>
        </p:nvSpPr>
        <p:spPr>
          <a:xfrm>
            <a:off x="2611225" y="3253875"/>
            <a:ext cx="389400" cy="400200"/>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980" name="Google Shape;980;p97"/>
          <p:cNvSpPr/>
          <p:nvPr/>
        </p:nvSpPr>
        <p:spPr>
          <a:xfrm>
            <a:off x="3609825" y="32538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985" name="Google Shape;985;p97"/>
          <p:cNvSpPr/>
          <p:nvPr/>
        </p:nvSpPr>
        <p:spPr>
          <a:xfrm>
            <a:off x="4646600" y="32538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986" name="Google Shape;986;p97"/>
          <p:cNvSpPr txBox="1"/>
          <p:nvPr/>
        </p:nvSpPr>
        <p:spPr>
          <a:xfrm>
            <a:off x="1496550"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987" name="Google Shape;987;p97"/>
          <p:cNvSpPr txBox="1"/>
          <p:nvPr/>
        </p:nvSpPr>
        <p:spPr>
          <a:xfrm>
            <a:off x="2533375" y="1607375"/>
            <a:ext cx="558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{0,2}</a:t>
            </a:r>
            <a:endParaRPr/>
          </a:p>
        </p:txBody>
      </p:sp>
      <p:sp>
        <p:nvSpPr>
          <p:cNvPr id="988" name="Google Shape;988;p97"/>
          <p:cNvSpPr txBox="1"/>
          <p:nvPr/>
        </p:nvSpPr>
        <p:spPr>
          <a:xfrm>
            <a:off x="3596775"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89" name="Google Shape;989;p97"/>
          <p:cNvSpPr txBox="1"/>
          <p:nvPr/>
        </p:nvSpPr>
        <p:spPr>
          <a:xfrm>
            <a:off x="2521975" y="3654175"/>
            <a:ext cx="6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{0,1}</a:t>
            </a:r>
            <a:endParaRPr/>
          </a:p>
        </p:txBody>
      </p:sp>
      <p:sp>
        <p:nvSpPr>
          <p:cNvPr id="990" name="Google Shape;990;p97"/>
          <p:cNvSpPr txBox="1"/>
          <p:nvPr/>
        </p:nvSpPr>
        <p:spPr>
          <a:xfrm>
            <a:off x="3531825" y="36541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{1,2}</a:t>
            </a:r>
            <a:endParaRPr/>
          </a:p>
        </p:txBody>
      </p:sp>
      <p:sp>
        <p:nvSpPr>
          <p:cNvPr id="991" name="Google Shape;991;p97"/>
          <p:cNvSpPr txBox="1"/>
          <p:nvPr/>
        </p:nvSpPr>
        <p:spPr>
          <a:xfrm>
            <a:off x="4633575"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92" name="Google Shape;992;p97"/>
          <p:cNvSpPr txBox="1"/>
          <p:nvPr/>
        </p:nvSpPr>
        <p:spPr>
          <a:xfrm>
            <a:off x="6433825" y="22169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93" name="Google Shape;993;p97"/>
          <p:cNvSpPr/>
          <p:nvPr/>
        </p:nvSpPr>
        <p:spPr>
          <a:xfrm>
            <a:off x="6676225" y="2248175"/>
            <a:ext cx="470100" cy="3378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rcx</a:t>
            </a:r>
            <a:endParaRPr/>
          </a:p>
        </p:txBody>
      </p:sp>
      <p:sp>
        <p:nvSpPr>
          <p:cNvPr id="994" name="Google Shape;994;p97"/>
          <p:cNvSpPr/>
          <p:nvPr/>
        </p:nvSpPr>
        <p:spPr>
          <a:xfrm>
            <a:off x="6676225" y="2797200"/>
            <a:ext cx="876000" cy="3378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-8(%rbp)</a:t>
            </a:r>
            <a:endParaRPr/>
          </a:p>
        </p:txBody>
      </p:sp>
      <p:sp>
        <p:nvSpPr>
          <p:cNvPr id="995" name="Google Shape;995;p97"/>
          <p:cNvSpPr/>
          <p:nvPr/>
        </p:nvSpPr>
        <p:spPr>
          <a:xfrm>
            <a:off x="6676225" y="3346225"/>
            <a:ext cx="998100" cy="3378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-16(%rbp)</a:t>
            </a:r>
            <a:endParaRPr/>
          </a:p>
        </p:txBody>
      </p:sp>
      <p:sp>
        <p:nvSpPr>
          <p:cNvPr id="996" name="Google Shape;996;p97"/>
          <p:cNvSpPr txBox="1"/>
          <p:nvPr/>
        </p:nvSpPr>
        <p:spPr>
          <a:xfrm>
            <a:off x="6039050" y="1636750"/>
            <a:ext cx="19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Colors as numbers:</a:t>
            </a:r>
            <a:endParaRPr/>
          </a:p>
        </p:txBody>
      </p:sp>
      <p:sp>
        <p:nvSpPr>
          <p:cNvPr id="997" name="Google Shape;997;p97"/>
          <p:cNvSpPr txBox="1"/>
          <p:nvPr/>
        </p:nvSpPr>
        <p:spPr>
          <a:xfrm>
            <a:off x="6184125" y="22401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998" name="Google Shape;998;p97"/>
          <p:cNvSpPr txBox="1"/>
          <p:nvPr/>
        </p:nvSpPr>
        <p:spPr>
          <a:xfrm>
            <a:off x="6219025" y="2766000"/>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999" name="Google Shape;999;p97"/>
          <p:cNvSpPr txBox="1"/>
          <p:nvPr/>
        </p:nvSpPr>
        <p:spPr>
          <a:xfrm>
            <a:off x="6219025" y="3346225"/>
            <a:ext cx="34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p9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Implementation Notes</a:t>
            </a:r>
            <a:endParaRPr/>
          </a:p>
        </p:txBody>
      </p:sp>
      <p:sp>
        <p:nvSpPr>
          <p:cNvPr id="1005" name="Google Shape;1005;p9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Colors are numbers (0, 1, 2, …).</a:t>
            </a:r>
            <a:endParaRPr/>
          </a:p>
          <a:p>
            <a:pPr marL="0" lvl="0" indent="0" algn="l" rtl="0">
              <a:spcBef>
                <a:spcPts val="1200"/>
              </a:spcBef>
              <a:spcAft>
                <a:spcPts val="0"/>
              </a:spcAft>
              <a:buNone/>
            </a:pPr>
            <a:r>
              <a:rPr lang="en"/>
              <a:t>The first 11 numbers correspond to registers. The rest correspond to stack slots.</a:t>
            </a:r>
            <a:endParaRPr/>
          </a:p>
          <a:p>
            <a:pPr marL="0" lvl="0" indent="0" algn="l" rtl="0">
              <a:spcBef>
                <a:spcPts val="1200"/>
              </a:spcBef>
              <a:spcAft>
                <a:spcPts val="0"/>
              </a:spcAft>
              <a:buNone/>
            </a:pPr>
            <a:r>
              <a:rPr lang="en"/>
              <a:t>How to efficiently choose a node with the highest saturation? priority queue</a:t>
            </a:r>
            <a:endParaRPr/>
          </a:p>
          <a:p>
            <a:pPr marL="0" lvl="0" indent="0" algn="l" rtl="0">
              <a:spcBef>
                <a:spcPts val="1200"/>
              </a:spcBef>
              <a:spcAft>
                <a:spcPts val="0"/>
              </a:spcAft>
              <a:buNone/>
            </a:pPr>
            <a:r>
              <a:rPr lang="en"/>
              <a:t>Should registers appear in the interference graph? yes</a:t>
            </a:r>
            <a:endParaRPr/>
          </a:p>
          <a:p>
            <a:pPr marL="0" lvl="0" indent="0" algn="l" rtl="0">
              <a:spcBef>
                <a:spcPts val="1200"/>
              </a:spcBef>
              <a:spcAft>
                <a:spcPts val="1200"/>
              </a:spcAft>
              <a:buNone/>
            </a:pPr>
            <a:r>
              <a:rPr lang="en"/>
              <a:t>What colors should the registers get? The color that represents themself. (For example, color 0 for rcx). Do this coloring beforehand.</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p9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Challenge: Move Biasing</a:t>
            </a:r>
            <a:endParaRPr/>
          </a:p>
        </p:txBody>
      </p:sp>
      <p:sp>
        <p:nvSpPr>
          <p:cNvPr id="1011" name="Google Shape;1011;p99"/>
          <p:cNvSpPr txBox="1">
            <a:spLocks noGrp="1"/>
          </p:cNvSpPr>
          <p:nvPr>
            <p:ph type="body" idx="1"/>
          </p:nvPr>
        </p:nvSpPr>
        <p:spPr>
          <a:xfrm>
            <a:off x="311700" y="1381075"/>
            <a:ext cx="42603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movq $1, v</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movq $42, w</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movq v, x</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addq $7, x</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movq x, y</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movq x, z</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addq w, z</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movq y, t</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negq t</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movq z, %rax</a:t>
            </a: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400">
                <a:latin typeface="Consolas"/>
                <a:ea typeface="Consolas"/>
                <a:cs typeface="Consolas"/>
                <a:sym typeface="Consolas"/>
              </a:rPr>
              <a:t>addq t, %rax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jmp conclusion</a:t>
            </a:r>
            <a:endParaRPr sz="1400">
              <a:latin typeface="Consolas"/>
              <a:ea typeface="Consolas"/>
              <a:cs typeface="Consolas"/>
              <a:sym typeface="Consolas"/>
            </a:endParaRPr>
          </a:p>
        </p:txBody>
      </p:sp>
      <p:sp>
        <p:nvSpPr>
          <p:cNvPr id="1012" name="Google Shape;1012;p99"/>
          <p:cNvSpPr txBox="1">
            <a:spLocks noGrp="1"/>
          </p:cNvSpPr>
          <p:nvPr>
            <p:ph type="body" idx="1"/>
          </p:nvPr>
        </p:nvSpPr>
        <p:spPr>
          <a:xfrm>
            <a:off x="4738625" y="1381075"/>
            <a:ext cx="42603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1400">
                <a:latin typeface="Consolas"/>
                <a:ea typeface="Consolas"/>
                <a:cs typeface="Consolas"/>
                <a:sym typeface="Consolas"/>
              </a:rPr>
              <a:t>movq $1, %rdx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$42, %rcx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%rdx, %rdx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$7, %rdx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%rdx, %rsi</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b="1">
                <a:latin typeface="Consolas"/>
                <a:ea typeface="Consolas"/>
                <a:cs typeface="Consolas"/>
                <a:sym typeface="Consolas"/>
              </a:rPr>
              <a:t>movq %rdx, %rdx</a:t>
            </a:r>
            <a:endParaRPr sz="1400" b="1">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%rcx, %rdx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%rsi, %rcx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negq %rcx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%rdx, %rax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%rcx, %rax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jmp conclusion</a:t>
            </a:r>
            <a:endParaRPr sz="1400">
              <a:latin typeface="Consolas"/>
              <a:ea typeface="Consolas"/>
              <a:cs typeface="Consolas"/>
              <a:sym typeface="Consolas"/>
            </a:endParaRPr>
          </a:p>
        </p:txBody>
      </p:sp>
      <p:sp>
        <p:nvSpPr>
          <p:cNvPr id="1013" name="Google Shape;1013;p99"/>
          <p:cNvSpPr txBox="1"/>
          <p:nvPr/>
        </p:nvSpPr>
        <p:spPr>
          <a:xfrm>
            <a:off x="2456750" y="1071825"/>
            <a:ext cx="131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Motivation</a:t>
            </a:r>
            <a:endParaRPr/>
          </a:p>
        </p:txBody>
      </p:sp>
      <p:sp>
        <p:nvSpPr>
          <p:cNvPr id="1014" name="Google Shape;1014;p99"/>
          <p:cNvSpPr/>
          <p:nvPr/>
        </p:nvSpPr>
        <p:spPr>
          <a:xfrm>
            <a:off x="2541225" y="2431050"/>
            <a:ext cx="1310100" cy="572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99"/>
          <p:cNvSpPr txBox="1"/>
          <p:nvPr/>
        </p:nvSpPr>
        <p:spPr>
          <a:xfrm>
            <a:off x="2644050" y="4524275"/>
            <a:ext cx="423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Could we do better?</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10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Move Graph</a:t>
            </a:r>
            <a:endParaRPr/>
          </a:p>
        </p:txBody>
      </p:sp>
      <p:sp>
        <p:nvSpPr>
          <p:cNvPr id="1021" name="Google Shape;1021;p100"/>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Two variables p and q are move related if they both appear in a movq instruction.</a:t>
            </a:r>
            <a:endParaRPr/>
          </a:p>
        </p:txBody>
      </p:sp>
      <p:cxnSp>
        <p:nvCxnSpPr>
          <p:cNvPr id="1022" name="Google Shape;1022;p100"/>
          <p:cNvCxnSpPr>
            <a:stCxn id="1023" idx="5"/>
            <a:endCxn id="1024" idx="1"/>
          </p:cNvCxnSpPr>
          <p:nvPr/>
        </p:nvCxnSpPr>
        <p:spPr>
          <a:xfrm>
            <a:off x="4417799" y="2709042"/>
            <a:ext cx="826200" cy="9633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100"/>
          <p:cNvCxnSpPr>
            <a:stCxn id="1026" idx="3"/>
            <a:endCxn id="1024" idx="7"/>
          </p:cNvCxnSpPr>
          <p:nvPr/>
        </p:nvCxnSpPr>
        <p:spPr>
          <a:xfrm flipH="1">
            <a:off x="5519376" y="2708942"/>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1027" name="Google Shape;1027;p100"/>
          <p:cNvCxnSpPr>
            <a:stCxn id="1026" idx="5"/>
            <a:endCxn id="1028" idx="1"/>
          </p:cNvCxnSpPr>
          <p:nvPr/>
        </p:nvCxnSpPr>
        <p:spPr>
          <a:xfrm>
            <a:off x="6518024" y="2708942"/>
            <a:ext cx="761400" cy="963300"/>
          </a:xfrm>
          <a:prstGeom prst="straightConnector1">
            <a:avLst/>
          </a:prstGeom>
          <a:noFill/>
          <a:ln w="9525" cap="flat" cmpd="sng">
            <a:solidFill>
              <a:schemeClr val="dk2"/>
            </a:solidFill>
            <a:prstDash val="solid"/>
            <a:round/>
            <a:headEnd type="none" w="med" len="med"/>
            <a:tailEnd type="none" w="med" len="med"/>
          </a:ln>
        </p:spPr>
      </p:cxnSp>
      <p:cxnSp>
        <p:nvCxnSpPr>
          <p:cNvPr id="1029" name="Google Shape;1029;p100"/>
          <p:cNvCxnSpPr>
            <a:stCxn id="1030" idx="6"/>
            <a:endCxn id="1026" idx="2"/>
          </p:cNvCxnSpPr>
          <p:nvPr/>
        </p:nvCxnSpPr>
        <p:spPr>
          <a:xfrm>
            <a:off x="5576450" y="2567550"/>
            <a:ext cx="609300" cy="0"/>
          </a:xfrm>
          <a:prstGeom prst="straightConnector1">
            <a:avLst/>
          </a:prstGeom>
          <a:noFill/>
          <a:ln w="9525" cap="flat" cmpd="sng">
            <a:solidFill>
              <a:schemeClr val="dk2"/>
            </a:solidFill>
            <a:prstDash val="solid"/>
            <a:round/>
            <a:headEnd type="none" w="med" len="med"/>
            <a:tailEnd type="none" w="med" len="med"/>
          </a:ln>
        </p:spPr>
      </p:cxnSp>
      <p:sp>
        <p:nvSpPr>
          <p:cNvPr id="1023" name="Google Shape;1023;p100"/>
          <p:cNvSpPr/>
          <p:nvPr/>
        </p:nvSpPr>
        <p:spPr>
          <a:xfrm>
            <a:off x="4085425" y="23674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030" name="Google Shape;1030;p100"/>
          <p:cNvSpPr/>
          <p:nvPr/>
        </p:nvSpPr>
        <p:spPr>
          <a:xfrm>
            <a:off x="5187050" y="23674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1026" name="Google Shape;1026;p100"/>
          <p:cNvSpPr/>
          <p:nvPr/>
        </p:nvSpPr>
        <p:spPr>
          <a:xfrm>
            <a:off x="6185650" y="23673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024" name="Google Shape;1024;p100"/>
          <p:cNvSpPr/>
          <p:nvPr/>
        </p:nvSpPr>
        <p:spPr>
          <a:xfrm>
            <a:off x="5187050" y="36137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1031" name="Google Shape;1031;p100"/>
          <p:cNvSpPr/>
          <p:nvPr/>
        </p:nvSpPr>
        <p:spPr>
          <a:xfrm>
            <a:off x="6185650" y="36137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1028" name="Google Shape;1028;p100"/>
          <p:cNvSpPr/>
          <p:nvPr/>
        </p:nvSpPr>
        <p:spPr>
          <a:xfrm>
            <a:off x="7222425" y="3613750"/>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1032" name="Google Shape;1032;p100"/>
          <p:cNvSpPr txBox="1">
            <a:spLocks noGrp="1"/>
          </p:cNvSpPr>
          <p:nvPr>
            <p:ph type="body" idx="1"/>
          </p:nvPr>
        </p:nvSpPr>
        <p:spPr>
          <a:xfrm>
            <a:off x="969325" y="1859925"/>
            <a:ext cx="2993400" cy="30129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1400">
                <a:latin typeface="Consolas"/>
                <a:ea typeface="Consolas"/>
                <a:cs typeface="Consolas"/>
                <a:sym typeface="Consolas"/>
              </a:rPr>
              <a:t>movq $1, v</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$42, w</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v, 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$7, 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x, y</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x, z</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w, z</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y, t</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negq t</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z, %rax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t, %rax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jmp conclusion</a:t>
            </a:r>
            <a:endParaRPr sz="1400">
              <a:latin typeface="Consolas"/>
              <a:ea typeface="Consolas"/>
              <a:cs typeface="Consolas"/>
              <a:sym typeface="Consola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036"/>
        <p:cNvGrpSpPr/>
        <p:nvPr/>
      </p:nvGrpSpPr>
      <p:grpSpPr>
        <a:xfrm>
          <a:off x="0" y="0"/>
          <a:ext cx="0" cy="0"/>
          <a:chOff x="0" y="0"/>
          <a:chExt cx="0" cy="0"/>
        </a:xfrm>
      </p:grpSpPr>
      <p:sp>
        <p:nvSpPr>
          <p:cNvPr id="1037" name="Google Shape;1037;p10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Rewind DSATUR to this moment</a:t>
            </a:r>
            <a:endParaRPr/>
          </a:p>
        </p:txBody>
      </p:sp>
      <p:cxnSp>
        <p:nvCxnSpPr>
          <p:cNvPr id="1038" name="Google Shape;1038;p101"/>
          <p:cNvCxnSpPr>
            <a:stCxn id="1039" idx="6"/>
            <a:endCxn id="1040" idx="2"/>
          </p:cNvCxnSpPr>
          <p:nvPr/>
        </p:nvCxnSpPr>
        <p:spPr>
          <a:xfrm>
            <a:off x="1089275"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1041" name="Google Shape;1041;p101"/>
          <p:cNvCxnSpPr/>
          <p:nvPr/>
        </p:nvCxnSpPr>
        <p:spPr>
          <a:xfrm>
            <a:off x="1996200"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1042" name="Google Shape;1042;p101"/>
          <p:cNvCxnSpPr>
            <a:stCxn id="1043" idx="6"/>
            <a:endCxn id="1044" idx="2"/>
          </p:cNvCxnSpPr>
          <p:nvPr/>
        </p:nvCxnSpPr>
        <p:spPr>
          <a:xfrm>
            <a:off x="2190900"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1045" name="Google Shape;1045;p101"/>
          <p:cNvCxnSpPr/>
          <p:nvPr/>
        </p:nvCxnSpPr>
        <p:spPr>
          <a:xfrm flipH="1">
            <a:off x="2994200"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1046" name="Google Shape;1046;p101"/>
          <p:cNvCxnSpPr>
            <a:stCxn id="1040" idx="5"/>
            <a:endCxn id="1044" idx="1"/>
          </p:cNvCxnSpPr>
          <p:nvPr/>
        </p:nvCxnSpPr>
        <p:spPr>
          <a:xfrm>
            <a:off x="2133874"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1047" name="Google Shape;1047;p101"/>
          <p:cNvCxnSpPr>
            <a:stCxn id="1044" idx="6"/>
          </p:cNvCxnSpPr>
          <p:nvPr/>
        </p:nvCxnSpPr>
        <p:spPr>
          <a:xfrm>
            <a:off x="3189500"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1039" name="Google Shape;1039;p101"/>
          <p:cNvSpPr/>
          <p:nvPr/>
        </p:nvSpPr>
        <p:spPr>
          <a:xfrm>
            <a:off x="699875"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040" name="Google Shape;1040;p101"/>
          <p:cNvSpPr/>
          <p:nvPr/>
        </p:nvSpPr>
        <p:spPr>
          <a:xfrm>
            <a:off x="1801500" y="20075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1048" name="Google Shape;1048;p101"/>
          <p:cNvSpPr/>
          <p:nvPr/>
        </p:nvSpPr>
        <p:spPr>
          <a:xfrm>
            <a:off x="2800100"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043" name="Google Shape;1043;p101"/>
          <p:cNvSpPr/>
          <p:nvPr/>
        </p:nvSpPr>
        <p:spPr>
          <a:xfrm>
            <a:off x="18015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1044" name="Google Shape;1044;p101"/>
          <p:cNvSpPr/>
          <p:nvPr/>
        </p:nvSpPr>
        <p:spPr>
          <a:xfrm>
            <a:off x="28001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1049" name="Google Shape;1049;p101"/>
          <p:cNvSpPr/>
          <p:nvPr/>
        </p:nvSpPr>
        <p:spPr>
          <a:xfrm>
            <a:off x="383687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1050" name="Google Shape;1050;p101"/>
          <p:cNvSpPr txBox="1"/>
          <p:nvPr/>
        </p:nvSpPr>
        <p:spPr>
          <a:xfrm>
            <a:off x="686825"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1051" name="Google Shape;1051;p101"/>
          <p:cNvSpPr txBox="1"/>
          <p:nvPr/>
        </p:nvSpPr>
        <p:spPr>
          <a:xfrm>
            <a:off x="1788450" y="1607375"/>
            <a:ext cx="54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1052" name="Google Shape;1052;p101"/>
          <p:cNvSpPr txBox="1"/>
          <p:nvPr/>
        </p:nvSpPr>
        <p:spPr>
          <a:xfrm>
            <a:off x="2787050"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1053" name="Google Shape;1053;p101"/>
          <p:cNvSpPr txBox="1"/>
          <p:nvPr/>
        </p:nvSpPr>
        <p:spPr>
          <a:xfrm>
            <a:off x="1712250" y="3654175"/>
            <a:ext cx="6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1054" name="Google Shape;1054;p101"/>
          <p:cNvSpPr txBox="1"/>
          <p:nvPr/>
        </p:nvSpPr>
        <p:spPr>
          <a:xfrm>
            <a:off x="2806138"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1055" name="Google Shape;1055;p101"/>
          <p:cNvSpPr txBox="1"/>
          <p:nvPr/>
        </p:nvSpPr>
        <p:spPr>
          <a:xfrm>
            <a:off x="3823850"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cxnSp>
        <p:nvCxnSpPr>
          <p:cNvPr id="1056" name="Google Shape;1056;p101"/>
          <p:cNvCxnSpPr>
            <a:stCxn id="1057" idx="5"/>
            <a:endCxn id="1058" idx="1"/>
          </p:cNvCxnSpPr>
          <p:nvPr/>
        </p:nvCxnSpPr>
        <p:spPr>
          <a:xfrm>
            <a:off x="5244074" y="2349167"/>
            <a:ext cx="826200" cy="963300"/>
          </a:xfrm>
          <a:prstGeom prst="straightConnector1">
            <a:avLst/>
          </a:prstGeom>
          <a:noFill/>
          <a:ln w="9525" cap="flat" cmpd="sng">
            <a:solidFill>
              <a:schemeClr val="dk2"/>
            </a:solidFill>
            <a:prstDash val="solid"/>
            <a:round/>
            <a:headEnd type="none" w="med" len="med"/>
            <a:tailEnd type="none" w="med" len="med"/>
          </a:ln>
        </p:spPr>
      </p:cxnSp>
      <p:cxnSp>
        <p:nvCxnSpPr>
          <p:cNvPr id="1059" name="Google Shape;1059;p101"/>
          <p:cNvCxnSpPr>
            <a:stCxn id="1060" idx="3"/>
            <a:endCxn id="1058" idx="7"/>
          </p:cNvCxnSpPr>
          <p:nvPr/>
        </p:nvCxnSpPr>
        <p:spPr>
          <a:xfrm flipH="1">
            <a:off x="6345651" y="23490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1061" name="Google Shape;1061;p101"/>
          <p:cNvCxnSpPr>
            <a:stCxn id="1060" idx="5"/>
            <a:endCxn id="1062" idx="1"/>
          </p:cNvCxnSpPr>
          <p:nvPr/>
        </p:nvCxnSpPr>
        <p:spPr>
          <a:xfrm>
            <a:off x="7344299" y="2349067"/>
            <a:ext cx="761400" cy="963300"/>
          </a:xfrm>
          <a:prstGeom prst="straightConnector1">
            <a:avLst/>
          </a:prstGeom>
          <a:noFill/>
          <a:ln w="9525" cap="flat" cmpd="sng">
            <a:solidFill>
              <a:schemeClr val="dk2"/>
            </a:solidFill>
            <a:prstDash val="solid"/>
            <a:round/>
            <a:headEnd type="none" w="med" len="med"/>
            <a:tailEnd type="none" w="med" len="med"/>
          </a:ln>
        </p:spPr>
      </p:cxnSp>
      <p:cxnSp>
        <p:nvCxnSpPr>
          <p:cNvPr id="1063" name="Google Shape;1063;p101"/>
          <p:cNvCxnSpPr>
            <a:stCxn id="1064" idx="6"/>
            <a:endCxn id="1060" idx="2"/>
          </p:cNvCxnSpPr>
          <p:nvPr/>
        </p:nvCxnSpPr>
        <p:spPr>
          <a:xfrm>
            <a:off x="6402725" y="2207675"/>
            <a:ext cx="609300" cy="0"/>
          </a:xfrm>
          <a:prstGeom prst="straightConnector1">
            <a:avLst/>
          </a:prstGeom>
          <a:noFill/>
          <a:ln w="9525" cap="flat" cmpd="sng">
            <a:solidFill>
              <a:schemeClr val="dk2"/>
            </a:solidFill>
            <a:prstDash val="solid"/>
            <a:round/>
            <a:headEnd type="none" w="med" len="med"/>
            <a:tailEnd type="none" w="med" len="med"/>
          </a:ln>
        </p:spPr>
      </p:cxnSp>
      <p:sp>
        <p:nvSpPr>
          <p:cNvPr id="1057" name="Google Shape;1057;p101"/>
          <p:cNvSpPr/>
          <p:nvPr/>
        </p:nvSpPr>
        <p:spPr>
          <a:xfrm>
            <a:off x="4911700" y="20075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064" name="Google Shape;1064;p101"/>
          <p:cNvSpPr/>
          <p:nvPr/>
        </p:nvSpPr>
        <p:spPr>
          <a:xfrm>
            <a:off x="6013325" y="20075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1060" name="Google Shape;1060;p101"/>
          <p:cNvSpPr/>
          <p:nvPr/>
        </p:nvSpPr>
        <p:spPr>
          <a:xfrm>
            <a:off x="7011925"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058" name="Google Shape;1058;p101"/>
          <p:cNvSpPr/>
          <p:nvPr/>
        </p:nvSpPr>
        <p:spPr>
          <a:xfrm>
            <a:off x="60133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1065" name="Google Shape;1065;p101"/>
          <p:cNvSpPr/>
          <p:nvPr/>
        </p:nvSpPr>
        <p:spPr>
          <a:xfrm>
            <a:off x="70119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1062" name="Google Shape;1062;p101"/>
          <p:cNvSpPr/>
          <p:nvPr/>
        </p:nvSpPr>
        <p:spPr>
          <a:xfrm>
            <a:off x="80487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069"/>
        <p:cNvGrpSpPr/>
        <p:nvPr/>
      </p:nvGrpSpPr>
      <p:grpSpPr>
        <a:xfrm>
          <a:off x="0" y="0"/>
          <a:ext cx="0" cy="0"/>
          <a:chOff x="0" y="0"/>
          <a:chExt cx="0" cy="0"/>
        </a:xfrm>
      </p:grpSpPr>
      <p:sp>
        <p:nvSpPr>
          <p:cNvPr id="1070" name="Google Shape;1070;p10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Rewind DSATUR to this moment</a:t>
            </a:r>
            <a:endParaRPr/>
          </a:p>
        </p:txBody>
      </p:sp>
      <p:cxnSp>
        <p:nvCxnSpPr>
          <p:cNvPr id="1071" name="Google Shape;1071;p102"/>
          <p:cNvCxnSpPr>
            <a:stCxn id="1072" idx="6"/>
            <a:endCxn id="1073" idx="2"/>
          </p:cNvCxnSpPr>
          <p:nvPr/>
        </p:nvCxnSpPr>
        <p:spPr>
          <a:xfrm>
            <a:off x="1089275"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1074" name="Google Shape;1074;p102"/>
          <p:cNvCxnSpPr/>
          <p:nvPr/>
        </p:nvCxnSpPr>
        <p:spPr>
          <a:xfrm>
            <a:off x="1996200"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1075" name="Google Shape;1075;p102"/>
          <p:cNvCxnSpPr>
            <a:stCxn id="1076" idx="6"/>
            <a:endCxn id="1077" idx="2"/>
          </p:cNvCxnSpPr>
          <p:nvPr/>
        </p:nvCxnSpPr>
        <p:spPr>
          <a:xfrm>
            <a:off x="2190900"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1078" name="Google Shape;1078;p102"/>
          <p:cNvCxnSpPr/>
          <p:nvPr/>
        </p:nvCxnSpPr>
        <p:spPr>
          <a:xfrm flipH="1">
            <a:off x="2994200"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1079" name="Google Shape;1079;p102"/>
          <p:cNvCxnSpPr>
            <a:stCxn id="1073" idx="5"/>
            <a:endCxn id="1077" idx="1"/>
          </p:cNvCxnSpPr>
          <p:nvPr/>
        </p:nvCxnSpPr>
        <p:spPr>
          <a:xfrm>
            <a:off x="2133874"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1080" name="Google Shape;1080;p102"/>
          <p:cNvCxnSpPr>
            <a:stCxn id="1077" idx="6"/>
          </p:cNvCxnSpPr>
          <p:nvPr/>
        </p:nvCxnSpPr>
        <p:spPr>
          <a:xfrm>
            <a:off x="3189500"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1072" name="Google Shape;1072;p102"/>
          <p:cNvSpPr/>
          <p:nvPr/>
        </p:nvSpPr>
        <p:spPr>
          <a:xfrm>
            <a:off x="699875"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073" name="Google Shape;1073;p102"/>
          <p:cNvSpPr/>
          <p:nvPr/>
        </p:nvSpPr>
        <p:spPr>
          <a:xfrm>
            <a:off x="1801500" y="20075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1081" name="Google Shape;1081;p102"/>
          <p:cNvSpPr/>
          <p:nvPr/>
        </p:nvSpPr>
        <p:spPr>
          <a:xfrm>
            <a:off x="2800100"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076" name="Google Shape;1076;p102"/>
          <p:cNvSpPr/>
          <p:nvPr/>
        </p:nvSpPr>
        <p:spPr>
          <a:xfrm>
            <a:off x="1801500" y="32538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1077" name="Google Shape;1077;p102"/>
          <p:cNvSpPr/>
          <p:nvPr/>
        </p:nvSpPr>
        <p:spPr>
          <a:xfrm>
            <a:off x="28001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1082" name="Google Shape;1082;p102"/>
          <p:cNvSpPr/>
          <p:nvPr/>
        </p:nvSpPr>
        <p:spPr>
          <a:xfrm>
            <a:off x="383687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1083" name="Google Shape;1083;p102"/>
          <p:cNvSpPr txBox="1"/>
          <p:nvPr/>
        </p:nvSpPr>
        <p:spPr>
          <a:xfrm>
            <a:off x="686825"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1084" name="Google Shape;1084;p102"/>
          <p:cNvSpPr txBox="1"/>
          <p:nvPr/>
        </p:nvSpPr>
        <p:spPr>
          <a:xfrm>
            <a:off x="1788450" y="1607375"/>
            <a:ext cx="54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a:t>
            </a:r>
            <a:endParaRPr/>
          </a:p>
        </p:txBody>
      </p:sp>
      <p:sp>
        <p:nvSpPr>
          <p:cNvPr id="1085" name="Google Shape;1085;p102"/>
          <p:cNvSpPr txBox="1"/>
          <p:nvPr/>
        </p:nvSpPr>
        <p:spPr>
          <a:xfrm>
            <a:off x="2787050"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1086" name="Google Shape;1086;p102"/>
          <p:cNvSpPr txBox="1"/>
          <p:nvPr/>
        </p:nvSpPr>
        <p:spPr>
          <a:xfrm>
            <a:off x="1712250" y="3654175"/>
            <a:ext cx="6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a:t>
            </a:r>
            <a:endParaRPr/>
          </a:p>
        </p:txBody>
      </p:sp>
      <p:sp>
        <p:nvSpPr>
          <p:cNvPr id="1087" name="Google Shape;1087;p102"/>
          <p:cNvSpPr txBox="1"/>
          <p:nvPr/>
        </p:nvSpPr>
        <p:spPr>
          <a:xfrm>
            <a:off x="2729949" y="36541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{0,1}</a:t>
            </a:r>
            <a:endParaRPr/>
          </a:p>
        </p:txBody>
      </p:sp>
      <p:sp>
        <p:nvSpPr>
          <p:cNvPr id="1088" name="Google Shape;1088;p102"/>
          <p:cNvSpPr txBox="1"/>
          <p:nvPr/>
        </p:nvSpPr>
        <p:spPr>
          <a:xfrm>
            <a:off x="3823850"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cxnSp>
        <p:nvCxnSpPr>
          <p:cNvPr id="1089" name="Google Shape;1089;p102"/>
          <p:cNvCxnSpPr>
            <a:stCxn id="1090" idx="5"/>
            <a:endCxn id="1091" idx="1"/>
          </p:cNvCxnSpPr>
          <p:nvPr/>
        </p:nvCxnSpPr>
        <p:spPr>
          <a:xfrm>
            <a:off x="5244074" y="2349167"/>
            <a:ext cx="826200" cy="963300"/>
          </a:xfrm>
          <a:prstGeom prst="straightConnector1">
            <a:avLst/>
          </a:prstGeom>
          <a:noFill/>
          <a:ln w="9525" cap="flat" cmpd="sng">
            <a:solidFill>
              <a:schemeClr val="dk2"/>
            </a:solidFill>
            <a:prstDash val="solid"/>
            <a:round/>
            <a:headEnd type="none" w="med" len="med"/>
            <a:tailEnd type="none" w="med" len="med"/>
          </a:ln>
        </p:spPr>
      </p:cxnSp>
      <p:cxnSp>
        <p:nvCxnSpPr>
          <p:cNvPr id="1092" name="Google Shape;1092;p102"/>
          <p:cNvCxnSpPr>
            <a:stCxn id="1093" idx="3"/>
            <a:endCxn id="1091" idx="7"/>
          </p:cNvCxnSpPr>
          <p:nvPr/>
        </p:nvCxnSpPr>
        <p:spPr>
          <a:xfrm flipH="1">
            <a:off x="6345651" y="23490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1094" name="Google Shape;1094;p102"/>
          <p:cNvCxnSpPr>
            <a:stCxn id="1093" idx="5"/>
            <a:endCxn id="1095" idx="1"/>
          </p:cNvCxnSpPr>
          <p:nvPr/>
        </p:nvCxnSpPr>
        <p:spPr>
          <a:xfrm>
            <a:off x="7344299" y="2349067"/>
            <a:ext cx="761400" cy="963300"/>
          </a:xfrm>
          <a:prstGeom prst="straightConnector1">
            <a:avLst/>
          </a:prstGeom>
          <a:noFill/>
          <a:ln w="9525" cap="flat" cmpd="sng">
            <a:solidFill>
              <a:schemeClr val="dk2"/>
            </a:solidFill>
            <a:prstDash val="solid"/>
            <a:round/>
            <a:headEnd type="none" w="med" len="med"/>
            <a:tailEnd type="none" w="med" len="med"/>
          </a:ln>
        </p:spPr>
      </p:cxnSp>
      <p:cxnSp>
        <p:nvCxnSpPr>
          <p:cNvPr id="1096" name="Google Shape;1096;p102"/>
          <p:cNvCxnSpPr>
            <a:stCxn id="1097" idx="6"/>
            <a:endCxn id="1093" idx="2"/>
          </p:cNvCxnSpPr>
          <p:nvPr/>
        </p:nvCxnSpPr>
        <p:spPr>
          <a:xfrm>
            <a:off x="6402725" y="2207675"/>
            <a:ext cx="609300" cy="0"/>
          </a:xfrm>
          <a:prstGeom prst="straightConnector1">
            <a:avLst/>
          </a:prstGeom>
          <a:noFill/>
          <a:ln w="9525" cap="flat" cmpd="sng">
            <a:solidFill>
              <a:schemeClr val="dk2"/>
            </a:solidFill>
            <a:prstDash val="solid"/>
            <a:round/>
            <a:headEnd type="none" w="med" len="med"/>
            <a:tailEnd type="none" w="med" len="med"/>
          </a:ln>
        </p:spPr>
      </p:cxnSp>
      <p:sp>
        <p:nvSpPr>
          <p:cNvPr id="1090" name="Google Shape;1090;p102"/>
          <p:cNvSpPr/>
          <p:nvPr/>
        </p:nvSpPr>
        <p:spPr>
          <a:xfrm>
            <a:off x="4911700" y="20075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097" name="Google Shape;1097;p102"/>
          <p:cNvSpPr/>
          <p:nvPr/>
        </p:nvSpPr>
        <p:spPr>
          <a:xfrm>
            <a:off x="6013325" y="20075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1093" name="Google Shape;1093;p102"/>
          <p:cNvSpPr/>
          <p:nvPr/>
        </p:nvSpPr>
        <p:spPr>
          <a:xfrm>
            <a:off x="7011925"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091" name="Google Shape;1091;p102"/>
          <p:cNvSpPr/>
          <p:nvPr/>
        </p:nvSpPr>
        <p:spPr>
          <a:xfrm>
            <a:off x="60133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1098" name="Google Shape;1098;p102"/>
          <p:cNvSpPr/>
          <p:nvPr/>
        </p:nvSpPr>
        <p:spPr>
          <a:xfrm>
            <a:off x="70119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1095" name="Google Shape;1095;p102"/>
          <p:cNvSpPr/>
          <p:nvPr/>
        </p:nvSpPr>
        <p:spPr>
          <a:xfrm>
            <a:off x="80487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10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Rewind DSATUR to this moment</a:t>
            </a:r>
            <a:endParaRPr/>
          </a:p>
        </p:txBody>
      </p:sp>
      <p:cxnSp>
        <p:nvCxnSpPr>
          <p:cNvPr id="1104" name="Google Shape;1104;p103"/>
          <p:cNvCxnSpPr>
            <a:stCxn id="1105" idx="6"/>
            <a:endCxn id="1106" idx="2"/>
          </p:cNvCxnSpPr>
          <p:nvPr/>
        </p:nvCxnSpPr>
        <p:spPr>
          <a:xfrm>
            <a:off x="1089275"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103"/>
          <p:cNvCxnSpPr/>
          <p:nvPr/>
        </p:nvCxnSpPr>
        <p:spPr>
          <a:xfrm>
            <a:off x="1996200"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1108" name="Google Shape;1108;p103"/>
          <p:cNvCxnSpPr>
            <a:stCxn id="1109" idx="6"/>
            <a:endCxn id="1110" idx="2"/>
          </p:cNvCxnSpPr>
          <p:nvPr/>
        </p:nvCxnSpPr>
        <p:spPr>
          <a:xfrm>
            <a:off x="2190900"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1111" name="Google Shape;1111;p103"/>
          <p:cNvCxnSpPr/>
          <p:nvPr/>
        </p:nvCxnSpPr>
        <p:spPr>
          <a:xfrm flipH="1">
            <a:off x="2994200"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1112" name="Google Shape;1112;p103"/>
          <p:cNvCxnSpPr>
            <a:stCxn id="1106" idx="5"/>
            <a:endCxn id="1110" idx="1"/>
          </p:cNvCxnSpPr>
          <p:nvPr/>
        </p:nvCxnSpPr>
        <p:spPr>
          <a:xfrm>
            <a:off x="2133874"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1113" name="Google Shape;1113;p103"/>
          <p:cNvCxnSpPr>
            <a:stCxn id="1110" idx="6"/>
          </p:cNvCxnSpPr>
          <p:nvPr/>
        </p:nvCxnSpPr>
        <p:spPr>
          <a:xfrm>
            <a:off x="3189500"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1105" name="Google Shape;1105;p103"/>
          <p:cNvSpPr/>
          <p:nvPr/>
        </p:nvSpPr>
        <p:spPr>
          <a:xfrm>
            <a:off x="699875"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106" name="Google Shape;1106;p103"/>
          <p:cNvSpPr/>
          <p:nvPr/>
        </p:nvSpPr>
        <p:spPr>
          <a:xfrm>
            <a:off x="1801500" y="20075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1114" name="Google Shape;1114;p103"/>
          <p:cNvSpPr/>
          <p:nvPr/>
        </p:nvSpPr>
        <p:spPr>
          <a:xfrm>
            <a:off x="2800100"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109" name="Google Shape;1109;p103"/>
          <p:cNvSpPr/>
          <p:nvPr/>
        </p:nvSpPr>
        <p:spPr>
          <a:xfrm>
            <a:off x="1801500" y="32538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1110" name="Google Shape;1110;p103"/>
          <p:cNvSpPr/>
          <p:nvPr/>
        </p:nvSpPr>
        <p:spPr>
          <a:xfrm>
            <a:off x="2800100" y="3253875"/>
            <a:ext cx="389400" cy="400200"/>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1115" name="Google Shape;1115;p103"/>
          <p:cNvSpPr/>
          <p:nvPr/>
        </p:nvSpPr>
        <p:spPr>
          <a:xfrm>
            <a:off x="383687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1116" name="Google Shape;1116;p103"/>
          <p:cNvSpPr txBox="1"/>
          <p:nvPr/>
        </p:nvSpPr>
        <p:spPr>
          <a:xfrm>
            <a:off x="686825"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1117" name="Google Shape;1117;p103"/>
          <p:cNvSpPr txBox="1"/>
          <p:nvPr/>
        </p:nvSpPr>
        <p:spPr>
          <a:xfrm>
            <a:off x="1788450" y="1607375"/>
            <a:ext cx="67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{0,2}</a:t>
            </a:r>
            <a:endParaRPr/>
          </a:p>
        </p:txBody>
      </p:sp>
      <p:sp>
        <p:nvSpPr>
          <p:cNvPr id="1118" name="Google Shape;1118;p103"/>
          <p:cNvSpPr txBox="1"/>
          <p:nvPr/>
        </p:nvSpPr>
        <p:spPr>
          <a:xfrm>
            <a:off x="2787050"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sp>
        <p:nvSpPr>
          <p:cNvPr id="1119" name="Google Shape;1119;p103"/>
          <p:cNvSpPr txBox="1"/>
          <p:nvPr/>
        </p:nvSpPr>
        <p:spPr>
          <a:xfrm>
            <a:off x="1712250" y="3654175"/>
            <a:ext cx="6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{1,2}</a:t>
            </a:r>
            <a:endParaRPr/>
          </a:p>
        </p:txBody>
      </p:sp>
      <p:sp>
        <p:nvSpPr>
          <p:cNvPr id="1120" name="Google Shape;1120;p103"/>
          <p:cNvSpPr txBox="1"/>
          <p:nvPr/>
        </p:nvSpPr>
        <p:spPr>
          <a:xfrm>
            <a:off x="2729949" y="36541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{0,1}</a:t>
            </a:r>
            <a:endParaRPr/>
          </a:p>
        </p:txBody>
      </p:sp>
      <p:sp>
        <p:nvSpPr>
          <p:cNvPr id="1121" name="Google Shape;1121;p103"/>
          <p:cNvSpPr txBox="1"/>
          <p:nvPr/>
        </p:nvSpPr>
        <p:spPr>
          <a:xfrm>
            <a:off x="3823850"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cxnSp>
        <p:nvCxnSpPr>
          <p:cNvPr id="1122" name="Google Shape;1122;p103"/>
          <p:cNvCxnSpPr>
            <a:stCxn id="1123" idx="5"/>
            <a:endCxn id="1124" idx="1"/>
          </p:cNvCxnSpPr>
          <p:nvPr/>
        </p:nvCxnSpPr>
        <p:spPr>
          <a:xfrm>
            <a:off x="5244074" y="2349167"/>
            <a:ext cx="826200" cy="963300"/>
          </a:xfrm>
          <a:prstGeom prst="straightConnector1">
            <a:avLst/>
          </a:prstGeom>
          <a:noFill/>
          <a:ln w="9525" cap="flat" cmpd="sng">
            <a:solidFill>
              <a:schemeClr val="dk2"/>
            </a:solidFill>
            <a:prstDash val="solid"/>
            <a:round/>
            <a:headEnd type="none" w="med" len="med"/>
            <a:tailEnd type="none" w="med" len="med"/>
          </a:ln>
        </p:spPr>
      </p:cxnSp>
      <p:cxnSp>
        <p:nvCxnSpPr>
          <p:cNvPr id="1125" name="Google Shape;1125;p103"/>
          <p:cNvCxnSpPr>
            <a:stCxn id="1126" idx="3"/>
            <a:endCxn id="1124" idx="7"/>
          </p:cNvCxnSpPr>
          <p:nvPr/>
        </p:nvCxnSpPr>
        <p:spPr>
          <a:xfrm flipH="1">
            <a:off x="6345651" y="23490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1127" name="Google Shape;1127;p103"/>
          <p:cNvCxnSpPr>
            <a:stCxn id="1126" idx="5"/>
            <a:endCxn id="1128" idx="1"/>
          </p:cNvCxnSpPr>
          <p:nvPr/>
        </p:nvCxnSpPr>
        <p:spPr>
          <a:xfrm>
            <a:off x="7344299" y="2349067"/>
            <a:ext cx="761400" cy="963300"/>
          </a:xfrm>
          <a:prstGeom prst="straightConnector1">
            <a:avLst/>
          </a:prstGeom>
          <a:noFill/>
          <a:ln w="9525" cap="flat" cmpd="sng">
            <a:solidFill>
              <a:schemeClr val="dk2"/>
            </a:solidFill>
            <a:prstDash val="solid"/>
            <a:round/>
            <a:headEnd type="none" w="med" len="med"/>
            <a:tailEnd type="none" w="med" len="med"/>
          </a:ln>
        </p:spPr>
      </p:cxnSp>
      <p:cxnSp>
        <p:nvCxnSpPr>
          <p:cNvPr id="1129" name="Google Shape;1129;p103"/>
          <p:cNvCxnSpPr>
            <a:stCxn id="1130" idx="6"/>
            <a:endCxn id="1126" idx="2"/>
          </p:cNvCxnSpPr>
          <p:nvPr/>
        </p:nvCxnSpPr>
        <p:spPr>
          <a:xfrm>
            <a:off x="6402725" y="2207675"/>
            <a:ext cx="609300" cy="0"/>
          </a:xfrm>
          <a:prstGeom prst="straightConnector1">
            <a:avLst/>
          </a:prstGeom>
          <a:noFill/>
          <a:ln w="9525" cap="flat" cmpd="sng">
            <a:solidFill>
              <a:schemeClr val="dk2"/>
            </a:solidFill>
            <a:prstDash val="solid"/>
            <a:round/>
            <a:headEnd type="none" w="med" len="med"/>
            <a:tailEnd type="none" w="med" len="med"/>
          </a:ln>
        </p:spPr>
      </p:cxnSp>
      <p:sp>
        <p:nvSpPr>
          <p:cNvPr id="1123" name="Google Shape;1123;p103"/>
          <p:cNvSpPr/>
          <p:nvPr/>
        </p:nvSpPr>
        <p:spPr>
          <a:xfrm>
            <a:off x="4911700" y="20075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130" name="Google Shape;1130;p103"/>
          <p:cNvSpPr/>
          <p:nvPr/>
        </p:nvSpPr>
        <p:spPr>
          <a:xfrm>
            <a:off x="6013325" y="20075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1126" name="Google Shape;1126;p103"/>
          <p:cNvSpPr/>
          <p:nvPr/>
        </p:nvSpPr>
        <p:spPr>
          <a:xfrm>
            <a:off x="7011925"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124" name="Google Shape;1124;p103"/>
          <p:cNvSpPr/>
          <p:nvPr/>
        </p:nvSpPr>
        <p:spPr>
          <a:xfrm>
            <a:off x="60133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1131" name="Google Shape;1131;p103"/>
          <p:cNvSpPr/>
          <p:nvPr/>
        </p:nvSpPr>
        <p:spPr>
          <a:xfrm>
            <a:off x="70119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1128" name="Google Shape;1128;p103"/>
          <p:cNvSpPr/>
          <p:nvPr/>
        </p:nvSpPr>
        <p:spPr>
          <a:xfrm>
            <a:off x="80487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10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Rewind DSATUR to this moment</a:t>
            </a:r>
            <a:endParaRPr/>
          </a:p>
        </p:txBody>
      </p:sp>
      <p:cxnSp>
        <p:nvCxnSpPr>
          <p:cNvPr id="1137" name="Google Shape;1137;p104"/>
          <p:cNvCxnSpPr>
            <a:stCxn id="1138" idx="6"/>
            <a:endCxn id="1139" idx="2"/>
          </p:cNvCxnSpPr>
          <p:nvPr/>
        </p:nvCxnSpPr>
        <p:spPr>
          <a:xfrm>
            <a:off x="1089275" y="2207675"/>
            <a:ext cx="712200" cy="0"/>
          </a:xfrm>
          <a:prstGeom prst="straightConnector1">
            <a:avLst/>
          </a:prstGeom>
          <a:noFill/>
          <a:ln w="9525" cap="flat" cmpd="sng">
            <a:solidFill>
              <a:schemeClr val="dk2"/>
            </a:solidFill>
            <a:prstDash val="solid"/>
            <a:round/>
            <a:headEnd type="none" w="med" len="med"/>
            <a:tailEnd type="none" w="med" len="med"/>
          </a:ln>
        </p:spPr>
      </p:cxnSp>
      <p:cxnSp>
        <p:nvCxnSpPr>
          <p:cNvPr id="1140" name="Google Shape;1140;p104"/>
          <p:cNvCxnSpPr/>
          <p:nvPr/>
        </p:nvCxnSpPr>
        <p:spPr>
          <a:xfrm>
            <a:off x="1996200" y="2407775"/>
            <a:ext cx="0" cy="846000"/>
          </a:xfrm>
          <a:prstGeom prst="straightConnector1">
            <a:avLst/>
          </a:prstGeom>
          <a:noFill/>
          <a:ln w="9525" cap="flat" cmpd="sng">
            <a:solidFill>
              <a:schemeClr val="dk2"/>
            </a:solidFill>
            <a:prstDash val="solid"/>
            <a:round/>
            <a:headEnd type="none" w="med" len="med"/>
            <a:tailEnd type="none" w="med" len="med"/>
          </a:ln>
        </p:spPr>
      </p:cxnSp>
      <p:cxnSp>
        <p:nvCxnSpPr>
          <p:cNvPr id="1141" name="Google Shape;1141;p104"/>
          <p:cNvCxnSpPr>
            <a:stCxn id="1142" idx="6"/>
            <a:endCxn id="1143" idx="2"/>
          </p:cNvCxnSpPr>
          <p:nvPr/>
        </p:nvCxnSpPr>
        <p:spPr>
          <a:xfrm>
            <a:off x="2190900" y="3453975"/>
            <a:ext cx="609300" cy="0"/>
          </a:xfrm>
          <a:prstGeom prst="straightConnector1">
            <a:avLst/>
          </a:prstGeom>
          <a:noFill/>
          <a:ln w="9525" cap="flat" cmpd="sng">
            <a:solidFill>
              <a:schemeClr val="dk2"/>
            </a:solidFill>
            <a:prstDash val="solid"/>
            <a:round/>
            <a:headEnd type="none" w="med" len="med"/>
            <a:tailEnd type="none" w="med" len="med"/>
          </a:ln>
        </p:spPr>
      </p:cxnSp>
      <p:cxnSp>
        <p:nvCxnSpPr>
          <p:cNvPr id="1144" name="Google Shape;1144;p104"/>
          <p:cNvCxnSpPr/>
          <p:nvPr/>
        </p:nvCxnSpPr>
        <p:spPr>
          <a:xfrm flipH="1">
            <a:off x="2994200" y="2407775"/>
            <a:ext cx="1200" cy="846000"/>
          </a:xfrm>
          <a:prstGeom prst="straightConnector1">
            <a:avLst/>
          </a:prstGeom>
          <a:noFill/>
          <a:ln w="9525" cap="flat" cmpd="sng">
            <a:solidFill>
              <a:schemeClr val="dk2"/>
            </a:solidFill>
            <a:prstDash val="solid"/>
            <a:round/>
            <a:headEnd type="none" w="med" len="med"/>
            <a:tailEnd type="none" w="med" len="med"/>
          </a:ln>
        </p:spPr>
      </p:cxnSp>
      <p:cxnSp>
        <p:nvCxnSpPr>
          <p:cNvPr id="1145" name="Google Shape;1145;p104"/>
          <p:cNvCxnSpPr>
            <a:stCxn id="1139" idx="5"/>
            <a:endCxn id="1143" idx="1"/>
          </p:cNvCxnSpPr>
          <p:nvPr/>
        </p:nvCxnSpPr>
        <p:spPr>
          <a:xfrm>
            <a:off x="2133874" y="23491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1146" name="Google Shape;1146;p104"/>
          <p:cNvCxnSpPr>
            <a:stCxn id="1143" idx="6"/>
          </p:cNvCxnSpPr>
          <p:nvPr/>
        </p:nvCxnSpPr>
        <p:spPr>
          <a:xfrm>
            <a:off x="3189500" y="3453975"/>
            <a:ext cx="647400" cy="0"/>
          </a:xfrm>
          <a:prstGeom prst="straightConnector1">
            <a:avLst/>
          </a:prstGeom>
          <a:noFill/>
          <a:ln w="9525" cap="flat" cmpd="sng">
            <a:solidFill>
              <a:schemeClr val="dk2"/>
            </a:solidFill>
            <a:prstDash val="solid"/>
            <a:round/>
            <a:headEnd type="none" w="med" len="med"/>
            <a:tailEnd type="none" w="med" len="med"/>
          </a:ln>
        </p:spPr>
      </p:cxnSp>
      <p:sp>
        <p:nvSpPr>
          <p:cNvPr id="1138" name="Google Shape;1138;p104"/>
          <p:cNvSpPr/>
          <p:nvPr/>
        </p:nvSpPr>
        <p:spPr>
          <a:xfrm>
            <a:off x="699875" y="20075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139" name="Google Shape;1139;p104"/>
          <p:cNvSpPr/>
          <p:nvPr/>
        </p:nvSpPr>
        <p:spPr>
          <a:xfrm>
            <a:off x="1801500" y="2007575"/>
            <a:ext cx="389400" cy="4002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1147" name="Google Shape;1147;p104"/>
          <p:cNvSpPr/>
          <p:nvPr/>
        </p:nvSpPr>
        <p:spPr>
          <a:xfrm>
            <a:off x="2800100" y="20074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142" name="Google Shape;1142;p104"/>
          <p:cNvSpPr/>
          <p:nvPr/>
        </p:nvSpPr>
        <p:spPr>
          <a:xfrm>
            <a:off x="1801500" y="32538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1143" name="Google Shape;1143;p104"/>
          <p:cNvSpPr/>
          <p:nvPr/>
        </p:nvSpPr>
        <p:spPr>
          <a:xfrm>
            <a:off x="2800100" y="3253875"/>
            <a:ext cx="389400" cy="400200"/>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1148" name="Google Shape;1148;p104"/>
          <p:cNvSpPr/>
          <p:nvPr/>
        </p:nvSpPr>
        <p:spPr>
          <a:xfrm>
            <a:off x="3836875" y="3253875"/>
            <a:ext cx="389400" cy="4002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
        <p:nvSpPr>
          <p:cNvPr id="1149" name="Google Shape;1149;p104"/>
          <p:cNvSpPr txBox="1"/>
          <p:nvPr/>
        </p:nvSpPr>
        <p:spPr>
          <a:xfrm>
            <a:off x="686825" y="16073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
        <p:nvSpPr>
          <p:cNvPr id="1150" name="Google Shape;1150;p104"/>
          <p:cNvSpPr txBox="1"/>
          <p:nvPr/>
        </p:nvSpPr>
        <p:spPr>
          <a:xfrm>
            <a:off x="1788450" y="1607375"/>
            <a:ext cx="67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{0,2}</a:t>
            </a:r>
            <a:endParaRPr/>
          </a:p>
        </p:txBody>
      </p:sp>
      <p:sp>
        <p:nvSpPr>
          <p:cNvPr id="1151" name="Google Shape;1151;p104"/>
          <p:cNvSpPr txBox="1"/>
          <p:nvPr/>
        </p:nvSpPr>
        <p:spPr>
          <a:xfrm>
            <a:off x="2787050" y="1607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sp>
        <p:nvSpPr>
          <p:cNvPr id="1152" name="Google Shape;1152;p104"/>
          <p:cNvSpPr txBox="1"/>
          <p:nvPr/>
        </p:nvSpPr>
        <p:spPr>
          <a:xfrm>
            <a:off x="1712250" y="3654175"/>
            <a:ext cx="6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{1,2}</a:t>
            </a:r>
            <a:endParaRPr/>
          </a:p>
        </p:txBody>
      </p:sp>
      <p:sp>
        <p:nvSpPr>
          <p:cNvPr id="1153" name="Google Shape;1153;p104"/>
          <p:cNvSpPr txBox="1"/>
          <p:nvPr/>
        </p:nvSpPr>
        <p:spPr>
          <a:xfrm>
            <a:off x="2729949" y="3654175"/>
            <a:ext cx="64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{0,1}</a:t>
            </a:r>
            <a:endParaRPr/>
          </a:p>
        </p:txBody>
      </p:sp>
      <p:sp>
        <p:nvSpPr>
          <p:cNvPr id="1154" name="Google Shape;1154;p104"/>
          <p:cNvSpPr txBox="1"/>
          <p:nvPr/>
        </p:nvSpPr>
        <p:spPr>
          <a:xfrm>
            <a:off x="3823850" y="3654175"/>
            <a:ext cx="41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a:t>
            </a:r>
            <a:endParaRPr/>
          </a:p>
        </p:txBody>
      </p:sp>
      <p:cxnSp>
        <p:nvCxnSpPr>
          <p:cNvPr id="1155" name="Google Shape;1155;p104"/>
          <p:cNvCxnSpPr>
            <a:stCxn id="1156" idx="5"/>
            <a:endCxn id="1157" idx="1"/>
          </p:cNvCxnSpPr>
          <p:nvPr/>
        </p:nvCxnSpPr>
        <p:spPr>
          <a:xfrm>
            <a:off x="5244074" y="2349167"/>
            <a:ext cx="826200" cy="963300"/>
          </a:xfrm>
          <a:prstGeom prst="straightConnector1">
            <a:avLst/>
          </a:prstGeom>
          <a:noFill/>
          <a:ln w="9525" cap="flat" cmpd="sng">
            <a:solidFill>
              <a:schemeClr val="dk2"/>
            </a:solidFill>
            <a:prstDash val="solid"/>
            <a:round/>
            <a:headEnd type="none" w="med" len="med"/>
            <a:tailEnd type="none" w="med" len="med"/>
          </a:ln>
        </p:spPr>
      </p:cxnSp>
      <p:cxnSp>
        <p:nvCxnSpPr>
          <p:cNvPr id="1158" name="Google Shape;1158;p104"/>
          <p:cNvCxnSpPr>
            <a:stCxn id="1159" idx="3"/>
            <a:endCxn id="1157" idx="7"/>
          </p:cNvCxnSpPr>
          <p:nvPr/>
        </p:nvCxnSpPr>
        <p:spPr>
          <a:xfrm flipH="1">
            <a:off x="6345651" y="2349067"/>
            <a:ext cx="723300" cy="963300"/>
          </a:xfrm>
          <a:prstGeom prst="straightConnector1">
            <a:avLst/>
          </a:prstGeom>
          <a:noFill/>
          <a:ln w="9525" cap="flat" cmpd="sng">
            <a:solidFill>
              <a:schemeClr val="dk2"/>
            </a:solidFill>
            <a:prstDash val="solid"/>
            <a:round/>
            <a:headEnd type="none" w="med" len="med"/>
            <a:tailEnd type="none" w="med" len="med"/>
          </a:ln>
        </p:spPr>
      </p:cxnSp>
      <p:cxnSp>
        <p:nvCxnSpPr>
          <p:cNvPr id="1160" name="Google Shape;1160;p104"/>
          <p:cNvCxnSpPr>
            <a:stCxn id="1159" idx="5"/>
            <a:endCxn id="1161" idx="1"/>
          </p:cNvCxnSpPr>
          <p:nvPr/>
        </p:nvCxnSpPr>
        <p:spPr>
          <a:xfrm>
            <a:off x="7344299" y="2349067"/>
            <a:ext cx="761400" cy="963300"/>
          </a:xfrm>
          <a:prstGeom prst="straightConnector1">
            <a:avLst/>
          </a:prstGeom>
          <a:noFill/>
          <a:ln w="9525" cap="flat" cmpd="sng">
            <a:solidFill>
              <a:schemeClr val="dk2"/>
            </a:solidFill>
            <a:prstDash val="solid"/>
            <a:round/>
            <a:headEnd type="none" w="med" len="med"/>
            <a:tailEnd type="none" w="med" len="med"/>
          </a:ln>
        </p:spPr>
      </p:cxnSp>
      <p:cxnSp>
        <p:nvCxnSpPr>
          <p:cNvPr id="1162" name="Google Shape;1162;p104"/>
          <p:cNvCxnSpPr>
            <a:stCxn id="1163" idx="6"/>
            <a:endCxn id="1159" idx="2"/>
          </p:cNvCxnSpPr>
          <p:nvPr/>
        </p:nvCxnSpPr>
        <p:spPr>
          <a:xfrm>
            <a:off x="6402725" y="2207675"/>
            <a:ext cx="609300" cy="0"/>
          </a:xfrm>
          <a:prstGeom prst="straightConnector1">
            <a:avLst/>
          </a:prstGeom>
          <a:noFill/>
          <a:ln w="9525" cap="flat" cmpd="sng">
            <a:solidFill>
              <a:schemeClr val="dk2"/>
            </a:solidFill>
            <a:prstDash val="solid"/>
            <a:round/>
            <a:headEnd type="none" w="med" len="med"/>
            <a:tailEnd type="none" w="med" len="med"/>
          </a:ln>
        </p:spPr>
      </p:cxnSp>
      <p:sp>
        <p:nvSpPr>
          <p:cNvPr id="1156" name="Google Shape;1156;p104"/>
          <p:cNvSpPr/>
          <p:nvPr/>
        </p:nvSpPr>
        <p:spPr>
          <a:xfrm>
            <a:off x="4911700" y="20075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163" name="Google Shape;1163;p104"/>
          <p:cNvSpPr/>
          <p:nvPr/>
        </p:nvSpPr>
        <p:spPr>
          <a:xfrm>
            <a:off x="6013325" y="20075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z</a:t>
            </a:r>
            <a:endParaRPr/>
          </a:p>
        </p:txBody>
      </p:sp>
      <p:sp>
        <p:nvSpPr>
          <p:cNvPr id="1159" name="Google Shape;1159;p104"/>
          <p:cNvSpPr/>
          <p:nvPr/>
        </p:nvSpPr>
        <p:spPr>
          <a:xfrm>
            <a:off x="7011925" y="20074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157" name="Google Shape;1157;p104"/>
          <p:cNvSpPr/>
          <p:nvPr/>
        </p:nvSpPr>
        <p:spPr>
          <a:xfrm>
            <a:off x="60133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sp>
        <p:nvSpPr>
          <p:cNvPr id="1164" name="Google Shape;1164;p104"/>
          <p:cNvSpPr/>
          <p:nvPr/>
        </p:nvSpPr>
        <p:spPr>
          <a:xfrm>
            <a:off x="7011925"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w</a:t>
            </a:r>
            <a:endParaRPr/>
          </a:p>
        </p:txBody>
      </p:sp>
      <p:sp>
        <p:nvSpPr>
          <p:cNvPr id="1161" name="Google Shape;1161;p104"/>
          <p:cNvSpPr/>
          <p:nvPr/>
        </p:nvSpPr>
        <p:spPr>
          <a:xfrm>
            <a:off x="8048700" y="3253875"/>
            <a:ext cx="389400" cy="400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sp>
        <p:nvSpPr>
          <p:cNvPr id="1169" name="Google Shape;1169;p10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Challenge: Move Biasing</a:t>
            </a:r>
            <a:endParaRPr/>
          </a:p>
        </p:txBody>
      </p:sp>
      <p:sp>
        <p:nvSpPr>
          <p:cNvPr id="1170" name="Google Shape;1170;p105"/>
          <p:cNvSpPr txBox="1">
            <a:spLocks noGrp="1"/>
          </p:cNvSpPr>
          <p:nvPr>
            <p:ph type="body" idx="1"/>
          </p:nvPr>
        </p:nvSpPr>
        <p:spPr>
          <a:xfrm>
            <a:off x="540300" y="1381075"/>
            <a:ext cx="20370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1400">
                <a:latin typeface="Consolas"/>
                <a:ea typeface="Consolas"/>
                <a:cs typeface="Consolas"/>
                <a:sym typeface="Consolas"/>
              </a:rPr>
              <a:t>movq $1, v</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$42, w</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v, 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$7, 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x, y</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x, z</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w, z</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y, t</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negq t</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z, %rax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t, %rax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jmp conclusion</a:t>
            </a:r>
            <a:endParaRPr sz="1400">
              <a:latin typeface="Consolas"/>
              <a:ea typeface="Consolas"/>
              <a:cs typeface="Consolas"/>
              <a:sym typeface="Consolas"/>
            </a:endParaRPr>
          </a:p>
        </p:txBody>
      </p:sp>
      <p:sp>
        <p:nvSpPr>
          <p:cNvPr id="1171" name="Google Shape;1171;p105"/>
          <p:cNvSpPr txBox="1">
            <a:spLocks noGrp="1"/>
          </p:cNvSpPr>
          <p:nvPr>
            <p:ph type="body" idx="1"/>
          </p:nvPr>
        </p:nvSpPr>
        <p:spPr>
          <a:xfrm>
            <a:off x="4738625" y="1381075"/>
            <a:ext cx="42603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1400">
                <a:latin typeface="Consolas"/>
                <a:ea typeface="Consolas"/>
                <a:cs typeface="Consolas"/>
                <a:sym typeface="Consolas"/>
              </a:rPr>
              <a:t>movq $1, %rcx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$42, %rsi</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b="1">
                <a:latin typeface="Consolas"/>
                <a:ea typeface="Consolas"/>
                <a:cs typeface="Consolas"/>
                <a:sym typeface="Consolas"/>
              </a:rPr>
              <a:t>movq %rcx, %rcx</a:t>
            </a:r>
            <a:endParaRPr sz="1400" b="1">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$7, %rcx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b="1">
                <a:latin typeface="Consolas"/>
                <a:ea typeface="Consolas"/>
                <a:cs typeface="Consolas"/>
                <a:sym typeface="Consolas"/>
              </a:rPr>
              <a:t>movq %rcx, %rcx</a:t>
            </a:r>
            <a:endParaRPr sz="1400" b="1">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%rcx, %rdx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%rsi, %rdx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b="1">
                <a:latin typeface="Consolas"/>
                <a:ea typeface="Consolas"/>
                <a:cs typeface="Consolas"/>
                <a:sym typeface="Consolas"/>
              </a:rPr>
              <a:t>movq %rcx, %rcx</a:t>
            </a:r>
            <a:endParaRPr sz="1400" b="1">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negq %rcx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movq %rdx, %rax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addq %rcx, %rax</a:t>
            </a:r>
            <a:endParaRPr sz="1400">
              <a:latin typeface="Consolas"/>
              <a:ea typeface="Consolas"/>
              <a:cs typeface="Consolas"/>
              <a:sym typeface="Consolas"/>
            </a:endParaRPr>
          </a:p>
          <a:p>
            <a:pPr marL="0" lvl="0" indent="0" algn="l" rtl="0">
              <a:lnSpc>
                <a:spcPct val="100000"/>
              </a:lnSpc>
              <a:spcBef>
                <a:spcPts val="0"/>
              </a:spcBef>
              <a:spcAft>
                <a:spcPts val="0"/>
              </a:spcAft>
              <a:buNone/>
            </a:pPr>
            <a:r>
              <a:rPr lang="en" sz="1400">
                <a:latin typeface="Consolas"/>
                <a:ea typeface="Consolas"/>
                <a:cs typeface="Consolas"/>
                <a:sym typeface="Consolas"/>
              </a:rPr>
              <a:t>jmp conclusion</a:t>
            </a:r>
            <a:endParaRPr sz="1400">
              <a:latin typeface="Consolas"/>
              <a:ea typeface="Consolas"/>
              <a:cs typeface="Consolas"/>
              <a:sym typeface="Consolas"/>
            </a:endParaRPr>
          </a:p>
          <a:p>
            <a:pPr marL="0" lvl="0" indent="0" algn="l" rtl="0">
              <a:lnSpc>
                <a:spcPct val="100000"/>
              </a:lnSpc>
              <a:spcBef>
                <a:spcPts val="0"/>
              </a:spcBef>
              <a:spcAft>
                <a:spcPts val="0"/>
              </a:spcAft>
              <a:buNone/>
            </a:pPr>
            <a:endParaRPr sz="1400">
              <a:latin typeface="Consolas"/>
              <a:ea typeface="Consolas"/>
              <a:cs typeface="Consolas"/>
              <a:sym typeface="Consolas"/>
            </a:endParaRPr>
          </a:p>
          <a:p>
            <a:pPr marL="0" lvl="0" indent="0" algn="l" rtl="0">
              <a:lnSpc>
                <a:spcPct val="100000"/>
              </a:lnSpc>
              <a:spcBef>
                <a:spcPts val="0"/>
              </a:spcBef>
              <a:spcAft>
                <a:spcPts val="0"/>
              </a:spcAft>
              <a:buNone/>
            </a:pPr>
            <a:endParaRPr sz="1400">
              <a:latin typeface="Consolas"/>
              <a:ea typeface="Consolas"/>
              <a:cs typeface="Consolas"/>
              <a:sym typeface="Consolas"/>
            </a:endParaRPr>
          </a:p>
        </p:txBody>
      </p:sp>
      <p:sp>
        <p:nvSpPr>
          <p:cNvPr id="1172" name="Google Shape;1172;p105"/>
          <p:cNvSpPr/>
          <p:nvPr/>
        </p:nvSpPr>
        <p:spPr>
          <a:xfrm>
            <a:off x="2617425" y="2431050"/>
            <a:ext cx="1310100" cy="572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1177" name="Google Shape;1177;p10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Move Biasing</a:t>
            </a:r>
            <a:endParaRPr/>
          </a:p>
        </p:txBody>
      </p:sp>
      <p:sp>
        <p:nvSpPr>
          <p:cNvPr id="1178" name="Google Shape;1178;p10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General Principle: when choosing which node to color next:</a:t>
            </a:r>
            <a:endParaRPr/>
          </a:p>
          <a:p>
            <a:pPr marL="457200" lvl="0" indent="-342900" algn="l" rtl="0">
              <a:spcBef>
                <a:spcPts val="1200"/>
              </a:spcBef>
              <a:spcAft>
                <a:spcPts val="0"/>
              </a:spcAft>
              <a:buSzPts val="1800"/>
              <a:buAutoNum type="arabicPeriod"/>
            </a:pPr>
            <a:r>
              <a:rPr lang="en"/>
              <a:t>choose the node with the highest saturation</a:t>
            </a:r>
            <a:endParaRPr/>
          </a:p>
          <a:p>
            <a:pPr marL="457200" lvl="0" indent="-342900" algn="l" rtl="0">
              <a:spcBef>
                <a:spcPts val="0"/>
              </a:spcBef>
              <a:spcAft>
                <a:spcPts val="0"/>
              </a:spcAft>
              <a:buSzPts val="1800"/>
              <a:buAutoNum type="arabicPeriod"/>
            </a:pPr>
            <a:r>
              <a:rPr lang="en"/>
              <a:t>in case of a tie (equal saturation), prefer a node if it can be colored the same as a node that it is move related to</a:t>
            </a:r>
            <a:endParaRPr/>
          </a:p>
          <a:p>
            <a:pPr marL="0" lvl="0" indent="0" algn="l" rtl="0">
              <a:spcBef>
                <a:spcPts val="1200"/>
              </a:spcBef>
              <a:spcAft>
                <a:spcPts val="0"/>
              </a:spcAft>
              <a:buNone/>
            </a:pPr>
            <a:r>
              <a:rPr lang="en"/>
              <a:t>When choosing the color of a node</a:t>
            </a:r>
            <a:endParaRPr/>
          </a:p>
          <a:p>
            <a:pPr marL="457200" lvl="0" indent="-342900" algn="l" rtl="0">
              <a:spcBef>
                <a:spcPts val="1200"/>
              </a:spcBef>
              <a:spcAft>
                <a:spcPts val="0"/>
              </a:spcAft>
              <a:buSzPts val="1800"/>
              <a:buAutoNum type="arabicPeriod"/>
            </a:pPr>
            <a:r>
              <a:rPr lang="en"/>
              <a:t>choose the same color &lt;10 (register) as a move-related node,</a:t>
            </a:r>
            <a:endParaRPr/>
          </a:p>
          <a:p>
            <a:pPr marL="457200" lvl="0" indent="-342900" algn="l" rtl="0">
              <a:spcBef>
                <a:spcPts val="0"/>
              </a:spcBef>
              <a:spcAft>
                <a:spcPts val="0"/>
              </a:spcAft>
              <a:buSzPts val="1800"/>
              <a:buAutoNum type="arabicPeriod"/>
            </a:pPr>
            <a:r>
              <a:rPr lang="en"/>
              <a:t>choose the lowest color &lt;10 (register),</a:t>
            </a:r>
            <a:endParaRPr/>
          </a:p>
          <a:p>
            <a:pPr marL="457200" lvl="0" indent="-342900" algn="l" rtl="0">
              <a:spcBef>
                <a:spcPts val="0"/>
              </a:spcBef>
              <a:spcAft>
                <a:spcPts val="0"/>
              </a:spcAft>
              <a:buSzPts val="1800"/>
              <a:buAutoNum type="arabicPeriod"/>
            </a:pPr>
            <a:r>
              <a:rPr lang="en"/>
              <a:t>choose the same color &gt;=10 (stack) as a move-related node,</a:t>
            </a:r>
            <a:endParaRPr/>
          </a:p>
          <a:p>
            <a:pPr marL="457200" lvl="0" indent="-342900" algn="l" rtl="0">
              <a:spcBef>
                <a:spcPts val="0"/>
              </a:spcBef>
              <a:spcAft>
                <a:spcPts val="0"/>
              </a:spcAft>
              <a:buSzPts val="1800"/>
              <a:buAutoNum type="arabicPeriod"/>
            </a:pPr>
            <a:r>
              <a:rPr lang="en"/>
              <a:t>choose the lowest color &gt;= 10 (stack).</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182"/>
        <p:cNvGrpSpPr/>
        <p:nvPr/>
      </p:nvGrpSpPr>
      <p:grpSpPr>
        <a:xfrm>
          <a:off x="0" y="0"/>
          <a:ext cx="0" cy="0"/>
          <a:chOff x="0" y="0"/>
          <a:chExt cx="0" cy="0"/>
        </a:xfrm>
      </p:grpSpPr>
      <p:sp>
        <p:nvSpPr>
          <p:cNvPr id="1183" name="Google Shape;1183;p10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Further Reading</a:t>
            </a:r>
            <a:endParaRPr/>
          </a:p>
        </p:txBody>
      </p:sp>
      <p:sp>
        <p:nvSpPr>
          <p:cNvPr id="1184" name="Google Shape;1184;p10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b="1"/>
              <a:t>Chaitin (1981)</a:t>
            </a:r>
            <a:r>
              <a:rPr lang="en"/>
              <a:t> Find a node of low degree (&lt; #registers), remove it from the graph, and color the rest. Afterwards, color the node with an available color. If there aren't any nodes of low degree, spill one and then color the rest of the graph.</a:t>
            </a:r>
            <a:endParaRPr/>
          </a:p>
          <a:p>
            <a:pPr marL="0" lvl="0" indent="0" algn="l" rtl="0">
              <a:spcBef>
                <a:spcPts val="1200"/>
              </a:spcBef>
              <a:spcAft>
                <a:spcPts val="0"/>
              </a:spcAft>
              <a:buNone/>
            </a:pPr>
            <a:r>
              <a:rPr lang="en" b="1"/>
              <a:t>Coalescing</a:t>
            </a:r>
            <a:r>
              <a:rPr lang="en"/>
              <a:t>: merge move-related nodes that don't interfere</a:t>
            </a:r>
            <a:endParaRPr/>
          </a:p>
          <a:p>
            <a:pPr marL="0" lvl="0" indent="0" algn="l" rtl="0">
              <a:spcBef>
                <a:spcPts val="1200"/>
              </a:spcBef>
              <a:spcAft>
                <a:spcPts val="0"/>
              </a:spcAft>
              <a:buNone/>
            </a:pPr>
            <a:r>
              <a:rPr lang="en" b="1"/>
              <a:t>Biased Coloring (aka. Move Biasing)</a:t>
            </a:r>
            <a:r>
              <a:rPr lang="en"/>
              <a:t>: Briggs, Cooper, and Torczon (1994) </a:t>
            </a:r>
            <a:endParaRPr/>
          </a:p>
          <a:p>
            <a:pPr marL="0" lvl="0" indent="0" algn="l" rtl="0">
              <a:spcBef>
                <a:spcPts val="1200"/>
              </a:spcBef>
              <a:spcAft>
                <a:spcPts val="0"/>
              </a:spcAft>
              <a:buNone/>
            </a:pPr>
            <a:r>
              <a:rPr lang="en" b="1"/>
              <a:t>Highest-degree First</a:t>
            </a:r>
            <a:r>
              <a:rPr lang="en"/>
              <a:t> (aka. smallest-last ordering) Matula et al. (1972)</a:t>
            </a:r>
            <a:endParaRPr/>
          </a:p>
          <a:p>
            <a:pPr marL="0" lvl="0" indent="0" algn="l" rtl="0">
              <a:spcBef>
                <a:spcPts val="1200"/>
              </a:spcBef>
              <a:spcAft>
                <a:spcPts val="0"/>
              </a:spcAft>
              <a:buNone/>
            </a:pPr>
            <a:r>
              <a:rPr lang="en" b="1"/>
              <a:t>Live Range Splitting</a:t>
            </a:r>
            <a:r>
              <a:rPr lang="en"/>
              <a:t> (Chow and Hennessey, 1984) (Briggs et al. 1994)</a:t>
            </a:r>
            <a:endParaRPr/>
          </a:p>
          <a:p>
            <a:pPr marL="0" lvl="0" indent="0" algn="l" rtl="0">
              <a:spcBef>
                <a:spcPts val="1200"/>
              </a:spcBef>
              <a:spcAft>
                <a:spcPts val="1200"/>
              </a:spcAft>
              <a:buNone/>
            </a:pPr>
            <a:r>
              <a:rPr lang="en" b="1"/>
              <a:t>Linear Scan</a:t>
            </a:r>
            <a:r>
              <a:rPr lang="en"/>
              <a:t> (Poletto and Sarkar, 1999)</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188"/>
        <p:cNvGrpSpPr/>
        <p:nvPr/>
      </p:nvGrpSpPr>
      <p:grpSpPr>
        <a:xfrm>
          <a:off x="0" y="0"/>
          <a:ext cx="0" cy="0"/>
          <a:chOff x="0" y="0"/>
          <a:chExt cx="0" cy="0"/>
        </a:xfrm>
      </p:grpSpPr>
      <p:sp>
        <p:nvSpPr>
          <p:cNvPr id="1189" name="Google Shape;1189;p10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Booleans and Conditionals</a:t>
            </a:r>
            <a:endParaRPr/>
          </a:p>
        </p:txBody>
      </p:sp>
      <p:sp>
        <p:nvSpPr>
          <p:cNvPr id="1190" name="Google Shape;1190;p10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4</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194"/>
        <p:cNvGrpSpPr/>
        <p:nvPr/>
      </p:nvGrpSpPr>
      <p:grpSpPr>
        <a:xfrm>
          <a:off x="0" y="0"/>
          <a:ext cx="0" cy="0"/>
          <a:chOff x="0" y="0"/>
          <a:chExt cx="0" cy="0"/>
        </a:xfrm>
      </p:grpSpPr>
      <p:sp>
        <p:nvSpPr>
          <p:cNvPr id="1195" name="Google Shape;1195;p10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1200"/>
              </a:spcAft>
              <a:buNone/>
            </a:pPr>
            <a:r>
              <a:rPr lang="en" sz="2500">
                <a:solidFill>
                  <a:schemeClr val="dk2"/>
                </a:solidFill>
              </a:rPr>
              <a:t>L</a:t>
            </a:r>
            <a:r>
              <a:rPr lang="en" sz="2500" baseline="-25000">
                <a:solidFill>
                  <a:schemeClr val="dk2"/>
                </a:solidFill>
              </a:rPr>
              <a:t>If</a:t>
            </a:r>
            <a:r>
              <a:rPr lang="en" sz="2500">
                <a:solidFill>
                  <a:schemeClr val="dk2"/>
                </a:solidFill>
              </a:rPr>
              <a:t> Language: Booleans + Conditionals</a:t>
            </a:r>
            <a:endParaRPr sz="2500"/>
          </a:p>
        </p:txBody>
      </p:sp>
      <p:sp>
        <p:nvSpPr>
          <p:cNvPr id="1196" name="Google Shape;1196;p109"/>
          <p:cNvSpPr txBox="1">
            <a:spLocks noGrp="1"/>
          </p:cNvSpPr>
          <p:nvPr>
            <p:ph type="body" idx="1"/>
          </p:nvPr>
        </p:nvSpPr>
        <p:spPr>
          <a:xfrm>
            <a:off x="311700" y="1152475"/>
            <a:ext cx="8520600" cy="38463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CCCCCC"/>
                </a:solidFill>
                <a:latin typeface="Consolas"/>
                <a:ea typeface="Consolas"/>
                <a:cs typeface="Consolas"/>
                <a:sym typeface="Consolas"/>
              </a:rPr>
              <a:t>    </a:t>
            </a:r>
            <a:r>
              <a:rPr lang="en" i="1">
                <a:solidFill>
                  <a:srgbClr val="CCCCCC"/>
                </a:solidFill>
                <a:latin typeface="Consolas"/>
                <a:ea typeface="Consolas"/>
                <a:cs typeface="Consolas"/>
                <a:sym typeface="Consolas"/>
              </a:rPr>
              <a:t>op</a:t>
            </a:r>
            <a:r>
              <a:rPr lang="en">
                <a:solidFill>
                  <a:srgbClr val="CCCCCC"/>
                </a:solidFill>
                <a:latin typeface="Consolas"/>
                <a:ea typeface="Consolas"/>
                <a:cs typeface="Consolas"/>
                <a:sym typeface="Consolas"/>
              </a:rPr>
              <a:t>  ::= read | + | -</a:t>
            </a:r>
            <a:endParaRPr>
              <a:solidFill>
                <a:srgbClr val="CCCCCC"/>
              </a:solidFill>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i="1">
                <a:solidFill>
                  <a:srgbClr val="CCCCCC"/>
                </a:solidFill>
                <a:latin typeface="Consolas"/>
                <a:ea typeface="Consolas"/>
                <a:cs typeface="Consolas"/>
                <a:sym typeface="Consolas"/>
              </a:rPr>
              <a:t>    exp</a:t>
            </a:r>
            <a:r>
              <a:rPr lang="en">
                <a:solidFill>
                  <a:srgbClr val="CCCCCC"/>
                </a:solidFill>
                <a:latin typeface="Consolas"/>
                <a:ea typeface="Consolas"/>
                <a:cs typeface="Consolas"/>
                <a:sym typeface="Consolas"/>
              </a:rPr>
              <a:t> ::= </a:t>
            </a:r>
            <a:r>
              <a:rPr lang="en" i="1">
                <a:solidFill>
                  <a:srgbClr val="CCCCCC"/>
                </a:solidFill>
                <a:latin typeface="Consolas"/>
                <a:ea typeface="Consolas"/>
                <a:cs typeface="Consolas"/>
                <a:sym typeface="Consolas"/>
              </a:rPr>
              <a:t>int</a:t>
            </a:r>
            <a:r>
              <a:rPr lang="en">
                <a:solidFill>
                  <a:srgbClr val="CCCCCC"/>
                </a:solidFill>
                <a:latin typeface="Consolas"/>
                <a:ea typeface="Consolas"/>
                <a:cs typeface="Consolas"/>
                <a:sym typeface="Consolas"/>
              </a:rPr>
              <a:t> | (</a:t>
            </a:r>
            <a:r>
              <a:rPr lang="en" i="1">
                <a:solidFill>
                  <a:srgbClr val="CCCCCC"/>
                </a:solidFill>
                <a:latin typeface="Consolas"/>
                <a:ea typeface="Consolas"/>
                <a:cs typeface="Consolas"/>
                <a:sym typeface="Consolas"/>
              </a:rPr>
              <a:t>op</a:t>
            </a:r>
            <a:r>
              <a:rPr lang="en">
                <a:solidFill>
                  <a:srgbClr val="CCCCCC"/>
                </a:solidFill>
                <a:latin typeface="Consolas"/>
                <a:ea typeface="Consolas"/>
                <a:cs typeface="Consolas"/>
                <a:sym typeface="Consolas"/>
              </a:rPr>
              <a:t> </a:t>
            </a:r>
            <a:r>
              <a:rPr lang="en" i="1">
                <a:solidFill>
                  <a:srgbClr val="CCCCCC"/>
                </a:solidFill>
                <a:latin typeface="Consolas"/>
                <a:ea typeface="Consolas"/>
                <a:cs typeface="Consolas"/>
                <a:sym typeface="Consolas"/>
              </a:rPr>
              <a:t>exp*</a:t>
            </a:r>
            <a:r>
              <a:rPr lang="en">
                <a:solidFill>
                  <a:srgbClr val="CCCCCC"/>
                </a:solidFill>
                <a:latin typeface="Consolas"/>
                <a:ea typeface="Consolas"/>
                <a:cs typeface="Consolas"/>
                <a:sym typeface="Consolas"/>
              </a:rPr>
              <a:t>) | </a:t>
            </a:r>
            <a:r>
              <a:rPr lang="en" i="1">
                <a:solidFill>
                  <a:srgbClr val="CCCCCC"/>
                </a:solidFill>
                <a:latin typeface="Consolas"/>
                <a:ea typeface="Consolas"/>
                <a:cs typeface="Consolas"/>
                <a:sym typeface="Consolas"/>
              </a:rPr>
              <a:t>var</a:t>
            </a:r>
            <a:r>
              <a:rPr lang="en">
                <a:solidFill>
                  <a:srgbClr val="CCCCCC"/>
                </a:solidFill>
                <a:latin typeface="Consolas"/>
                <a:ea typeface="Consolas"/>
                <a:cs typeface="Consolas"/>
                <a:sym typeface="Consolas"/>
              </a:rPr>
              <a:t> | (let ([</a:t>
            </a:r>
            <a:r>
              <a:rPr lang="en" i="1">
                <a:solidFill>
                  <a:srgbClr val="CCCCCC"/>
                </a:solidFill>
                <a:latin typeface="Consolas"/>
                <a:ea typeface="Consolas"/>
                <a:cs typeface="Consolas"/>
                <a:sym typeface="Consolas"/>
              </a:rPr>
              <a:t>var</a:t>
            </a:r>
            <a:r>
              <a:rPr lang="en">
                <a:solidFill>
                  <a:srgbClr val="CCCCCC"/>
                </a:solidFill>
                <a:latin typeface="Consolas"/>
                <a:ea typeface="Consolas"/>
                <a:cs typeface="Consolas"/>
                <a:sym typeface="Consolas"/>
              </a:rPr>
              <a:t> </a:t>
            </a:r>
            <a:r>
              <a:rPr lang="en" i="1">
                <a:solidFill>
                  <a:srgbClr val="CCCCCC"/>
                </a:solidFill>
                <a:latin typeface="Consolas"/>
                <a:ea typeface="Consolas"/>
                <a:cs typeface="Consolas"/>
                <a:sym typeface="Consolas"/>
              </a:rPr>
              <a:t>exp</a:t>
            </a:r>
            <a:r>
              <a:rPr lang="en">
                <a:solidFill>
                  <a:srgbClr val="CCCCCC"/>
                </a:solidFill>
                <a:latin typeface="Consolas"/>
                <a:ea typeface="Consolas"/>
                <a:cs typeface="Consolas"/>
                <a:sym typeface="Consolas"/>
              </a:rPr>
              <a:t>]) </a:t>
            </a:r>
            <a:r>
              <a:rPr lang="en" i="1">
                <a:solidFill>
                  <a:srgbClr val="CCCCCC"/>
                </a:solidFill>
                <a:latin typeface="Consolas"/>
                <a:ea typeface="Consolas"/>
                <a:cs typeface="Consolas"/>
                <a:sym typeface="Consolas"/>
              </a:rPr>
              <a:t>exp</a:t>
            </a:r>
            <a:r>
              <a:rPr lang="en">
                <a:solidFill>
                  <a:srgbClr val="CCCCCC"/>
                </a:solidFill>
                <a:latin typeface="Consolas"/>
                <a:ea typeface="Consolas"/>
                <a:cs typeface="Consolas"/>
                <a:sym typeface="Consolas"/>
              </a:rPr>
              <a:t>)</a:t>
            </a:r>
            <a:endParaRPr>
              <a:solidFill>
                <a:srgbClr val="CCCCCC"/>
              </a:solidFill>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t>
            </a:r>
            <a:r>
              <a:rPr lang="en" i="1">
                <a:latin typeface="Consolas"/>
                <a:ea typeface="Consolas"/>
                <a:cs typeface="Consolas"/>
                <a:sym typeface="Consolas"/>
              </a:rPr>
              <a:t>op</a:t>
            </a:r>
            <a:r>
              <a:rPr lang="en">
                <a:latin typeface="Consolas"/>
                <a:ea typeface="Consolas"/>
                <a:cs typeface="Consolas"/>
                <a:sym typeface="Consolas"/>
              </a:rPr>
              <a:t>  ::= eq? | &lt; | &lt;= | &gt; | &gt;= | and | or | not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i="1">
                <a:latin typeface="Consolas"/>
                <a:ea typeface="Consolas"/>
                <a:cs typeface="Consolas"/>
                <a:sym typeface="Consolas"/>
              </a:rPr>
              <a:t>    exp</a:t>
            </a:r>
            <a:r>
              <a:rPr lang="en">
                <a:latin typeface="Consolas"/>
                <a:ea typeface="Consolas"/>
                <a:cs typeface="Consolas"/>
                <a:sym typeface="Consolas"/>
              </a:rPr>
              <a:t> ::= bool | (if </a:t>
            </a:r>
            <a:r>
              <a:rPr lang="en" i="1">
                <a:latin typeface="Consolas"/>
                <a:ea typeface="Consolas"/>
                <a:cs typeface="Consolas"/>
                <a:sym typeface="Consolas"/>
              </a:rPr>
              <a:t>exp</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L_If ::= </a:t>
            </a:r>
            <a:r>
              <a:rPr lang="en" i="1">
                <a:latin typeface="Consolas"/>
                <a:ea typeface="Consolas"/>
                <a:cs typeface="Consolas"/>
                <a:sym typeface="Consolas"/>
              </a:rPr>
              <a:t>exp</a:t>
            </a:r>
            <a:endParaRPr>
              <a:latin typeface="Consolas"/>
              <a:ea typeface="Consolas"/>
              <a:cs typeface="Consolas"/>
              <a:sym typeface="Consola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sp>
        <p:nvSpPr>
          <p:cNvPr id="1201" name="Google Shape;1201;p11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Semantics of </a:t>
            </a:r>
            <a:r>
              <a:rPr lang="en" sz="2500">
                <a:solidFill>
                  <a:schemeClr val="dk2"/>
                </a:solidFill>
              </a:rPr>
              <a:t>L</a:t>
            </a:r>
            <a:r>
              <a:rPr lang="en" sz="2500" baseline="-25000">
                <a:solidFill>
                  <a:schemeClr val="dk2"/>
                </a:solidFill>
              </a:rPr>
              <a:t>If</a:t>
            </a:r>
            <a:endParaRPr/>
          </a:p>
        </p:txBody>
      </p:sp>
      <p:sp>
        <p:nvSpPr>
          <p:cNvPr id="1202" name="Google Shape;1202;p1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Browse the interpreter for </a:t>
            </a:r>
            <a:r>
              <a:rPr lang="en" dirty="0" err="1"/>
              <a:t>L</a:t>
            </a:r>
            <a:r>
              <a:rPr lang="en" baseline="-25000" dirty="0" err="1"/>
              <a:t>If</a:t>
            </a:r>
            <a:r>
              <a:rPr lang="en" dirty="0"/>
              <a:t>:</a:t>
            </a:r>
            <a:endParaRPr dirty="0"/>
          </a:p>
          <a:p>
            <a:pPr marL="0" lvl="0" indent="0" algn="l" rtl="0">
              <a:spcBef>
                <a:spcPts val="1200"/>
              </a:spcBef>
              <a:spcAft>
                <a:spcPts val="1200"/>
              </a:spcAft>
              <a:buNone/>
            </a:pPr>
            <a:r>
              <a:rPr lang="en" u="sng" dirty="0">
                <a:solidFill>
                  <a:schemeClr val="hlink"/>
                </a:solidFill>
                <a:hlinkClick r:id="rId3"/>
              </a:rPr>
              <a:t>interp-Lif.rkt</a:t>
            </a:r>
            <a:endParaRPr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206"/>
        <p:cNvGrpSpPr/>
        <p:nvPr/>
      </p:nvGrpSpPr>
      <p:grpSpPr>
        <a:xfrm>
          <a:off x="0" y="0"/>
          <a:ext cx="0" cy="0"/>
          <a:chOff x="0" y="0"/>
          <a:chExt cx="0" cy="0"/>
        </a:xfrm>
      </p:grpSpPr>
      <p:sp>
        <p:nvSpPr>
          <p:cNvPr id="1207" name="Google Shape;1207;p1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 Errors and Static Type Checking</a:t>
            </a:r>
            <a:endParaRPr/>
          </a:p>
        </p:txBody>
      </p:sp>
      <p:sp>
        <p:nvSpPr>
          <p:cNvPr id="1208" name="Google Shape;1208;p111"/>
          <p:cNvSpPr txBox="1"/>
          <p:nvPr/>
        </p:nvSpPr>
        <p:spPr>
          <a:xfrm>
            <a:off x="596400" y="1933450"/>
            <a:ext cx="48348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&gt; (not 1)</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#f</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&gt; (car 1)</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car: contract violation</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expected: pair?</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given: 1</a:t>
            </a:r>
            <a:endParaRPr sz="1800">
              <a:latin typeface="Consolas"/>
              <a:ea typeface="Consolas"/>
              <a:cs typeface="Consolas"/>
              <a:sym typeface="Consola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212"/>
        <p:cNvGrpSpPr/>
        <p:nvPr/>
      </p:nvGrpSpPr>
      <p:grpSpPr>
        <a:xfrm>
          <a:off x="0" y="0"/>
          <a:ext cx="0" cy="0"/>
          <a:chOff x="0" y="0"/>
          <a:chExt cx="0" cy="0"/>
        </a:xfrm>
      </p:grpSpPr>
      <p:sp>
        <p:nvSpPr>
          <p:cNvPr id="1213" name="Google Shape;1213;p11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 Checkers for </a:t>
            </a:r>
            <a:r>
              <a:rPr lang="en" sz="2500">
                <a:solidFill>
                  <a:schemeClr val="dk2"/>
                </a:solidFill>
              </a:rPr>
              <a:t>L</a:t>
            </a:r>
            <a:r>
              <a:rPr lang="en" sz="2500" baseline="-25000">
                <a:solidFill>
                  <a:schemeClr val="dk2"/>
                </a:solidFill>
              </a:rPr>
              <a:t>If</a:t>
            </a:r>
            <a:endParaRPr/>
          </a:p>
        </p:txBody>
      </p:sp>
      <p:sp>
        <p:nvSpPr>
          <p:cNvPr id="1214" name="Google Shape;1214;p11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Browse the type checker for </a:t>
            </a:r>
            <a:r>
              <a:rPr lang="en" dirty="0" err="1"/>
              <a:t>L</a:t>
            </a:r>
            <a:r>
              <a:rPr lang="en" baseline="-25000" dirty="0" err="1"/>
              <a:t>If</a:t>
            </a:r>
            <a:r>
              <a:rPr lang="en" dirty="0"/>
              <a:t>:</a:t>
            </a:r>
            <a:endParaRPr dirty="0"/>
          </a:p>
          <a:p>
            <a:pPr marL="0" lvl="0" indent="0" algn="l" rtl="0">
              <a:spcBef>
                <a:spcPts val="1200"/>
              </a:spcBef>
              <a:spcAft>
                <a:spcPts val="1200"/>
              </a:spcAft>
              <a:buNone/>
            </a:pPr>
            <a:r>
              <a:rPr lang="en" u="sng" dirty="0">
                <a:solidFill>
                  <a:schemeClr val="hlink"/>
                </a:solidFill>
                <a:hlinkClick r:id="rId3"/>
              </a:rPr>
              <a:t>type-check-Lif.rkt</a:t>
            </a:r>
            <a:endParaRPr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218"/>
        <p:cNvGrpSpPr/>
        <p:nvPr/>
      </p:nvGrpSpPr>
      <p:grpSpPr>
        <a:xfrm>
          <a:off x="0" y="0"/>
          <a:ext cx="0" cy="0"/>
          <a:chOff x="0" y="0"/>
          <a:chExt cx="0" cy="0"/>
        </a:xfrm>
      </p:grpSpPr>
      <p:sp>
        <p:nvSpPr>
          <p:cNvPr id="1219" name="Google Shape;1219;p1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More x86: the x86</a:t>
            </a:r>
            <a:r>
              <a:rPr lang="en" baseline="-25000"/>
              <a:t>If</a:t>
            </a:r>
            <a:r>
              <a:rPr lang="en"/>
              <a:t> language</a:t>
            </a:r>
            <a:endParaRPr/>
          </a:p>
        </p:txBody>
      </p:sp>
      <p:sp>
        <p:nvSpPr>
          <p:cNvPr id="1220" name="Google Shape;1220;p113"/>
          <p:cNvSpPr txBox="1"/>
          <p:nvPr/>
        </p:nvSpPr>
        <p:spPr>
          <a:xfrm>
            <a:off x="311700" y="1304875"/>
            <a:ext cx="8520600" cy="25356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i="1" dirty="0" err="1">
                <a:solidFill>
                  <a:srgbClr val="595959"/>
                </a:solidFill>
                <a:latin typeface="Consolas"/>
                <a:ea typeface="Consolas"/>
                <a:cs typeface="Consolas"/>
                <a:sym typeface="Consolas"/>
              </a:rPr>
              <a:t>bytereg</a:t>
            </a:r>
            <a:r>
              <a:rPr lang="en" sz="1800" dirty="0">
                <a:solidFill>
                  <a:srgbClr val="595959"/>
                </a:solidFill>
                <a:latin typeface="Consolas"/>
                <a:ea typeface="Consolas"/>
                <a:cs typeface="Consolas"/>
                <a:sym typeface="Consolas"/>
              </a:rPr>
              <a:t> ::= ah | al | </a:t>
            </a:r>
            <a:r>
              <a:rPr lang="en" sz="1800" dirty="0" err="1">
                <a:solidFill>
                  <a:srgbClr val="595959"/>
                </a:solidFill>
                <a:latin typeface="Consolas"/>
                <a:ea typeface="Consolas"/>
                <a:cs typeface="Consolas"/>
                <a:sym typeface="Consolas"/>
              </a:rPr>
              <a:t>bh</a:t>
            </a:r>
            <a:r>
              <a:rPr lang="en" sz="1800" dirty="0">
                <a:solidFill>
                  <a:srgbClr val="595959"/>
                </a:solidFill>
                <a:latin typeface="Consolas"/>
                <a:ea typeface="Consolas"/>
                <a:cs typeface="Consolas"/>
                <a:sym typeface="Consolas"/>
              </a:rPr>
              <a:t> | bl | </a:t>
            </a:r>
            <a:r>
              <a:rPr lang="en" sz="1800" dirty="0" err="1">
                <a:solidFill>
                  <a:srgbClr val="595959"/>
                </a:solidFill>
                <a:latin typeface="Consolas"/>
                <a:ea typeface="Consolas"/>
                <a:cs typeface="Consolas"/>
                <a:sym typeface="Consolas"/>
              </a:rPr>
              <a:t>ch</a:t>
            </a:r>
            <a:r>
              <a:rPr lang="en" sz="1800" dirty="0">
                <a:solidFill>
                  <a:srgbClr val="595959"/>
                </a:solidFill>
                <a:latin typeface="Consolas"/>
                <a:ea typeface="Consolas"/>
                <a:cs typeface="Consolas"/>
                <a:sym typeface="Consolas"/>
              </a:rPr>
              <a:t> | cl | dh | dl</a:t>
            </a:r>
            <a:endParaRPr sz="1800" dirty="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dirty="0" err="1">
                <a:solidFill>
                  <a:srgbClr val="595959"/>
                </a:solidFill>
                <a:latin typeface="Consolas"/>
                <a:ea typeface="Consolas"/>
                <a:cs typeface="Consolas"/>
                <a:sym typeface="Consolas"/>
              </a:rPr>
              <a:t>arg</a:t>
            </a:r>
            <a:r>
              <a:rPr lang="en" sz="1800" dirty="0">
                <a:solidFill>
                  <a:srgbClr val="595959"/>
                </a:solidFill>
                <a:latin typeface="Consolas"/>
                <a:ea typeface="Consolas"/>
                <a:cs typeface="Consolas"/>
                <a:sym typeface="Consolas"/>
              </a:rPr>
              <a:t>     ::= %</a:t>
            </a:r>
            <a:r>
              <a:rPr lang="en" sz="1800" i="1" dirty="0" err="1">
                <a:solidFill>
                  <a:srgbClr val="595959"/>
                </a:solidFill>
                <a:latin typeface="Consolas"/>
                <a:ea typeface="Consolas"/>
                <a:cs typeface="Consolas"/>
                <a:sym typeface="Consolas"/>
              </a:rPr>
              <a:t>bytereg</a:t>
            </a:r>
            <a:endParaRPr sz="1800" dirty="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dirty="0">
                <a:solidFill>
                  <a:srgbClr val="595959"/>
                </a:solidFill>
                <a:latin typeface="Consolas"/>
                <a:ea typeface="Consolas"/>
                <a:cs typeface="Consolas"/>
                <a:sym typeface="Consolas"/>
              </a:rPr>
              <a:t>cc</a:t>
            </a:r>
            <a:r>
              <a:rPr lang="en" sz="1800" dirty="0">
                <a:solidFill>
                  <a:srgbClr val="595959"/>
                </a:solidFill>
                <a:latin typeface="Consolas"/>
                <a:ea typeface="Consolas"/>
                <a:cs typeface="Consolas"/>
                <a:sym typeface="Consolas"/>
              </a:rPr>
              <a:t>      ::= e | ne | l | le | g | </a:t>
            </a:r>
            <a:r>
              <a:rPr lang="en" sz="1800" dirty="0" err="1">
                <a:solidFill>
                  <a:srgbClr val="595959"/>
                </a:solidFill>
                <a:latin typeface="Consolas"/>
                <a:ea typeface="Consolas"/>
                <a:cs typeface="Consolas"/>
                <a:sym typeface="Consolas"/>
              </a:rPr>
              <a:t>ge</a:t>
            </a:r>
            <a:endParaRPr sz="1800" dirty="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dirty="0" err="1">
                <a:solidFill>
                  <a:srgbClr val="595959"/>
                </a:solidFill>
                <a:latin typeface="Consolas"/>
                <a:ea typeface="Consolas"/>
                <a:cs typeface="Consolas"/>
                <a:sym typeface="Consolas"/>
              </a:rPr>
              <a:t>instr</a:t>
            </a:r>
            <a:r>
              <a:rPr lang="en" sz="1800" dirty="0">
                <a:solidFill>
                  <a:srgbClr val="595959"/>
                </a:solidFill>
                <a:latin typeface="Consolas"/>
                <a:ea typeface="Consolas"/>
                <a:cs typeface="Consolas"/>
                <a:sym typeface="Consolas"/>
              </a:rPr>
              <a:t>   ::= </a:t>
            </a:r>
            <a:r>
              <a:rPr lang="en" sz="1800" dirty="0" err="1">
                <a:solidFill>
                  <a:srgbClr val="595959"/>
                </a:solidFill>
                <a:latin typeface="Consolas"/>
                <a:ea typeface="Consolas"/>
                <a:cs typeface="Consolas"/>
                <a:sym typeface="Consolas"/>
              </a:rPr>
              <a:t>xorq</a:t>
            </a:r>
            <a:r>
              <a:rPr lang="en" sz="1800" dirty="0">
                <a:solidFill>
                  <a:srgbClr val="595959"/>
                </a:solidFill>
                <a:latin typeface="Consolas"/>
                <a:ea typeface="Consolas"/>
                <a:cs typeface="Consolas"/>
                <a:sym typeface="Consolas"/>
              </a:rPr>
              <a:t>  </a:t>
            </a:r>
            <a:r>
              <a:rPr lang="en" sz="1800" i="1" dirty="0" err="1">
                <a:solidFill>
                  <a:srgbClr val="595959"/>
                </a:solidFill>
                <a:latin typeface="Consolas"/>
                <a:ea typeface="Consolas"/>
                <a:cs typeface="Consolas"/>
                <a:sym typeface="Consolas"/>
              </a:rPr>
              <a:t>arg</a:t>
            </a:r>
            <a:r>
              <a:rPr lang="en" sz="1800" dirty="0">
                <a:solidFill>
                  <a:srgbClr val="595959"/>
                </a:solidFill>
                <a:latin typeface="Consolas"/>
                <a:ea typeface="Consolas"/>
                <a:cs typeface="Consolas"/>
                <a:sym typeface="Consolas"/>
              </a:rPr>
              <a:t>, </a:t>
            </a:r>
            <a:r>
              <a:rPr lang="en" sz="1800" i="1" dirty="0" err="1">
                <a:solidFill>
                  <a:srgbClr val="595959"/>
                </a:solidFill>
                <a:latin typeface="Consolas"/>
                <a:ea typeface="Consolas"/>
                <a:cs typeface="Consolas"/>
                <a:sym typeface="Consolas"/>
              </a:rPr>
              <a:t>arg</a:t>
            </a:r>
            <a:r>
              <a:rPr lang="en" sz="1800" dirty="0">
                <a:solidFill>
                  <a:srgbClr val="595959"/>
                </a:solidFill>
                <a:latin typeface="Consolas"/>
                <a:ea typeface="Consolas"/>
                <a:cs typeface="Consolas"/>
                <a:sym typeface="Consolas"/>
              </a:rPr>
              <a:t> |</a:t>
            </a:r>
            <a:endParaRPr sz="1800" dirty="0">
              <a:solidFill>
                <a:srgbClr val="595959"/>
              </a:solidFill>
              <a:latin typeface="Consolas"/>
              <a:ea typeface="Consolas"/>
              <a:cs typeface="Consolas"/>
              <a:sym typeface="Consolas"/>
            </a:endParaRPr>
          </a:p>
          <a:p>
            <a:pPr marL="0" lvl="0" indent="0" algn="l" rtl="0">
              <a:spcBef>
                <a:spcPts val="0"/>
              </a:spcBef>
              <a:spcAft>
                <a:spcPts val="0"/>
              </a:spcAft>
              <a:buNone/>
            </a:pPr>
            <a:r>
              <a:rPr lang="en" sz="1800" dirty="0">
                <a:solidFill>
                  <a:srgbClr val="595959"/>
                </a:solidFill>
                <a:latin typeface="Consolas"/>
                <a:ea typeface="Consolas"/>
                <a:cs typeface="Consolas"/>
                <a:sym typeface="Consolas"/>
              </a:rPr>
              <a:t>   	     </a:t>
            </a:r>
            <a:r>
              <a:rPr lang="en" sz="1800" dirty="0" err="1">
                <a:solidFill>
                  <a:srgbClr val="595959"/>
                </a:solidFill>
                <a:latin typeface="Consolas"/>
                <a:ea typeface="Consolas"/>
                <a:cs typeface="Consolas"/>
                <a:sym typeface="Consolas"/>
              </a:rPr>
              <a:t>cmpq</a:t>
            </a:r>
            <a:r>
              <a:rPr lang="en" sz="1800" dirty="0">
                <a:solidFill>
                  <a:srgbClr val="595959"/>
                </a:solidFill>
                <a:latin typeface="Consolas"/>
                <a:ea typeface="Consolas"/>
                <a:cs typeface="Consolas"/>
                <a:sym typeface="Consolas"/>
              </a:rPr>
              <a:t>  </a:t>
            </a:r>
            <a:r>
              <a:rPr lang="en" sz="1800" i="1" dirty="0" err="1">
                <a:solidFill>
                  <a:srgbClr val="595959"/>
                </a:solidFill>
                <a:latin typeface="Consolas"/>
                <a:ea typeface="Consolas"/>
                <a:cs typeface="Consolas"/>
                <a:sym typeface="Consolas"/>
              </a:rPr>
              <a:t>arg</a:t>
            </a:r>
            <a:r>
              <a:rPr lang="en" sz="1800" dirty="0">
                <a:solidFill>
                  <a:srgbClr val="595959"/>
                </a:solidFill>
                <a:latin typeface="Consolas"/>
                <a:ea typeface="Consolas"/>
                <a:cs typeface="Consolas"/>
                <a:sym typeface="Consolas"/>
              </a:rPr>
              <a:t>, </a:t>
            </a:r>
            <a:r>
              <a:rPr lang="en" sz="1800" i="1" dirty="0" err="1">
                <a:solidFill>
                  <a:srgbClr val="595959"/>
                </a:solidFill>
                <a:latin typeface="Consolas"/>
                <a:ea typeface="Consolas"/>
                <a:cs typeface="Consolas"/>
                <a:sym typeface="Consolas"/>
              </a:rPr>
              <a:t>arg</a:t>
            </a:r>
            <a:r>
              <a:rPr lang="en" sz="1800" dirty="0">
                <a:solidFill>
                  <a:srgbClr val="595959"/>
                </a:solidFill>
                <a:latin typeface="Consolas"/>
                <a:ea typeface="Consolas"/>
                <a:cs typeface="Consolas"/>
                <a:sym typeface="Consolas"/>
              </a:rPr>
              <a:t> |</a:t>
            </a:r>
            <a:endParaRPr sz="1800" dirty="0">
              <a:solidFill>
                <a:srgbClr val="595959"/>
              </a:solidFill>
              <a:latin typeface="Consolas"/>
              <a:ea typeface="Consolas"/>
              <a:cs typeface="Consolas"/>
              <a:sym typeface="Consolas"/>
            </a:endParaRPr>
          </a:p>
          <a:p>
            <a:pPr marL="0" lvl="0" indent="0" algn="l" rtl="0">
              <a:spcBef>
                <a:spcPts val="0"/>
              </a:spcBef>
              <a:spcAft>
                <a:spcPts val="0"/>
              </a:spcAft>
              <a:buNone/>
            </a:pPr>
            <a:r>
              <a:rPr lang="en" sz="1800" dirty="0">
                <a:solidFill>
                  <a:srgbClr val="595959"/>
                </a:solidFill>
                <a:latin typeface="Consolas"/>
                <a:ea typeface="Consolas"/>
                <a:cs typeface="Consolas"/>
                <a:sym typeface="Consolas"/>
              </a:rPr>
              <a:t>   	     </a:t>
            </a:r>
            <a:r>
              <a:rPr lang="en" sz="1800" dirty="0" err="1">
                <a:solidFill>
                  <a:srgbClr val="595959"/>
                </a:solidFill>
                <a:latin typeface="Consolas"/>
                <a:ea typeface="Consolas"/>
                <a:cs typeface="Consolas"/>
                <a:sym typeface="Consolas"/>
              </a:rPr>
              <a:t>set</a:t>
            </a:r>
            <a:r>
              <a:rPr lang="en" sz="1800" i="1" dirty="0" err="1">
                <a:solidFill>
                  <a:srgbClr val="595959"/>
                </a:solidFill>
                <a:latin typeface="Consolas"/>
                <a:ea typeface="Consolas"/>
                <a:cs typeface="Consolas"/>
                <a:sym typeface="Consolas"/>
              </a:rPr>
              <a:t>cc</a:t>
            </a:r>
            <a:r>
              <a:rPr lang="en" sz="1800" dirty="0">
                <a:solidFill>
                  <a:srgbClr val="595959"/>
                </a:solidFill>
                <a:latin typeface="Consolas"/>
                <a:ea typeface="Consolas"/>
                <a:cs typeface="Consolas"/>
                <a:sym typeface="Consolas"/>
              </a:rPr>
              <a:t>  </a:t>
            </a:r>
            <a:r>
              <a:rPr lang="en" sz="1800" i="1" dirty="0" err="1">
                <a:solidFill>
                  <a:srgbClr val="595959"/>
                </a:solidFill>
                <a:latin typeface="Consolas"/>
                <a:ea typeface="Consolas"/>
                <a:cs typeface="Consolas"/>
                <a:sym typeface="Consolas"/>
              </a:rPr>
              <a:t>arg</a:t>
            </a:r>
            <a:r>
              <a:rPr lang="en" sz="1800" dirty="0">
                <a:solidFill>
                  <a:srgbClr val="595959"/>
                </a:solidFill>
                <a:latin typeface="Consolas"/>
                <a:ea typeface="Consolas"/>
                <a:cs typeface="Consolas"/>
                <a:sym typeface="Consolas"/>
              </a:rPr>
              <a:t> |</a:t>
            </a:r>
            <a:endParaRPr sz="1800" dirty="0">
              <a:solidFill>
                <a:srgbClr val="595959"/>
              </a:solidFill>
              <a:latin typeface="Consolas"/>
              <a:ea typeface="Consolas"/>
              <a:cs typeface="Consolas"/>
              <a:sym typeface="Consolas"/>
            </a:endParaRPr>
          </a:p>
          <a:p>
            <a:pPr marL="0" lvl="0" indent="0" algn="l" rtl="0">
              <a:spcBef>
                <a:spcPts val="0"/>
              </a:spcBef>
              <a:spcAft>
                <a:spcPts val="0"/>
              </a:spcAft>
              <a:buNone/>
            </a:pPr>
            <a:r>
              <a:rPr lang="en" sz="1800" dirty="0">
                <a:solidFill>
                  <a:srgbClr val="595959"/>
                </a:solidFill>
                <a:latin typeface="Consolas"/>
                <a:ea typeface="Consolas"/>
                <a:cs typeface="Consolas"/>
                <a:sym typeface="Consolas"/>
              </a:rPr>
              <a:t>   	     </a:t>
            </a:r>
            <a:r>
              <a:rPr lang="en" sz="1800" dirty="0" err="1">
                <a:solidFill>
                  <a:srgbClr val="595959"/>
                </a:solidFill>
                <a:latin typeface="Consolas"/>
                <a:ea typeface="Consolas"/>
                <a:cs typeface="Consolas"/>
                <a:sym typeface="Consolas"/>
              </a:rPr>
              <a:t>movzbq</a:t>
            </a:r>
            <a:r>
              <a:rPr lang="en" sz="1800" dirty="0">
                <a:solidFill>
                  <a:srgbClr val="595959"/>
                </a:solidFill>
                <a:latin typeface="Consolas"/>
                <a:ea typeface="Consolas"/>
                <a:cs typeface="Consolas"/>
                <a:sym typeface="Consolas"/>
              </a:rPr>
              <a:t>  </a:t>
            </a:r>
            <a:r>
              <a:rPr lang="en" sz="1800" i="1" dirty="0" err="1">
                <a:solidFill>
                  <a:srgbClr val="595959"/>
                </a:solidFill>
                <a:latin typeface="Consolas"/>
                <a:ea typeface="Consolas"/>
                <a:cs typeface="Consolas"/>
                <a:sym typeface="Consolas"/>
              </a:rPr>
              <a:t>arg</a:t>
            </a:r>
            <a:r>
              <a:rPr lang="en" sz="1800" dirty="0">
                <a:solidFill>
                  <a:srgbClr val="595959"/>
                </a:solidFill>
                <a:latin typeface="Consolas"/>
                <a:ea typeface="Consolas"/>
                <a:cs typeface="Consolas"/>
                <a:sym typeface="Consolas"/>
              </a:rPr>
              <a:t>, </a:t>
            </a:r>
            <a:r>
              <a:rPr lang="en" sz="1800" i="1" dirty="0" err="1">
                <a:solidFill>
                  <a:srgbClr val="595959"/>
                </a:solidFill>
                <a:latin typeface="Consolas"/>
                <a:ea typeface="Consolas"/>
                <a:cs typeface="Consolas"/>
                <a:sym typeface="Consolas"/>
              </a:rPr>
              <a:t>arg</a:t>
            </a:r>
            <a:r>
              <a:rPr lang="en" sz="1800" dirty="0">
                <a:solidFill>
                  <a:srgbClr val="595959"/>
                </a:solidFill>
                <a:latin typeface="Consolas"/>
                <a:ea typeface="Consolas"/>
                <a:cs typeface="Consolas"/>
                <a:sym typeface="Consolas"/>
              </a:rPr>
              <a:t> |</a:t>
            </a:r>
            <a:endParaRPr sz="1800" dirty="0">
              <a:solidFill>
                <a:srgbClr val="595959"/>
              </a:solidFill>
              <a:latin typeface="Consolas"/>
              <a:ea typeface="Consolas"/>
              <a:cs typeface="Consolas"/>
              <a:sym typeface="Consolas"/>
            </a:endParaRPr>
          </a:p>
          <a:p>
            <a:pPr marL="0" lvl="0" indent="0" algn="l" rtl="0">
              <a:spcBef>
                <a:spcPts val="0"/>
              </a:spcBef>
              <a:spcAft>
                <a:spcPts val="0"/>
              </a:spcAft>
              <a:buNone/>
            </a:pPr>
            <a:r>
              <a:rPr lang="en" sz="1800" dirty="0">
                <a:solidFill>
                  <a:srgbClr val="595959"/>
                </a:solidFill>
                <a:latin typeface="Consolas"/>
                <a:ea typeface="Consolas"/>
                <a:cs typeface="Consolas"/>
                <a:sym typeface="Consolas"/>
              </a:rPr>
              <a:t>   	     </a:t>
            </a:r>
            <a:r>
              <a:rPr lang="en" sz="1800" dirty="0" err="1">
                <a:solidFill>
                  <a:srgbClr val="595959"/>
                </a:solidFill>
                <a:latin typeface="Consolas"/>
                <a:ea typeface="Consolas"/>
                <a:cs typeface="Consolas"/>
                <a:sym typeface="Consolas"/>
              </a:rPr>
              <a:t>j</a:t>
            </a:r>
            <a:r>
              <a:rPr lang="en" sz="1800" i="1" dirty="0" err="1">
                <a:solidFill>
                  <a:srgbClr val="595959"/>
                </a:solidFill>
                <a:latin typeface="Consolas"/>
                <a:ea typeface="Consolas"/>
                <a:cs typeface="Consolas"/>
                <a:sym typeface="Consolas"/>
              </a:rPr>
              <a:t>cc</a:t>
            </a:r>
            <a:r>
              <a:rPr lang="en" sz="1800" dirty="0">
                <a:solidFill>
                  <a:srgbClr val="595959"/>
                </a:solidFill>
                <a:latin typeface="Consolas"/>
                <a:ea typeface="Consolas"/>
                <a:cs typeface="Consolas"/>
                <a:sym typeface="Consolas"/>
              </a:rPr>
              <a:t> </a:t>
            </a:r>
            <a:r>
              <a:rPr lang="en" sz="1800" i="1" dirty="0">
                <a:solidFill>
                  <a:srgbClr val="595959"/>
                </a:solidFill>
                <a:latin typeface="Consolas"/>
                <a:ea typeface="Consolas"/>
                <a:cs typeface="Consolas"/>
                <a:sym typeface="Consolas"/>
              </a:rPr>
              <a:t>label</a:t>
            </a:r>
            <a:endParaRPr sz="1800" i="1" dirty="0">
              <a:solidFill>
                <a:srgbClr val="595959"/>
              </a:solidFill>
              <a:latin typeface="Consolas"/>
              <a:ea typeface="Consolas"/>
              <a:cs typeface="Consolas"/>
              <a:sym typeface="Consola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1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From L</a:t>
            </a:r>
            <a:r>
              <a:rPr lang="en" baseline="-25000"/>
              <a:t>If</a:t>
            </a:r>
            <a:r>
              <a:rPr lang="en"/>
              <a:t> to x86</a:t>
            </a:r>
            <a:r>
              <a:rPr lang="en" baseline="-25000"/>
              <a:t>If</a:t>
            </a:r>
            <a:endParaRPr baseline="-25000"/>
          </a:p>
        </p:txBody>
      </p:sp>
      <p:sp>
        <p:nvSpPr>
          <p:cNvPr id="1226" name="Google Shape;1226;p1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Clr>
                <a:schemeClr val="dk1"/>
              </a:buClr>
              <a:buSzPts val="1100"/>
              <a:buFont typeface="Arial"/>
              <a:buNone/>
            </a:pPr>
            <a:r>
              <a:rPr lang="en"/>
              <a:t>x86 assembly does not have direct support for logical not.</a:t>
            </a:r>
            <a:endParaRPr/>
          </a:p>
          <a:p>
            <a:pPr marL="0" lvl="0" indent="0" algn="l" rtl="0">
              <a:lnSpc>
                <a:spcPct val="100000"/>
              </a:lnSpc>
              <a:spcBef>
                <a:spcPts val="0"/>
              </a:spcBef>
              <a:spcAft>
                <a:spcPts val="0"/>
              </a:spcAft>
              <a:buClr>
                <a:schemeClr val="dk1"/>
              </a:buClr>
              <a:buSzPts val="1100"/>
              <a:buFont typeface="Arial"/>
              <a:buNone/>
            </a:pPr>
            <a:r>
              <a:rPr lang="en"/>
              <a:t>But xorq can do the job:</a:t>
            </a:r>
            <a:endParaRPr/>
          </a:p>
          <a:p>
            <a:pPr marL="0" lvl="0" indent="0" algn="l" rtl="0">
              <a:lnSpc>
                <a:spcPct val="100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0 | 1 |</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0 | 0 | 1 |</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1 | 1 | 0 |</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var = (not arg);   	=&gt;   	movq arg, var</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xorq $1, var</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None/>
            </a:pPr>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230"/>
        <p:cNvGrpSpPr/>
        <p:nvPr/>
      </p:nvGrpSpPr>
      <p:grpSpPr>
        <a:xfrm>
          <a:off x="0" y="0"/>
          <a:ext cx="0" cy="0"/>
          <a:chOff x="0" y="0"/>
          <a:chExt cx="0" cy="0"/>
        </a:xfrm>
      </p:grpSpPr>
      <p:sp>
        <p:nvSpPr>
          <p:cNvPr id="1231" name="Google Shape;1231;p1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From C</a:t>
            </a:r>
            <a:r>
              <a:rPr lang="en" baseline="-25000"/>
              <a:t>If</a:t>
            </a:r>
            <a:r>
              <a:rPr lang="en"/>
              <a:t> to x86</a:t>
            </a:r>
            <a:r>
              <a:rPr lang="en" baseline="-25000"/>
              <a:t>If</a:t>
            </a:r>
            <a:endParaRPr baseline="-25000"/>
          </a:p>
          <a:p>
            <a:pPr marL="0" lvl="0" indent="0" algn="l" rtl="0">
              <a:spcBef>
                <a:spcPts val="0"/>
              </a:spcBef>
              <a:spcAft>
                <a:spcPts val="0"/>
              </a:spcAft>
              <a:buNone/>
            </a:pPr>
            <a:endParaRPr/>
          </a:p>
        </p:txBody>
      </p:sp>
      <p:sp>
        <p:nvSpPr>
          <p:cNvPr id="1232" name="Google Shape;1232;p1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
              <a:t>The cmpq instruction can be used to implement eq?, &lt;, etc.  But</a:t>
            </a:r>
            <a:endParaRPr/>
          </a:p>
          <a:p>
            <a:pPr marL="0" lvl="0" indent="0" algn="l" rtl="0">
              <a:lnSpc>
                <a:spcPct val="100000"/>
              </a:lnSpc>
              <a:spcBef>
                <a:spcPts val="0"/>
              </a:spcBef>
              <a:spcAft>
                <a:spcPts val="0"/>
              </a:spcAft>
              <a:buClr>
                <a:schemeClr val="dk1"/>
              </a:buClr>
              <a:buSzPts val="1100"/>
              <a:buFont typeface="Arial"/>
              <a:buNone/>
            </a:pPr>
            <a:r>
              <a:rPr lang="en"/>
              <a:t>it is strange. It puts the result in a mysterious EFLAGS register which can be retrieved using the family of set</a:t>
            </a:r>
            <a:r>
              <a:rPr lang="en" i="1"/>
              <a:t>cc</a:t>
            </a:r>
            <a:r>
              <a:rPr lang="en"/>
              <a:t> instructions.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var = (&lt; arg1 arg2)	=&gt;   	cmpq arg2, arg1</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setl %al</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movzbq %al, var</a:t>
            </a:r>
            <a:endParaRPr>
              <a:latin typeface="Consolas"/>
              <a:ea typeface="Consolas"/>
              <a:cs typeface="Consolas"/>
              <a:sym typeface="Consola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Google Shape;1237;p1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From C</a:t>
            </a:r>
            <a:r>
              <a:rPr lang="en" baseline="-25000"/>
              <a:t>If</a:t>
            </a:r>
            <a:r>
              <a:rPr lang="en"/>
              <a:t> to x86</a:t>
            </a:r>
            <a:r>
              <a:rPr lang="en" baseline="-25000"/>
              <a:t>If</a:t>
            </a:r>
            <a:endParaRPr baseline="-25000"/>
          </a:p>
          <a:p>
            <a:pPr marL="0" lvl="0" indent="0" algn="l" rtl="0">
              <a:spcBef>
                <a:spcPts val="0"/>
              </a:spcBef>
              <a:spcAft>
                <a:spcPts val="0"/>
              </a:spcAft>
              <a:buNone/>
            </a:pPr>
            <a:endParaRPr/>
          </a:p>
        </p:txBody>
      </p:sp>
      <p:sp>
        <p:nvSpPr>
          <p:cNvPr id="1238" name="Google Shape;1238;p1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en"/>
              <a:t>The cmpq instruction can also be used for conditional branching.</a:t>
            </a:r>
            <a:endParaRPr/>
          </a:p>
          <a:p>
            <a:pPr marL="0" lvl="0" indent="0" algn="l" rtl="0">
              <a:lnSpc>
                <a:spcPct val="100000"/>
              </a:lnSpc>
              <a:spcBef>
                <a:spcPts val="0"/>
              </a:spcBef>
              <a:spcAft>
                <a:spcPts val="0"/>
              </a:spcAft>
              <a:buClr>
                <a:schemeClr val="dk1"/>
              </a:buClr>
              <a:buSzPts val="1100"/>
              <a:buFont typeface="Arial"/>
              <a:buNone/>
            </a:pPr>
            <a:r>
              <a:rPr lang="en"/>
              <a:t>The family of conditional jump instructions j</a:t>
            </a:r>
            <a:r>
              <a:rPr lang="en" i="1"/>
              <a:t>cc</a:t>
            </a:r>
            <a:r>
              <a:rPr lang="en"/>
              <a:t> also read</a:t>
            </a:r>
            <a:endParaRPr/>
          </a:p>
          <a:p>
            <a:pPr marL="0" lvl="0" indent="0" algn="l" rtl="0">
              <a:lnSpc>
                <a:spcPct val="100000"/>
              </a:lnSpc>
              <a:spcBef>
                <a:spcPts val="0"/>
              </a:spcBef>
              <a:spcAft>
                <a:spcPts val="0"/>
              </a:spcAft>
              <a:buClr>
                <a:schemeClr val="dk1"/>
              </a:buClr>
              <a:buSzPts val="1100"/>
              <a:buFont typeface="Arial"/>
              <a:buNone/>
            </a:pPr>
            <a:r>
              <a:rPr lang="en"/>
              <a:t>from the EFLAGS register.</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if (eq? arg1 arg2)    =&gt;   	cmpq arg2, arg1</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goto l1;                 	je l1</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else                       	jmp l2</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goto l2;</a:t>
            </a:r>
            <a:endParaRPr>
              <a:latin typeface="Consolas"/>
              <a:ea typeface="Consolas"/>
              <a:cs typeface="Consolas"/>
              <a:sym typeface="Consolas"/>
            </a:endParaRPr>
          </a:p>
          <a:p>
            <a:pPr marL="0" lvl="0" indent="0" algn="l" rtl="0">
              <a:lnSpc>
                <a:spcPct val="100000"/>
              </a:lnSpc>
              <a:spcBef>
                <a:spcPts val="0"/>
              </a:spcBef>
              <a:spcAft>
                <a:spcPts val="0"/>
              </a:spcAft>
              <a:buNone/>
            </a:pPr>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1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Remove Complex Operands and Conditionals</a:t>
            </a:r>
            <a:endParaRPr/>
          </a:p>
        </p:txBody>
      </p:sp>
      <p:sp>
        <p:nvSpPr>
          <p:cNvPr id="1248" name="Google Shape;1248;p118"/>
          <p:cNvSpPr txBox="1">
            <a:spLocks noGrp="1"/>
          </p:cNvSpPr>
          <p:nvPr>
            <p:ph type="body" idx="1"/>
          </p:nvPr>
        </p:nvSpPr>
        <p:spPr>
          <a:xfrm>
            <a:off x="311700" y="1152475"/>
            <a:ext cx="8520600" cy="23325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a:t>Problem: when translating conditional expressions, what should we do with the temporaries generated in the branches?</a:t>
            </a:r>
            <a:endParaRPr/>
          </a:p>
          <a:p>
            <a:pPr marL="0" lvl="0" indent="0" algn="l" rtl="0">
              <a:lnSpc>
                <a:spcPct val="100000"/>
              </a:lnSpc>
              <a:spcBef>
                <a:spcPts val="1200"/>
              </a:spcBef>
              <a:spcAft>
                <a:spcPts val="0"/>
              </a:spcAft>
              <a:buNone/>
            </a:pPr>
            <a:endParaRPr/>
          </a:p>
          <a:p>
            <a:pPr marL="0" lvl="0" indent="0" algn="l" rtl="0">
              <a:lnSpc>
                <a:spcPct val="100000"/>
              </a:lnSpc>
              <a:spcBef>
                <a:spcPts val="1200"/>
              </a:spcBef>
              <a:spcAft>
                <a:spcPts val="0"/>
              </a:spcAft>
              <a:buNone/>
            </a:pPr>
            <a:endParaRPr/>
          </a:p>
          <a:p>
            <a:pPr marL="0" lvl="0" indent="0" algn="l" rtl="0">
              <a:lnSpc>
                <a:spcPct val="100000"/>
              </a:lnSpc>
              <a:spcBef>
                <a:spcPts val="1200"/>
              </a:spcBef>
              <a:spcAft>
                <a:spcPts val="1200"/>
              </a:spcAft>
              <a:buNone/>
            </a:pPr>
            <a:r>
              <a:rPr lang="en"/>
              <a:t>Can't propagate the temporaries outside the conditional, because that changes the behavior of the program.</a:t>
            </a:r>
            <a:endParaRPr/>
          </a:p>
        </p:txBody>
      </p:sp>
      <p:sp>
        <p:nvSpPr>
          <p:cNvPr id="1249" name="Google Shape;1249;p118"/>
          <p:cNvSpPr txBox="1"/>
          <p:nvPr/>
        </p:nvSpPr>
        <p:spPr>
          <a:xfrm>
            <a:off x="1592875" y="1874575"/>
            <a:ext cx="2755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(if #t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 (read) (read)))</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(read))</a:t>
            </a:r>
            <a:endParaRPr>
              <a:latin typeface="Consolas"/>
              <a:ea typeface="Consolas"/>
              <a:cs typeface="Consolas"/>
              <a:sym typeface="Consolas"/>
            </a:endParaRPr>
          </a:p>
        </p:txBody>
      </p:sp>
      <p:sp>
        <p:nvSpPr>
          <p:cNvPr id="1250" name="Google Shape;1250;p118"/>
          <p:cNvSpPr txBox="1"/>
          <p:nvPr/>
        </p:nvSpPr>
        <p:spPr>
          <a:xfrm>
            <a:off x="1644675" y="3359175"/>
            <a:ext cx="26463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([t1 (read)])</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(let ([t2 (read)])</a:t>
            </a:r>
            <a:endParaRPr>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(let ([t3 (+ t1 t2)])</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(let ([t4 (read)])</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(if #t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t3)</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t4))))))</a:t>
            </a:r>
            <a:endParaRPr>
              <a:latin typeface="Consolas"/>
              <a:ea typeface="Consolas"/>
              <a:cs typeface="Consolas"/>
              <a:sym typeface="Consolas"/>
            </a:endParaRPr>
          </a:p>
        </p:txBody>
      </p:sp>
      <p:cxnSp>
        <p:nvCxnSpPr>
          <p:cNvPr id="1251" name="Google Shape;1251;p118"/>
          <p:cNvCxnSpPr/>
          <p:nvPr/>
        </p:nvCxnSpPr>
        <p:spPr>
          <a:xfrm>
            <a:off x="1335375" y="3550125"/>
            <a:ext cx="2931300" cy="1270200"/>
          </a:xfrm>
          <a:prstGeom prst="straightConnector1">
            <a:avLst/>
          </a:prstGeom>
          <a:noFill/>
          <a:ln w="19050" cap="flat" cmpd="sng">
            <a:solidFill>
              <a:srgbClr val="FF0000"/>
            </a:solidFill>
            <a:prstDash val="solid"/>
            <a:round/>
            <a:headEnd type="none" w="med" len="med"/>
            <a:tailEnd type="none" w="med" len="med"/>
          </a:ln>
        </p:spPr>
      </p:cxnSp>
      <p:cxnSp>
        <p:nvCxnSpPr>
          <p:cNvPr id="1252" name="Google Shape;1252;p118"/>
          <p:cNvCxnSpPr/>
          <p:nvPr/>
        </p:nvCxnSpPr>
        <p:spPr>
          <a:xfrm flipH="1">
            <a:off x="1237550" y="3411700"/>
            <a:ext cx="2972100" cy="1441200"/>
          </a:xfrm>
          <a:prstGeom prst="straightConnector1">
            <a:avLst/>
          </a:prstGeom>
          <a:noFill/>
          <a:ln w="19050" cap="flat" cmpd="sng">
            <a:solidFill>
              <a:srgbClr val="FF0000"/>
            </a:solidFill>
            <a:prstDash val="solid"/>
            <a:round/>
            <a:headEnd type="none" w="med" len="med"/>
            <a:tailEnd type="none" w="med" len="med"/>
          </a:ln>
        </p:spPr>
      </p:cxn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256"/>
        <p:cNvGrpSpPr/>
        <p:nvPr/>
      </p:nvGrpSpPr>
      <p:grpSpPr>
        <a:xfrm>
          <a:off x="0" y="0"/>
          <a:ext cx="0" cy="0"/>
          <a:chOff x="0" y="0"/>
          <a:chExt cx="0" cy="0"/>
        </a:xfrm>
      </p:grpSpPr>
      <p:sp>
        <p:nvSpPr>
          <p:cNvPr id="1257" name="Google Shape;1257;p1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Remove Complex Operands and Conditionals</a:t>
            </a:r>
            <a:endParaRPr/>
          </a:p>
          <a:p>
            <a:pPr marL="0" lvl="0" indent="0" algn="l" rtl="0">
              <a:spcBef>
                <a:spcPts val="0"/>
              </a:spcBef>
              <a:spcAft>
                <a:spcPts val="0"/>
              </a:spcAft>
              <a:buNone/>
            </a:pPr>
            <a:endParaRPr/>
          </a:p>
        </p:txBody>
      </p:sp>
      <p:sp>
        <p:nvSpPr>
          <p:cNvPr id="1258" name="Google Shape;1258;p119"/>
          <p:cNvSpPr txBox="1">
            <a:spLocks noGrp="1"/>
          </p:cNvSpPr>
          <p:nvPr>
            <p:ph type="body" idx="1"/>
          </p:nvPr>
        </p:nvSpPr>
        <p:spPr>
          <a:xfrm>
            <a:off x="311700" y="1152475"/>
            <a:ext cx="8520600" cy="11601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Clr>
                <a:schemeClr val="dk1"/>
              </a:buClr>
              <a:buSzPts val="1100"/>
              <a:buFont typeface="Arial"/>
              <a:buNone/>
            </a:pPr>
            <a:r>
              <a:rPr lang="en"/>
              <a:t>Use </a:t>
            </a:r>
            <a:r>
              <a:rPr lang="en">
                <a:solidFill>
                  <a:schemeClr val="dk1"/>
                </a:solidFill>
                <a:latin typeface="Consolas"/>
                <a:ea typeface="Consolas"/>
                <a:cs typeface="Consolas"/>
                <a:sym typeface="Consolas"/>
              </a:rPr>
              <a:t>let</a:t>
            </a:r>
            <a:r>
              <a:rPr lang="en"/>
              <a:t> expressions </a:t>
            </a:r>
            <a:r>
              <a:rPr lang="en" b="1"/>
              <a:t>inside</a:t>
            </a:r>
            <a:r>
              <a:rPr lang="en"/>
              <a:t> the branches to bind the temporaries to their initializing expressions.</a:t>
            </a:r>
            <a:endParaRPr/>
          </a:p>
          <a:p>
            <a:pPr marL="0" lvl="0" indent="0" algn="l" rtl="0">
              <a:spcBef>
                <a:spcPts val="1200"/>
              </a:spcBef>
              <a:spcAft>
                <a:spcPts val="1200"/>
              </a:spcAft>
              <a:buNone/>
            </a:pPr>
            <a:endParaRPr/>
          </a:p>
        </p:txBody>
      </p:sp>
      <p:sp>
        <p:nvSpPr>
          <p:cNvPr id="1259" name="Google Shape;1259;p119"/>
          <p:cNvSpPr txBox="1"/>
          <p:nvPr/>
        </p:nvSpPr>
        <p:spPr>
          <a:xfrm>
            <a:off x="1943000" y="1935638"/>
            <a:ext cx="2755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(if #t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 (read) (read)))</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(read))</a:t>
            </a:r>
            <a:endParaRPr>
              <a:latin typeface="Consolas"/>
              <a:ea typeface="Consolas"/>
              <a:cs typeface="Consolas"/>
              <a:sym typeface="Consolas"/>
            </a:endParaRPr>
          </a:p>
        </p:txBody>
      </p:sp>
      <p:sp>
        <p:nvSpPr>
          <p:cNvPr id="1260" name="Google Shape;1260;p119"/>
          <p:cNvSpPr/>
          <p:nvPr/>
        </p:nvSpPr>
        <p:spPr>
          <a:xfrm>
            <a:off x="3493125" y="2927650"/>
            <a:ext cx="553800" cy="7572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19"/>
          <p:cNvSpPr txBox="1"/>
          <p:nvPr/>
        </p:nvSpPr>
        <p:spPr>
          <a:xfrm>
            <a:off x="1685400" y="3684850"/>
            <a:ext cx="55533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   (if #t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r>
              <a:rPr lang="en">
                <a:solidFill>
                  <a:schemeClr val="dk1"/>
                </a:solidFill>
                <a:latin typeface="Consolas"/>
                <a:ea typeface="Consolas"/>
                <a:cs typeface="Consolas"/>
                <a:sym typeface="Consolas"/>
              </a:rPr>
              <a:t>(let ([t1 (read)]) (let ([t2 (read)])</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(let ([t3 (+ t1 t2)]) </a:t>
            </a:r>
            <a:r>
              <a:rPr lang="en">
                <a:latin typeface="Consolas"/>
                <a:ea typeface="Consolas"/>
                <a:cs typeface="Consolas"/>
                <a:sym typeface="Consolas"/>
              </a:rPr>
              <a:t>(- t3))))</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r>
              <a:rPr lang="en">
                <a:solidFill>
                  <a:schemeClr val="dk1"/>
                </a:solidFill>
                <a:latin typeface="Consolas"/>
                <a:ea typeface="Consolas"/>
                <a:cs typeface="Consolas"/>
                <a:sym typeface="Consolas"/>
              </a:rPr>
              <a:t>(let ([t4 (read)]) </a:t>
            </a:r>
            <a:r>
              <a:rPr lang="en">
                <a:latin typeface="Consolas"/>
                <a:ea typeface="Consolas"/>
                <a:cs typeface="Consolas"/>
                <a:sym typeface="Consolas"/>
              </a:rPr>
              <a:t>(- t4)))</a:t>
            </a:r>
            <a:endParaRPr>
              <a:latin typeface="Consolas"/>
              <a:ea typeface="Consolas"/>
              <a:cs typeface="Consolas"/>
              <a:sym typeface="Consolas"/>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265"/>
        <p:cNvGrpSpPr/>
        <p:nvPr/>
      </p:nvGrpSpPr>
      <p:grpSpPr>
        <a:xfrm>
          <a:off x="0" y="0"/>
          <a:ext cx="0" cy="0"/>
          <a:chOff x="0" y="0"/>
          <a:chExt cx="0" cy="0"/>
        </a:xfrm>
      </p:grpSpPr>
      <p:sp>
        <p:nvSpPr>
          <p:cNvPr id="1266" name="Google Shape;1266;p1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C</a:t>
            </a:r>
            <a:r>
              <a:rPr lang="en" baseline="-25000"/>
              <a:t>If</a:t>
            </a:r>
            <a:r>
              <a:rPr lang="en"/>
              <a:t> language (output of explicate control)</a:t>
            </a:r>
            <a:endParaRPr/>
          </a:p>
        </p:txBody>
      </p:sp>
      <p:sp>
        <p:nvSpPr>
          <p:cNvPr id="1267" name="Google Shape;1267;p120"/>
          <p:cNvSpPr txBox="1"/>
          <p:nvPr/>
        </p:nvSpPr>
        <p:spPr>
          <a:xfrm>
            <a:off x="990325" y="1164775"/>
            <a:ext cx="64455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i="1">
                <a:solidFill>
                  <a:srgbClr val="CCCCCC"/>
                </a:solidFill>
                <a:latin typeface="Consolas"/>
                <a:ea typeface="Consolas"/>
                <a:cs typeface="Consolas"/>
                <a:sym typeface="Consolas"/>
              </a:rPr>
              <a:t>atm</a:t>
            </a:r>
            <a:r>
              <a:rPr lang="en" sz="1800">
                <a:solidFill>
                  <a:srgbClr val="CCCCCC"/>
                </a:solidFill>
                <a:latin typeface="Consolas"/>
                <a:ea typeface="Consolas"/>
                <a:cs typeface="Consolas"/>
                <a:sym typeface="Consolas"/>
              </a:rPr>
              <a:t> ::= </a:t>
            </a:r>
            <a:r>
              <a:rPr lang="en" sz="1800" i="1">
                <a:solidFill>
                  <a:srgbClr val="CCCCCC"/>
                </a:solidFill>
                <a:latin typeface="Consolas"/>
                <a:ea typeface="Consolas"/>
                <a:cs typeface="Consolas"/>
                <a:sym typeface="Consolas"/>
              </a:rPr>
              <a:t>int</a:t>
            </a:r>
            <a:r>
              <a:rPr lang="en" sz="1800">
                <a:solidFill>
                  <a:srgbClr val="CCCCCC"/>
                </a:solidFill>
                <a:latin typeface="Consolas"/>
                <a:ea typeface="Consolas"/>
                <a:cs typeface="Consolas"/>
                <a:sym typeface="Consolas"/>
              </a:rPr>
              <a:t> | </a:t>
            </a:r>
            <a:r>
              <a:rPr lang="en" sz="1800" i="1">
                <a:solidFill>
                  <a:srgbClr val="CCCCCC"/>
                </a:solidFill>
                <a:latin typeface="Consolas"/>
                <a:ea typeface="Consolas"/>
                <a:cs typeface="Consolas"/>
                <a:sym typeface="Consolas"/>
              </a:rPr>
              <a:t>var</a:t>
            </a:r>
            <a:endParaRPr sz="1800" i="1">
              <a:solidFill>
                <a:srgbClr val="CCCCCC"/>
              </a:solidFill>
              <a:latin typeface="Consolas"/>
              <a:ea typeface="Consolas"/>
              <a:cs typeface="Consolas"/>
              <a:sym typeface="Consolas"/>
            </a:endParaRPr>
          </a:p>
          <a:p>
            <a:pPr marL="0" lvl="0" indent="0" algn="l" rtl="0">
              <a:spcBef>
                <a:spcPts val="0"/>
              </a:spcBef>
              <a:spcAft>
                <a:spcPts val="0"/>
              </a:spcAft>
              <a:buNone/>
            </a:pPr>
            <a:r>
              <a:rPr lang="en" sz="1800" i="1">
                <a:solidFill>
                  <a:srgbClr val="CCCCCC"/>
                </a:solidFill>
                <a:latin typeface="Consolas"/>
                <a:ea typeface="Consolas"/>
                <a:cs typeface="Consolas"/>
                <a:sym typeface="Consolas"/>
              </a:rPr>
              <a:t>exp</a:t>
            </a:r>
            <a:r>
              <a:rPr lang="en" sz="1800">
                <a:solidFill>
                  <a:srgbClr val="CCCCCC"/>
                </a:solidFill>
                <a:latin typeface="Consolas"/>
                <a:ea typeface="Consolas"/>
                <a:cs typeface="Consolas"/>
                <a:sym typeface="Consolas"/>
              </a:rPr>
              <a:t> ::= </a:t>
            </a:r>
            <a:r>
              <a:rPr lang="en" sz="1800" i="1">
                <a:solidFill>
                  <a:srgbClr val="CCCCCC"/>
                </a:solidFill>
                <a:latin typeface="Consolas"/>
                <a:ea typeface="Consolas"/>
                <a:cs typeface="Consolas"/>
                <a:sym typeface="Consolas"/>
              </a:rPr>
              <a:t>atm</a:t>
            </a:r>
            <a:r>
              <a:rPr lang="en" sz="1800">
                <a:solidFill>
                  <a:srgbClr val="CCCCCC"/>
                </a:solidFill>
                <a:latin typeface="Consolas"/>
                <a:ea typeface="Consolas"/>
                <a:cs typeface="Consolas"/>
                <a:sym typeface="Consolas"/>
              </a:rPr>
              <a:t> | (read) | (- </a:t>
            </a:r>
            <a:r>
              <a:rPr lang="en" sz="1800" i="1">
                <a:solidFill>
                  <a:srgbClr val="CCCCCC"/>
                </a:solidFill>
                <a:latin typeface="Consolas"/>
                <a:ea typeface="Consolas"/>
                <a:cs typeface="Consolas"/>
                <a:sym typeface="Consolas"/>
              </a:rPr>
              <a:t>atm</a:t>
            </a:r>
            <a:r>
              <a:rPr lang="en" sz="1800">
                <a:solidFill>
                  <a:srgbClr val="CCCCCC"/>
                </a:solidFill>
                <a:latin typeface="Consolas"/>
                <a:ea typeface="Consolas"/>
                <a:cs typeface="Consolas"/>
                <a:sym typeface="Consolas"/>
              </a:rPr>
              <a:t>) | (+ </a:t>
            </a:r>
            <a:r>
              <a:rPr lang="en" sz="1800" i="1">
                <a:solidFill>
                  <a:srgbClr val="CCCCCC"/>
                </a:solidFill>
                <a:latin typeface="Consolas"/>
                <a:ea typeface="Consolas"/>
                <a:cs typeface="Consolas"/>
                <a:sym typeface="Consolas"/>
              </a:rPr>
              <a:t>atm</a:t>
            </a:r>
            <a:r>
              <a:rPr lang="en" sz="1800">
                <a:solidFill>
                  <a:srgbClr val="CCCCCC"/>
                </a:solidFill>
                <a:latin typeface="Consolas"/>
                <a:ea typeface="Consolas"/>
                <a:cs typeface="Consolas"/>
                <a:sym typeface="Consolas"/>
              </a:rPr>
              <a:t> </a:t>
            </a:r>
            <a:r>
              <a:rPr lang="en" sz="1800" i="1">
                <a:solidFill>
                  <a:srgbClr val="CCCCCC"/>
                </a:solidFill>
                <a:latin typeface="Consolas"/>
                <a:ea typeface="Consolas"/>
                <a:cs typeface="Consolas"/>
                <a:sym typeface="Consolas"/>
              </a:rPr>
              <a:t>atm</a:t>
            </a:r>
            <a:r>
              <a:rPr lang="en" sz="1800">
                <a:solidFill>
                  <a:srgbClr val="CCCCCC"/>
                </a:solidFill>
                <a:latin typeface="Consolas"/>
                <a:ea typeface="Consolas"/>
                <a:cs typeface="Consolas"/>
                <a:sym typeface="Consolas"/>
              </a:rPr>
              <a:t>)</a:t>
            </a:r>
            <a:endParaRPr sz="1800">
              <a:solidFill>
                <a:srgbClr val="CCCCCC"/>
              </a:solidFill>
              <a:latin typeface="Consolas"/>
              <a:ea typeface="Consolas"/>
              <a:cs typeface="Consolas"/>
              <a:sym typeface="Consolas"/>
            </a:endParaRPr>
          </a:p>
          <a:p>
            <a:pPr marL="0" lvl="0" indent="0" algn="l" rtl="0">
              <a:spcBef>
                <a:spcPts val="0"/>
              </a:spcBef>
              <a:spcAft>
                <a:spcPts val="0"/>
              </a:spcAft>
              <a:buNone/>
            </a:pPr>
            <a:r>
              <a:rPr lang="en" sz="1800" i="1">
                <a:solidFill>
                  <a:srgbClr val="CCCCCC"/>
                </a:solidFill>
                <a:latin typeface="Consolas"/>
                <a:ea typeface="Consolas"/>
                <a:cs typeface="Consolas"/>
                <a:sym typeface="Consolas"/>
              </a:rPr>
              <a:t>stmt</a:t>
            </a:r>
            <a:r>
              <a:rPr lang="en" sz="1800">
                <a:solidFill>
                  <a:srgbClr val="CCCCCC"/>
                </a:solidFill>
                <a:latin typeface="Consolas"/>
                <a:ea typeface="Consolas"/>
                <a:cs typeface="Consolas"/>
                <a:sym typeface="Consolas"/>
              </a:rPr>
              <a:t> ::= </a:t>
            </a:r>
            <a:r>
              <a:rPr lang="en" sz="1800" i="1">
                <a:solidFill>
                  <a:srgbClr val="CCCCCC"/>
                </a:solidFill>
                <a:latin typeface="Consolas"/>
                <a:ea typeface="Consolas"/>
                <a:cs typeface="Consolas"/>
                <a:sym typeface="Consolas"/>
              </a:rPr>
              <a:t>var</a:t>
            </a:r>
            <a:r>
              <a:rPr lang="en" sz="1800">
                <a:solidFill>
                  <a:srgbClr val="CCCCCC"/>
                </a:solidFill>
                <a:latin typeface="Consolas"/>
                <a:ea typeface="Consolas"/>
                <a:cs typeface="Consolas"/>
                <a:sym typeface="Consolas"/>
              </a:rPr>
              <a:t> = </a:t>
            </a:r>
            <a:r>
              <a:rPr lang="en" sz="1800" i="1">
                <a:solidFill>
                  <a:srgbClr val="CCCCCC"/>
                </a:solidFill>
                <a:latin typeface="Consolas"/>
                <a:ea typeface="Consolas"/>
                <a:cs typeface="Consolas"/>
                <a:sym typeface="Consolas"/>
              </a:rPr>
              <a:t>exp</a:t>
            </a:r>
            <a:r>
              <a:rPr lang="en" sz="1800">
                <a:solidFill>
                  <a:srgbClr val="CCCCCC"/>
                </a:solidFill>
                <a:latin typeface="Consolas"/>
                <a:ea typeface="Consolas"/>
                <a:cs typeface="Consolas"/>
                <a:sym typeface="Consolas"/>
              </a:rPr>
              <a:t>;</a:t>
            </a:r>
            <a:endParaRPr sz="1800">
              <a:solidFill>
                <a:srgbClr val="CCCCCC"/>
              </a:solidFill>
              <a:latin typeface="Consolas"/>
              <a:ea typeface="Consolas"/>
              <a:cs typeface="Consolas"/>
              <a:sym typeface="Consolas"/>
            </a:endParaRPr>
          </a:p>
          <a:p>
            <a:pPr marL="0" lvl="0" indent="0" algn="l" rtl="0">
              <a:spcBef>
                <a:spcPts val="0"/>
              </a:spcBef>
              <a:spcAft>
                <a:spcPts val="0"/>
              </a:spcAft>
              <a:buNone/>
            </a:pPr>
            <a:r>
              <a:rPr lang="en" sz="1800" i="1">
                <a:solidFill>
                  <a:srgbClr val="CCCCCC"/>
                </a:solidFill>
                <a:latin typeface="Consolas"/>
                <a:ea typeface="Consolas"/>
                <a:cs typeface="Consolas"/>
                <a:sym typeface="Consolas"/>
              </a:rPr>
              <a:t>tail</a:t>
            </a:r>
            <a:r>
              <a:rPr lang="en" sz="1800">
                <a:solidFill>
                  <a:srgbClr val="CCCCCC"/>
                </a:solidFill>
                <a:latin typeface="Consolas"/>
                <a:ea typeface="Consolas"/>
                <a:cs typeface="Consolas"/>
                <a:sym typeface="Consolas"/>
              </a:rPr>
              <a:t> ::= return </a:t>
            </a:r>
            <a:r>
              <a:rPr lang="en" sz="1800" i="1">
                <a:solidFill>
                  <a:srgbClr val="CCCCCC"/>
                </a:solidFill>
                <a:latin typeface="Consolas"/>
                <a:ea typeface="Consolas"/>
                <a:cs typeface="Consolas"/>
                <a:sym typeface="Consolas"/>
              </a:rPr>
              <a:t>exp</a:t>
            </a:r>
            <a:r>
              <a:rPr lang="en" sz="1800">
                <a:solidFill>
                  <a:srgbClr val="CCCCCC"/>
                </a:solidFill>
                <a:latin typeface="Consolas"/>
                <a:ea typeface="Consolas"/>
                <a:cs typeface="Consolas"/>
                <a:sym typeface="Consolas"/>
              </a:rPr>
              <a:t>; | </a:t>
            </a:r>
            <a:r>
              <a:rPr lang="en" sz="1800" i="1">
                <a:solidFill>
                  <a:srgbClr val="CCCCCC"/>
                </a:solidFill>
                <a:latin typeface="Consolas"/>
                <a:ea typeface="Consolas"/>
                <a:cs typeface="Consolas"/>
                <a:sym typeface="Consolas"/>
              </a:rPr>
              <a:t>stmt</a:t>
            </a:r>
            <a:r>
              <a:rPr lang="en" sz="1800">
                <a:solidFill>
                  <a:srgbClr val="CCCCCC"/>
                </a:solidFill>
                <a:latin typeface="Consolas"/>
                <a:ea typeface="Consolas"/>
                <a:cs typeface="Consolas"/>
                <a:sym typeface="Consolas"/>
              </a:rPr>
              <a:t> </a:t>
            </a:r>
            <a:r>
              <a:rPr lang="en" sz="1800" i="1">
                <a:solidFill>
                  <a:srgbClr val="CCCCCC"/>
                </a:solidFill>
                <a:latin typeface="Consolas"/>
                <a:ea typeface="Consolas"/>
                <a:cs typeface="Consolas"/>
                <a:sym typeface="Consolas"/>
              </a:rPr>
              <a:t>tail</a:t>
            </a:r>
            <a:endParaRPr sz="1800" i="1">
              <a:solidFill>
                <a:srgbClr val="CCCCCC"/>
              </a:solidFill>
              <a:latin typeface="Consolas"/>
              <a:ea typeface="Consolas"/>
              <a:cs typeface="Consolas"/>
              <a:sym typeface="Consolas"/>
            </a:endParaRPr>
          </a:p>
          <a:p>
            <a:pPr marL="0" lvl="0" indent="0" algn="l" rtl="0">
              <a:spcBef>
                <a:spcPts val="0"/>
              </a:spcBef>
              <a:spcAft>
                <a:spcPts val="0"/>
              </a:spcAft>
              <a:buNone/>
            </a:pPr>
            <a:endParaRPr sz="1800" i="1">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atm</a:t>
            </a:r>
            <a:r>
              <a:rPr lang="en" sz="1800">
                <a:latin typeface="Consolas"/>
                <a:ea typeface="Consolas"/>
                <a:cs typeface="Consolas"/>
                <a:sym typeface="Consolas"/>
              </a:rPr>
              <a:t> ::= </a:t>
            </a:r>
            <a:r>
              <a:rPr lang="en" sz="1800" i="1">
                <a:latin typeface="Consolas"/>
                <a:ea typeface="Consolas"/>
                <a:cs typeface="Consolas"/>
                <a:sym typeface="Consolas"/>
              </a:rPr>
              <a:t>bool</a:t>
            </a:r>
            <a:endParaRPr sz="1800">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cmp</a:t>
            </a:r>
            <a:r>
              <a:rPr lang="en" sz="1800">
                <a:latin typeface="Consolas"/>
                <a:ea typeface="Consolas"/>
                <a:cs typeface="Consolas"/>
                <a:sym typeface="Consolas"/>
              </a:rPr>
              <a:t> ::= eq? | &lt; | &lt;= | &gt; | &gt;=</a:t>
            </a:r>
            <a:endParaRPr sz="1800">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exp</a:t>
            </a:r>
            <a:r>
              <a:rPr lang="en" sz="1800">
                <a:latin typeface="Consolas"/>
                <a:ea typeface="Consolas"/>
                <a:cs typeface="Consolas"/>
                <a:sym typeface="Consolas"/>
              </a:rPr>
              <a:t> ::= (not </a:t>
            </a:r>
            <a:r>
              <a:rPr lang="en" sz="1800" i="1">
                <a:latin typeface="Consolas"/>
                <a:ea typeface="Consolas"/>
                <a:cs typeface="Consolas"/>
                <a:sym typeface="Consolas"/>
              </a:rPr>
              <a:t>atm</a:t>
            </a:r>
            <a:r>
              <a:rPr lang="en" sz="1800">
                <a:latin typeface="Consolas"/>
                <a:ea typeface="Consolas"/>
                <a:cs typeface="Consolas"/>
                <a:sym typeface="Consolas"/>
              </a:rPr>
              <a:t>) | (</a:t>
            </a:r>
            <a:r>
              <a:rPr lang="en" sz="1800" i="1">
                <a:latin typeface="Consolas"/>
                <a:ea typeface="Consolas"/>
                <a:cs typeface="Consolas"/>
                <a:sym typeface="Consolas"/>
              </a:rPr>
              <a:t>cmp</a:t>
            </a:r>
            <a:r>
              <a:rPr lang="en" sz="1800">
                <a:latin typeface="Consolas"/>
                <a:ea typeface="Consolas"/>
                <a:cs typeface="Consolas"/>
                <a:sym typeface="Consolas"/>
              </a:rPr>
              <a:t> </a:t>
            </a:r>
            <a:r>
              <a:rPr lang="en" sz="1800" i="1">
                <a:latin typeface="Consolas"/>
                <a:ea typeface="Consolas"/>
                <a:cs typeface="Consolas"/>
                <a:sym typeface="Consolas"/>
              </a:rPr>
              <a:t>atm</a:t>
            </a:r>
            <a:r>
              <a:rPr lang="en" sz="1800">
                <a:latin typeface="Consolas"/>
                <a:ea typeface="Consolas"/>
                <a:cs typeface="Consolas"/>
                <a:sym typeface="Consolas"/>
              </a:rPr>
              <a:t> </a:t>
            </a:r>
            <a:r>
              <a:rPr lang="en" sz="1800" i="1">
                <a:latin typeface="Consolas"/>
                <a:ea typeface="Consolas"/>
                <a:cs typeface="Consolas"/>
                <a:sym typeface="Consolas"/>
              </a:rPr>
              <a:t>atm</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tail</a:t>
            </a:r>
            <a:r>
              <a:rPr lang="en" sz="1800">
                <a:latin typeface="Consolas"/>
                <a:ea typeface="Consolas"/>
                <a:cs typeface="Consolas"/>
                <a:sym typeface="Consolas"/>
              </a:rPr>
              <a:t> ::= goto </a:t>
            </a:r>
            <a:r>
              <a:rPr lang="en" sz="1800" i="1">
                <a:latin typeface="Consolas"/>
                <a:ea typeface="Consolas"/>
                <a:cs typeface="Consolas"/>
                <a:sym typeface="Consolas"/>
              </a:rPr>
              <a:t>label</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if </a:t>
            </a:r>
            <a:r>
              <a:rPr lang="en" sz="1800">
                <a:highlight>
                  <a:schemeClr val="accent4"/>
                </a:highlight>
                <a:latin typeface="Consolas"/>
                <a:ea typeface="Consolas"/>
                <a:cs typeface="Consolas"/>
                <a:sym typeface="Consolas"/>
              </a:rPr>
              <a:t>(</a:t>
            </a:r>
            <a:r>
              <a:rPr lang="en" sz="1800" i="1">
                <a:highlight>
                  <a:schemeClr val="accent4"/>
                </a:highlight>
                <a:latin typeface="Consolas"/>
                <a:ea typeface="Consolas"/>
                <a:cs typeface="Consolas"/>
                <a:sym typeface="Consolas"/>
              </a:rPr>
              <a:t>cmp</a:t>
            </a:r>
            <a:r>
              <a:rPr lang="en" sz="1800">
                <a:highlight>
                  <a:schemeClr val="accent4"/>
                </a:highlight>
                <a:latin typeface="Consolas"/>
                <a:ea typeface="Consolas"/>
                <a:cs typeface="Consolas"/>
                <a:sym typeface="Consolas"/>
              </a:rPr>
              <a:t> </a:t>
            </a:r>
            <a:r>
              <a:rPr lang="en" sz="1800" i="1">
                <a:highlight>
                  <a:schemeClr val="accent4"/>
                </a:highlight>
                <a:latin typeface="Consolas"/>
                <a:ea typeface="Consolas"/>
                <a:cs typeface="Consolas"/>
                <a:sym typeface="Consolas"/>
              </a:rPr>
              <a:t>atm</a:t>
            </a:r>
            <a:r>
              <a:rPr lang="en" sz="1800">
                <a:highlight>
                  <a:schemeClr val="accent4"/>
                </a:highlight>
                <a:latin typeface="Consolas"/>
                <a:ea typeface="Consolas"/>
                <a:cs typeface="Consolas"/>
                <a:sym typeface="Consolas"/>
              </a:rPr>
              <a:t> </a:t>
            </a:r>
            <a:r>
              <a:rPr lang="en" sz="1800" i="1">
                <a:highlight>
                  <a:schemeClr val="accent4"/>
                </a:highlight>
                <a:latin typeface="Consolas"/>
                <a:ea typeface="Consolas"/>
                <a:cs typeface="Consolas"/>
                <a:sym typeface="Consolas"/>
              </a:rPr>
              <a:t>atm</a:t>
            </a:r>
            <a:r>
              <a:rPr lang="en" sz="1800">
                <a:highlight>
                  <a:schemeClr val="accent4"/>
                </a:highlight>
                <a:latin typeface="Consolas"/>
                <a:ea typeface="Consolas"/>
                <a:cs typeface="Consolas"/>
                <a:sym typeface="Consolas"/>
              </a:rPr>
              <a:t>)</a:t>
            </a:r>
            <a:r>
              <a:rPr lang="en" sz="1800">
                <a:latin typeface="Consolas"/>
                <a:ea typeface="Consolas"/>
                <a:cs typeface="Consolas"/>
                <a:sym typeface="Consolas"/>
              </a:rPr>
              <a:t> goto </a:t>
            </a:r>
            <a:r>
              <a:rPr lang="en" sz="1800" i="1">
                <a:latin typeface="Consolas"/>
                <a:ea typeface="Consolas"/>
                <a:cs typeface="Consolas"/>
                <a:sym typeface="Consolas"/>
              </a:rPr>
              <a:t>label</a:t>
            </a:r>
            <a:r>
              <a:rPr lang="en" sz="1800">
                <a:latin typeface="Consolas"/>
                <a:ea typeface="Consolas"/>
                <a:cs typeface="Consolas"/>
                <a:sym typeface="Consolas"/>
              </a:rPr>
              <a:t>; else goto </a:t>
            </a:r>
            <a:r>
              <a:rPr lang="en" sz="1800" i="1">
                <a:latin typeface="Consolas"/>
                <a:ea typeface="Consolas"/>
                <a:cs typeface="Consolas"/>
                <a:sym typeface="Consolas"/>
              </a:rPr>
              <a:t>label</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C_If ::= (</a:t>
            </a:r>
            <a:r>
              <a:rPr lang="en" sz="1800" i="1">
                <a:latin typeface="Consolas"/>
                <a:ea typeface="Consolas"/>
                <a:cs typeface="Consolas"/>
                <a:sym typeface="Consolas"/>
              </a:rPr>
              <a:t>label</a:t>
            </a:r>
            <a:r>
              <a:rPr lang="en" sz="1800">
                <a:latin typeface="Consolas"/>
                <a:ea typeface="Consolas"/>
                <a:cs typeface="Consolas"/>
                <a:sym typeface="Consolas"/>
              </a:rPr>
              <a:t>: </a:t>
            </a:r>
            <a:r>
              <a:rPr lang="en" sz="1800" i="1">
                <a:latin typeface="Consolas"/>
                <a:ea typeface="Consolas"/>
                <a:cs typeface="Consolas"/>
                <a:sym typeface="Consolas"/>
              </a:rPr>
              <a:t>tail</a:t>
            </a:r>
            <a:r>
              <a:rPr lang="en" sz="1800">
                <a:latin typeface="Consolas"/>
                <a:ea typeface="Consolas"/>
                <a:cs typeface="Consolas"/>
                <a:sym typeface="Consolas"/>
              </a:rPr>
              <a:t>)+</a:t>
            </a:r>
            <a:endParaRPr sz="1800">
              <a:latin typeface="Consolas"/>
              <a:ea typeface="Consolas"/>
              <a:cs typeface="Consolas"/>
              <a:sym typeface="Consolas"/>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1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Compiling Conditionals</a:t>
            </a:r>
            <a:endParaRPr/>
          </a:p>
        </p:txBody>
      </p:sp>
      <p:sp>
        <p:nvSpPr>
          <p:cNvPr id="1273" name="Google Shape;1273;p121"/>
          <p:cNvSpPr txBox="1">
            <a:spLocks noGrp="1"/>
          </p:cNvSpPr>
          <p:nvPr>
            <p:ph type="body" idx="1"/>
          </p:nvPr>
        </p:nvSpPr>
        <p:spPr>
          <a:xfrm>
            <a:off x="311700" y="1152475"/>
            <a:ext cx="8520600" cy="474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How should we compile conditional expressions?</a:t>
            </a:r>
            <a:endParaRPr/>
          </a:p>
        </p:txBody>
      </p:sp>
      <p:sp>
        <p:nvSpPr>
          <p:cNvPr id="1274" name="Google Shape;1274;p121"/>
          <p:cNvSpPr txBox="1"/>
          <p:nvPr/>
        </p:nvSpPr>
        <p:spPr>
          <a:xfrm>
            <a:off x="457200" y="2221725"/>
            <a:ext cx="69273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(let ([x (read)])</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(let ([y (read)])</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(if (if (&lt; x 1) (eq? x 0) (eq? x 2))</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 y 2)</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y 10))))</a:t>
            </a:r>
            <a:endParaRPr sz="1800">
              <a:latin typeface="Consolas"/>
              <a:ea typeface="Consolas"/>
              <a:cs typeface="Consolas"/>
              <a:sym typeface="Consola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sp>
        <p:nvSpPr>
          <p:cNvPr id="1279" name="Google Shape;1279;p1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Compiling Conditionals Naively</a:t>
            </a:r>
            <a:endParaRPr/>
          </a:p>
        </p:txBody>
      </p:sp>
      <p:sp>
        <p:nvSpPr>
          <p:cNvPr id="1280" name="Google Shape;1280;p122"/>
          <p:cNvSpPr txBox="1"/>
          <p:nvPr/>
        </p:nvSpPr>
        <p:spPr>
          <a:xfrm>
            <a:off x="2244800" y="1323625"/>
            <a:ext cx="4304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solidFill>
                  <a:schemeClr val="dk1"/>
                </a:solidFill>
                <a:latin typeface="Consolas"/>
                <a:ea typeface="Consolas"/>
                <a:cs typeface="Consolas"/>
                <a:sym typeface="Consolas"/>
              </a:rPr>
              <a:t>(if (&lt; x 1) (eq? x 0) (eq? x 2)</a:t>
            </a:r>
            <a:endParaRPr sz="1800"/>
          </a:p>
        </p:txBody>
      </p:sp>
      <p:sp>
        <p:nvSpPr>
          <p:cNvPr id="1281" name="Google Shape;1281;p122"/>
          <p:cNvSpPr txBox="1"/>
          <p:nvPr/>
        </p:nvSpPr>
        <p:spPr>
          <a:xfrm>
            <a:off x="609500" y="3190850"/>
            <a:ext cx="43962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cmpq $1, x      	;; (&lt; x 1)</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setl %al</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movzbq %al, tmp</a:t>
            </a:r>
            <a:endParaRPr>
              <a:solidFill>
                <a:schemeClr val="dk1"/>
              </a:solidFill>
              <a:latin typeface="Consolas"/>
              <a:ea typeface="Consolas"/>
              <a:cs typeface="Consolas"/>
              <a:sym typeface="Consolas"/>
            </a:endParaRPr>
          </a:p>
          <a:p>
            <a:pPr marL="0" lvl="0" indent="0" algn="l" rtl="0">
              <a:spcBef>
                <a:spcPts val="0"/>
              </a:spcBef>
              <a:spcAft>
                <a:spcPts val="0"/>
              </a:spcAft>
              <a:buNone/>
            </a:pP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cmpq $1, tmp    	;; (if (&lt; x 1) …)</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je then_branch1</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jmp else_branch1</a:t>
            </a:r>
            <a:endParaRPr>
              <a:solidFill>
                <a:schemeClr val="dk1"/>
              </a:solidFill>
              <a:latin typeface="Consolas"/>
              <a:ea typeface="Consolas"/>
              <a:cs typeface="Consolas"/>
              <a:sym typeface="Consolas"/>
            </a:endParaRPr>
          </a:p>
        </p:txBody>
      </p:sp>
      <p:sp>
        <p:nvSpPr>
          <p:cNvPr id="1282" name="Google Shape;1282;p122"/>
          <p:cNvSpPr txBox="1"/>
          <p:nvPr/>
        </p:nvSpPr>
        <p:spPr>
          <a:xfrm>
            <a:off x="565100" y="1978550"/>
            <a:ext cx="4089300" cy="10467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AutoNum type="arabicPeriod"/>
            </a:pPr>
            <a:r>
              <a:rPr lang="en"/>
              <a:t>compile the condition</a:t>
            </a:r>
            <a:endParaRPr/>
          </a:p>
          <a:p>
            <a:pPr marL="457200" lvl="0" indent="-317500" algn="l" rtl="0">
              <a:spcBef>
                <a:spcPts val="0"/>
              </a:spcBef>
              <a:spcAft>
                <a:spcPts val="0"/>
              </a:spcAft>
              <a:buSzPts val="1400"/>
              <a:buAutoNum type="arabicPeriod"/>
            </a:pPr>
            <a:r>
              <a:rPr lang="en"/>
              <a:t>compare result to true</a:t>
            </a:r>
            <a:endParaRPr/>
          </a:p>
          <a:p>
            <a:pPr marL="457200" lvl="0" indent="-317500" algn="l" rtl="0">
              <a:spcBef>
                <a:spcPts val="0"/>
              </a:spcBef>
              <a:spcAft>
                <a:spcPts val="0"/>
              </a:spcAft>
              <a:buSzPts val="1400"/>
              <a:buAutoNum type="arabicPeriod"/>
            </a:pPr>
            <a:r>
              <a:rPr lang="en"/>
              <a:t>jump to then-branch if equal</a:t>
            </a:r>
            <a:endParaRPr/>
          </a:p>
          <a:p>
            <a:pPr marL="457200" lvl="0" indent="-317500" algn="l" rtl="0">
              <a:spcBef>
                <a:spcPts val="0"/>
              </a:spcBef>
              <a:spcAft>
                <a:spcPts val="0"/>
              </a:spcAft>
              <a:buSzPts val="1400"/>
              <a:buAutoNum type="arabicPeriod"/>
            </a:pPr>
            <a:r>
              <a:rPr lang="en"/>
              <a:t>otherwise jump to else-branch</a:t>
            </a:r>
            <a:endParaRPr/>
          </a:p>
        </p:txBody>
      </p:sp>
      <p:sp>
        <p:nvSpPr>
          <p:cNvPr id="1283" name="Google Shape;1283;p122"/>
          <p:cNvSpPr txBox="1"/>
          <p:nvPr/>
        </p:nvSpPr>
        <p:spPr>
          <a:xfrm>
            <a:off x="5467325" y="2334525"/>
            <a:ext cx="3132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But we could do much better…</a:t>
            </a:r>
            <a:endParaRPr/>
          </a:p>
        </p:txBody>
      </p:sp>
      <p:sp>
        <p:nvSpPr>
          <p:cNvPr id="1284" name="Google Shape;1284;p122"/>
          <p:cNvSpPr txBox="1"/>
          <p:nvPr/>
        </p:nvSpPr>
        <p:spPr>
          <a:xfrm>
            <a:off x="5807500" y="3168650"/>
            <a:ext cx="2115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cmpq $1, x</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jl then_branch1</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jmp else_branch1</a:t>
            </a:r>
            <a:endParaRPr>
              <a:solidFill>
                <a:schemeClr val="dk1"/>
              </a:solidFill>
              <a:latin typeface="Consolas"/>
              <a:ea typeface="Consolas"/>
              <a:cs typeface="Consolas"/>
              <a:sym typeface="Consolas"/>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sp>
        <p:nvSpPr>
          <p:cNvPr id="1289" name="Google Shape;1289;p1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Compiling Conditionals</a:t>
            </a:r>
            <a:endParaRPr/>
          </a:p>
        </p:txBody>
      </p:sp>
      <p:sp>
        <p:nvSpPr>
          <p:cNvPr id="1290" name="Google Shape;1290;p123"/>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Can we transform to ensure that every condition is just a comparison?</a:t>
            </a:r>
            <a:endParaRPr/>
          </a:p>
        </p:txBody>
      </p:sp>
      <p:sp>
        <p:nvSpPr>
          <p:cNvPr id="1291" name="Google Shape;1291;p123"/>
          <p:cNvSpPr txBox="1"/>
          <p:nvPr/>
        </p:nvSpPr>
        <p:spPr>
          <a:xfrm>
            <a:off x="1747125" y="1778100"/>
            <a:ext cx="44355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(if </a:t>
            </a:r>
            <a:r>
              <a:rPr lang="en">
                <a:solidFill>
                  <a:schemeClr val="dk1"/>
                </a:solidFill>
                <a:highlight>
                  <a:schemeClr val="accent4"/>
                </a:highlight>
                <a:latin typeface="Consolas"/>
                <a:ea typeface="Consolas"/>
                <a:cs typeface="Consolas"/>
                <a:sym typeface="Consolas"/>
              </a:rPr>
              <a:t>(if (&lt; x 1) (eq? x 0) (eq? x 2))</a:t>
            </a:r>
            <a:endParaRPr>
              <a:solidFill>
                <a:schemeClr val="dk1"/>
              </a:solidFill>
              <a:highlight>
                <a:schemeClr val="accent4"/>
              </a:highlight>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r>
              <a:rPr lang="en">
                <a:solidFill>
                  <a:schemeClr val="dk1"/>
                </a:solidFill>
                <a:highlight>
                  <a:schemeClr val="accent6"/>
                </a:highlight>
                <a:latin typeface="Consolas"/>
                <a:ea typeface="Consolas"/>
                <a:cs typeface="Consolas"/>
                <a:sym typeface="Consolas"/>
              </a:rPr>
              <a:t>(+ y 2)</a:t>
            </a:r>
            <a:endParaRPr>
              <a:solidFill>
                <a:schemeClr val="dk1"/>
              </a:solidFill>
              <a:highlight>
                <a:schemeClr val="accent6"/>
              </a:highlight>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r>
              <a:rPr lang="en">
                <a:solidFill>
                  <a:schemeClr val="dk1"/>
                </a:solidFill>
                <a:highlight>
                  <a:schemeClr val="accent6"/>
                </a:highlight>
                <a:latin typeface="Consolas"/>
                <a:ea typeface="Consolas"/>
                <a:cs typeface="Consolas"/>
                <a:sym typeface="Consolas"/>
              </a:rPr>
              <a:t>(+ y 10)</a:t>
            </a:r>
            <a:r>
              <a:rPr lang="en">
                <a:solidFill>
                  <a:schemeClr val="dk1"/>
                </a:solidFill>
                <a:latin typeface="Consolas"/>
                <a:ea typeface="Consolas"/>
                <a:cs typeface="Consolas"/>
                <a:sym typeface="Consolas"/>
              </a:rPr>
              <a:t>)</a:t>
            </a:r>
            <a:endParaRPr/>
          </a:p>
        </p:txBody>
      </p:sp>
      <p:sp>
        <p:nvSpPr>
          <p:cNvPr id="1292" name="Google Shape;1292;p123"/>
          <p:cNvSpPr txBox="1"/>
          <p:nvPr/>
        </p:nvSpPr>
        <p:spPr>
          <a:xfrm>
            <a:off x="2012525" y="3142950"/>
            <a:ext cx="27621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(if </a:t>
            </a:r>
            <a:r>
              <a:rPr lang="en">
                <a:solidFill>
                  <a:schemeClr val="dk1"/>
                </a:solidFill>
                <a:highlight>
                  <a:schemeClr val="accent4"/>
                </a:highlight>
                <a:latin typeface="Consolas"/>
                <a:ea typeface="Consolas"/>
                <a:cs typeface="Consolas"/>
                <a:sym typeface="Consolas"/>
              </a:rPr>
              <a:t>(&lt; x 1)</a:t>
            </a:r>
            <a:endParaRPr>
              <a:solidFill>
                <a:schemeClr val="dk1"/>
              </a:solidFill>
              <a:highlight>
                <a:schemeClr val="accent4"/>
              </a:highlight>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(if </a:t>
            </a:r>
            <a:r>
              <a:rPr lang="en">
                <a:solidFill>
                  <a:schemeClr val="dk1"/>
                </a:solidFill>
                <a:highlight>
                  <a:schemeClr val="accent4"/>
                </a:highlight>
                <a:latin typeface="Consolas"/>
                <a:ea typeface="Consolas"/>
                <a:cs typeface="Consolas"/>
                <a:sym typeface="Consolas"/>
              </a:rPr>
              <a:t>(eq? x 0)</a:t>
            </a:r>
            <a:endParaRPr>
              <a:solidFill>
                <a:schemeClr val="dk1"/>
              </a:solidFill>
              <a:highlight>
                <a:schemeClr val="accent4"/>
              </a:highlight>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r>
              <a:rPr lang="en">
                <a:solidFill>
                  <a:schemeClr val="dk1"/>
                </a:solidFill>
                <a:highlight>
                  <a:schemeClr val="accent6"/>
                </a:highlight>
                <a:latin typeface="Consolas"/>
                <a:ea typeface="Consolas"/>
                <a:cs typeface="Consolas"/>
                <a:sym typeface="Consolas"/>
              </a:rPr>
              <a:t>(+ y 2)</a:t>
            </a:r>
            <a:endParaRPr>
              <a:solidFill>
                <a:schemeClr val="dk1"/>
              </a:solidFill>
              <a:highlight>
                <a:schemeClr val="accent6"/>
              </a:highlight>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r>
              <a:rPr lang="en">
                <a:solidFill>
                  <a:schemeClr val="dk1"/>
                </a:solidFill>
                <a:highlight>
                  <a:schemeClr val="accent6"/>
                </a:highlight>
                <a:latin typeface="Consolas"/>
                <a:ea typeface="Consolas"/>
                <a:cs typeface="Consolas"/>
                <a:sym typeface="Consolas"/>
              </a:rPr>
              <a:t>(+ y 10)</a:t>
            </a:r>
            <a:r>
              <a:rPr lang="en">
                <a:solidFill>
                  <a:schemeClr val="dk1"/>
                </a:solidFill>
                <a:latin typeface="Consolas"/>
                <a:ea typeface="Consolas"/>
                <a:cs typeface="Consolas"/>
                <a:sym typeface="Consolas"/>
              </a:rPr>
              <a:t>)</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(if </a:t>
            </a:r>
            <a:r>
              <a:rPr lang="en">
                <a:solidFill>
                  <a:schemeClr val="dk1"/>
                </a:solidFill>
                <a:highlight>
                  <a:schemeClr val="accent4"/>
                </a:highlight>
                <a:latin typeface="Consolas"/>
                <a:ea typeface="Consolas"/>
                <a:cs typeface="Consolas"/>
                <a:sym typeface="Consolas"/>
              </a:rPr>
              <a:t>(eq? x 2)</a:t>
            </a:r>
            <a:endParaRPr>
              <a:solidFill>
                <a:schemeClr val="dk1"/>
              </a:solidFill>
              <a:highlight>
                <a:schemeClr val="accent4"/>
              </a:highlight>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r>
              <a:rPr lang="en">
                <a:solidFill>
                  <a:schemeClr val="dk1"/>
                </a:solidFill>
                <a:highlight>
                  <a:schemeClr val="accent6"/>
                </a:highlight>
                <a:latin typeface="Consolas"/>
                <a:ea typeface="Consolas"/>
                <a:cs typeface="Consolas"/>
                <a:sym typeface="Consolas"/>
              </a:rPr>
              <a:t>(+ y 2)</a:t>
            </a:r>
            <a:endParaRPr>
              <a:solidFill>
                <a:schemeClr val="dk1"/>
              </a:solidFill>
              <a:highlight>
                <a:schemeClr val="accent6"/>
              </a:highlight>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r>
              <a:rPr lang="en">
                <a:solidFill>
                  <a:schemeClr val="dk1"/>
                </a:solidFill>
                <a:highlight>
                  <a:schemeClr val="accent6"/>
                </a:highlight>
                <a:latin typeface="Consolas"/>
                <a:ea typeface="Consolas"/>
                <a:cs typeface="Consolas"/>
                <a:sym typeface="Consolas"/>
              </a:rPr>
              <a:t>(+ y 10)</a:t>
            </a:r>
            <a:r>
              <a:rPr lang="en">
                <a:solidFill>
                  <a:schemeClr val="dk1"/>
                </a:solidFill>
                <a:latin typeface="Consolas"/>
                <a:ea typeface="Consolas"/>
                <a:cs typeface="Consolas"/>
                <a:sym typeface="Consolas"/>
              </a:rPr>
              <a:t>))</a:t>
            </a:r>
            <a:endParaRPr>
              <a:solidFill>
                <a:schemeClr val="dk1"/>
              </a:solidFill>
              <a:latin typeface="Consolas"/>
              <a:ea typeface="Consolas"/>
              <a:cs typeface="Consolas"/>
              <a:sym typeface="Consolas"/>
            </a:endParaRPr>
          </a:p>
        </p:txBody>
      </p:sp>
      <p:sp>
        <p:nvSpPr>
          <p:cNvPr id="1293" name="Google Shape;1293;p123"/>
          <p:cNvSpPr txBox="1">
            <a:spLocks noGrp="1"/>
          </p:cNvSpPr>
          <p:nvPr>
            <p:ph type="body" idx="1"/>
          </p:nvPr>
        </p:nvSpPr>
        <p:spPr>
          <a:xfrm>
            <a:off x="387900" y="260940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We could push the outer conditional inside the inner one.</a:t>
            </a:r>
            <a:endParaRPr/>
          </a:p>
        </p:txBody>
      </p:sp>
      <p:sp>
        <p:nvSpPr>
          <p:cNvPr id="1294" name="Google Shape;1294;p123"/>
          <p:cNvSpPr txBox="1"/>
          <p:nvPr/>
        </p:nvSpPr>
        <p:spPr>
          <a:xfrm>
            <a:off x="4953000" y="3637350"/>
            <a:ext cx="39627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But that duplicates the branches.</a:t>
            </a:r>
            <a:endParaRPr sz="1800">
              <a:solidFill>
                <a:schemeClr val="dk2"/>
              </a:solidFill>
            </a:endParaRPr>
          </a:p>
          <a:p>
            <a:pPr marL="0" lvl="0" indent="0" algn="l" rtl="0">
              <a:spcBef>
                <a:spcPts val="0"/>
              </a:spcBef>
              <a:spcAft>
                <a:spcPts val="0"/>
              </a:spcAft>
              <a:buNone/>
            </a:pPr>
            <a:r>
              <a:rPr lang="en" sz="1800">
                <a:solidFill>
                  <a:schemeClr val="dk2"/>
                </a:solidFill>
              </a:rPr>
              <a:t>Never duplicate code!</a:t>
            </a:r>
            <a:endParaRPr sz="1800">
              <a:solidFill>
                <a:schemeClr val="dk2"/>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298"/>
        <p:cNvGrpSpPr/>
        <p:nvPr/>
      </p:nvGrpSpPr>
      <p:grpSpPr>
        <a:xfrm>
          <a:off x="0" y="0"/>
          <a:ext cx="0" cy="0"/>
          <a:chOff x="0" y="0"/>
          <a:chExt cx="0" cy="0"/>
        </a:xfrm>
      </p:grpSpPr>
      <p:sp>
        <p:nvSpPr>
          <p:cNvPr id="1299" name="Google Shape;1299;p1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From Trees to Graphs</a:t>
            </a:r>
            <a:endParaRPr/>
          </a:p>
        </p:txBody>
      </p:sp>
      <p:sp>
        <p:nvSpPr>
          <p:cNvPr id="1300" name="Google Shape;1300;p124"/>
          <p:cNvSpPr/>
          <p:nvPr/>
        </p:nvSpPr>
        <p:spPr>
          <a:xfrm>
            <a:off x="271125" y="2043325"/>
            <a:ext cx="8736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solidFill>
                  <a:schemeClr val="dk1"/>
                </a:solidFill>
                <a:highlight>
                  <a:schemeClr val="accent4"/>
                </a:highlight>
                <a:latin typeface="Consolas"/>
                <a:ea typeface="Consolas"/>
                <a:cs typeface="Consolas"/>
                <a:sym typeface="Consolas"/>
              </a:rPr>
              <a:t>(&lt; x 1)</a:t>
            </a:r>
            <a:endParaRPr/>
          </a:p>
        </p:txBody>
      </p:sp>
      <p:sp>
        <p:nvSpPr>
          <p:cNvPr id="1301" name="Google Shape;1301;p124"/>
          <p:cNvSpPr/>
          <p:nvPr/>
        </p:nvSpPr>
        <p:spPr>
          <a:xfrm>
            <a:off x="174825" y="2736875"/>
            <a:ext cx="1150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4"/>
                </a:highlight>
                <a:latin typeface="Consolas"/>
                <a:ea typeface="Consolas"/>
                <a:cs typeface="Consolas"/>
                <a:sym typeface="Consolas"/>
              </a:rPr>
              <a:t>(eq? x 0)</a:t>
            </a:r>
            <a:endParaRPr/>
          </a:p>
        </p:txBody>
      </p:sp>
      <p:sp>
        <p:nvSpPr>
          <p:cNvPr id="1302" name="Google Shape;1302;p124"/>
          <p:cNvSpPr/>
          <p:nvPr/>
        </p:nvSpPr>
        <p:spPr>
          <a:xfrm>
            <a:off x="1086225" y="1349775"/>
            <a:ext cx="412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if</a:t>
            </a:r>
            <a:endParaRPr/>
          </a:p>
        </p:txBody>
      </p:sp>
      <p:cxnSp>
        <p:nvCxnSpPr>
          <p:cNvPr id="1303" name="Google Shape;1303;p124"/>
          <p:cNvCxnSpPr>
            <a:stCxn id="1302" idx="2"/>
            <a:endCxn id="1300" idx="0"/>
          </p:cNvCxnSpPr>
          <p:nvPr/>
        </p:nvCxnSpPr>
        <p:spPr>
          <a:xfrm flipH="1">
            <a:off x="707775" y="1711275"/>
            <a:ext cx="584700" cy="332100"/>
          </a:xfrm>
          <a:prstGeom prst="straightConnector1">
            <a:avLst/>
          </a:prstGeom>
          <a:noFill/>
          <a:ln w="9525" cap="flat" cmpd="sng">
            <a:solidFill>
              <a:schemeClr val="dk2"/>
            </a:solidFill>
            <a:prstDash val="solid"/>
            <a:round/>
            <a:headEnd type="none" w="med" len="med"/>
            <a:tailEnd type="none" w="med" len="med"/>
          </a:ln>
        </p:spPr>
      </p:cxnSp>
      <p:sp>
        <p:nvSpPr>
          <p:cNvPr id="1304" name="Google Shape;1304;p124"/>
          <p:cNvSpPr/>
          <p:nvPr/>
        </p:nvSpPr>
        <p:spPr>
          <a:xfrm>
            <a:off x="1444575" y="2056775"/>
            <a:ext cx="412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if</a:t>
            </a:r>
            <a:endParaRPr/>
          </a:p>
        </p:txBody>
      </p:sp>
      <p:sp>
        <p:nvSpPr>
          <p:cNvPr id="1305" name="Google Shape;1305;p124"/>
          <p:cNvSpPr/>
          <p:nvPr/>
        </p:nvSpPr>
        <p:spPr>
          <a:xfrm>
            <a:off x="2142575" y="2043325"/>
            <a:ext cx="412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if</a:t>
            </a:r>
            <a:endParaRPr/>
          </a:p>
        </p:txBody>
      </p:sp>
      <p:cxnSp>
        <p:nvCxnSpPr>
          <p:cNvPr id="1306" name="Google Shape;1306;p124"/>
          <p:cNvCxnSpPr>
            <a:stCxn id="1302" idx="2"/>
            <a:endCxn id="1304" idx="0"/>
          </p:cNvCxnSpPr>
          <p:nvPr/>
        </p:nvCxnSpPr>
        <p:spPr>
          <a:xfrm>
            <a:off x="1292475" y="1711275"/>
            <a:ext cx="358500" cy="345600"/>
          </a:xfrm>
          <a:prstGeom prst="straightConnector1">
            <a:avLst/>
          </a:prstGeom>
          <a:noFill/>
          <a:ln w="9525" cap="flat" cmpd="sng">
            <a:solidFill>
              <a:schemeClr val="dk2"/>
            </a:solidFill>
            <a:prstDash val="solid"/>
            <a:round/>
            <a:headEnd type="none" w="med" len="med"/>
            <a:tailEnd type="none" w="med" len="med"/>
          </a:ln>
        </p:spPr>
      </p:cxnSp>
      <p:cxnSp>
        <p:nvCxnSpPr>
          <p:cNvPr id="1307" name="Google Shape;1307;p124"/>
          <p:cNvCxnSpPr>
            <a:stCxn id="1302" idx="2"/>
            <a:endCxn id="1305" idx="0"/>
          </p:cNvCxnSpPr>
          <p:nvPr/>
        </p:nvCxnSpPr>
        <p:spPr>
          <a:xfrm>
            <a:off x="1292475" y="1711275"/>
            <a:ext cx="1056300" cy="332100"/>
          </a:xfrm>
          <a:prstGeom prst="straightConnector1">
            <a:avLst/>
          </a:prstGeom>
          <a:noFill/>
          <a:ln w="9525" cap="flat" cmpd="sng">
            <a:solidFill>
              <a:schemeClr val="dk2"/>
            </a:solidFill>
            <a:prstDash val="solid"/>
            <a:round/>
            <a:headEnd type="none" w="med" len="med"/>
            <a:tailEnd type="none" w="med" len="med"/>
          </a:ln>
        </p:spPr>
      </p:cxnSp>
      <p:cxnSp>
        <p:nvCxnSpPr>
          <p:cNvPr id="1308" name="Google Shape;1308;p124"/>
          <p:cNvCxnSpPr>
            <a:stCxn id="1304" idx="2"/>
            <a:endCxn id="1301" idx="0"/>
          </p:cNvCxnSpPr>
          <p:nvPr/>
        </p:nvCxnSpPr>
        <p:spPr>
          <a:xfrm flipH="1">
            <a:off x="750225" y="2418275"/>
            <a:ext cx="900600" cy="318600"/>
          </a:xfrm>
          <a:prstGeom prst="straightConnector1">
            <a:avLst/>
          </a:prstGeom>
          <a:noFill/>
          <a:ln w="9525" cap="flat" cmpd="sng">
            <a:solidFill>
              <a:schemeClr val="dk2"/>
            </a:solidFill>
            <a:prstDash val="solid"/>
            <a:round/>
            <a:headEnd type="none" w="med" len="med"/>
            <a:tailEnd type="none" w="med" len="med"/>
          </a:ln>
        </p:spPr>
      </p:cxnSp>
      <p:sp>
        <p:nvSpPr>
          <p:cNvPr id="1309" name="Google Shape;1309;p124"/>
          <p:cNvSpPr/>
          <p:nvPr/>
        </p:nvSpPr>
        <p:spPr>
          <a:xfrm>
            <a:off x="829575" y="3257625"/>
            <a:ext cx="9258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6"/>
                </a:highlight>
                <a:latin typeface="Consolas"/>
                <a:ea typeface="Consolas"/>
                <a:cs typeface="Consolas"/>
                <a:sym typeface="Consolas"/>
              </a:rPr>
              <a:t>(+ y 2)</a:t>
            </a:r>
            <a:endParaRPr/>
          </a:p>
        </p:txBody>
      </p:sp>
      <p:sp>
        <p:nvSpPr>
          <p:cNvPr id="1310" name="Google Shape;1310;p124"/>
          <p:cNvSpPr/>
          <p:nvPr/>
        </p:nvSpPr>
        <p:spPr>
          <a:xfrm>
            <a:off x="1408325" y="3778375"/>
            <a:ext cx="1150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6"/>
                </a:highlight>
                <a:latin typeface="Consolas"/>
                <a:ea typeface="Consolas"/>
                <a:cs typeface="Consolas"/>
                <a:sym typeface="Consolas"/>
              </a:rPr>
              <a:t>(+ y 10)</a:t>
            </a:r>
            <a:endParaRPr/>
          </a:p>
        </p:txBody>
      </p:sp>
      <p:cxnSp>
        <p:nvCxnSpPr>
          <p:cNvPr id="1311" name="Google Shape;1311;p124"/>
          <p:cNvCxnSpPr>
            <a:stCxn id="1304" idx="2"/>
            <a:endCxn id="1309" idx="0"/>
          </p:cNvCxnSpPr>
          <p:nvPr/>
        </p:nvCxnSpPr>
        <p:spPr>
          <a:xfrm flipH="1">
            <a:off x="1292625" y="2418275"/>
            <a:ext cx="358200" cy="839400"/>
          </a:xfrm>
          <a:prstGeom prst="straightConnector1">
            <a:avLst/>
          </a:prstGeom>
          <a:noFill/>
          <a:ln w="9525" cap="flat" cmpd="sng">
            <a:solidFill>
              <a:schemeClr val="dk2"/>
            </a:solidFill>
            <a:prstDash val="solid"/>
            <a:round/>
            <a:headEnd type="none" w="med" len="med"/>
            <a:tailEnd type="none" w="med" len="med"/>
          </a:ln>
        </p:spPr>
      </p:cxnSp>
      <p:cxnSp>
        <p:nvCxnSpPr>
          <p:cNvPr id="1312" name="Google Shape;1312;p124"/>
          <p:cNvCxnSpPr>
            <a:stCxn id="1304" idx="2"/>
            <a:endCxn id="1310" idx="0"/>
          </p:cNvCxnSpPr>
          <p:nvPr/>
        </p:nvCxnSpPr>
        <p:spPr>
          <a:xfrm>
            <a:off x="1650825" y="2418275"/>
            <a:ext cx="332700" cy="1360200"/>
          </a:xfrm>
          <a:prstGeom prst="straightConnector1">
            <a:avLst/>
          </a:prstGeom>
          <a:noFill/>
          <a:ln w="9525" cap="flat" cmpd="sng">
            <a:solidFill>
              <a:schemeClr val="dk2"/>
            </a:solidFill>
            <a:prstDash val="solid"/>
            <a:round/>
            <a:headEnd type="none" w="med" len="med"/>
            <a:tailEnd type="none" w="med" len="med"/>
          </a:ln>
        </p:spPr>
      </p:cxnSp>
      <p:sp>
        <p:nvSpPr>
          <p:cNvPr id="1313" name="Google Shape;1313;p124"/>
          <p:cNvSpPr/>
          <p:nvPr/>
        </p:nvSpPr>
        <p:spPr>
          <a:xfrm>
            <a:off x="3421500" y="2700125"/>
            <a:ext cx="1150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4"/>
                </a:highlight>
                <a:latin typeface="Consolas"/>
                <a:ea typeface="Consolas"/>
                <a:cs typeface="Consolas"/>
                <a:sym typeface="Consolas"/>
              </a:rPr>
              <a:t>(eq? x 2)</a:t>
            </a:r>
            <a:endParaRPr/>
          </a:p>
        </p:txBody>
      </p:sp>
      <p:cxnSp>
        <p:nvCxnSpPr>
          <p:cNvPr id="1314" name="Google Shape;1314;p124"/>
          <p:cNvCxnSpPr>
            <a:stCxn id="1305" idx="2"/>
            <a:endCxn id="1313" idx="0"/>
          </p:cNvCxnSpPr>
          <p:nvPr/>
        </p:nvCxnSpPr>
        <p:spPr>
          <a:xfrm>
            <a:off x="2348825" y="2404825"/>
            <a:ext cx="1647900" cy="295200"/>
          </a:xfrm>
          <a:prstGeom prst="straightConnector1">
            <a:avLst/>
          </a:prstGeom>
          <a:noFill/>
          <a:ln w="9525" cap="flat" cmpd="sng">
            <a:solidFill>
              <a:schemeClr val="dk2"/>
            </a:solidFill>
            <a:prstDash val="solid"/>
            <a:round/>
            <a:headEnd type="none" w="med" len="med"/>
            <a:tailEnd type="none" w="med" len="med"/>
          </a:ln>
        </p:spPr>
      </p:cxnSp>
      <p:sp>
        <p:nvSpPr>
          <p:cNvPr id="1315" name="Google Shape;1315;p124"/>
          <p:cNvSpPr/>
          <p:nvPr/>
        </p:nvSpPr>
        <p:spPr>
          <a:xfrm>
            <a:off x="3249425" y="3296125"/>
            <a:ext cx="9258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6"/>
                </a:highlight>
                <a:latin typeface="Consolas"/>
                <a:ea typeface="Consolas"/>
                <a:cs typeface="Consolas"/>
                <a:sym typeface="Consolas"/>
              </a:rPr>
              <a:t>(+ y 2)</a:t>
            </a:r>
            <a:endParaRPr/>
          </a:p>
        </p:txBody>
      </p:sp>
      <p:sp>
        <p:nvSpPr>
          <p:cNvPr id="1316" name="Google Shape;1316;p124"/>
          <p:cNvSpPr/>
          <p:nvPr/>
        </p:nvSpPr>
        <p:spPr>
          <a:xfrm>
            <a:off x="2674275" y="3778375"/>
            <a:ext cx="1150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6"/>
                </a:highlight>
                <a:latin typeface="Consolas"/>
                <a:ea typeface="Consolas"/>
                <a:cs typeface="Consolas"/>
                <a:sym typeface="Consolas"/>
              </a:rPr>
              <a:t>(+ y 10)</a:t>
            </a:r>
            <a:endParaRPr/>
          </a:p>
        </p:txBody>
      </p:sp>
      <p:cxnSp>
        <p:nvCxnSpPr>
          <p:cNvPr id="1317" name="Google Shape;1317;p124"/>
          <p:cNvCxnSpPr>
            <a:stCxn id="1305" idx="2"/>
            <a:endCxn id="1315" idx="0"/>
          </p:cNvCxnSpPr>
          <p:nvPr/>
        </p:nvCxnSpPr>
        <p:spPr>
          <a:xfrm>
            <a:off x="2348825" y="2404825"/>
            <a:ext cx="1363500" cy="891300"/>
          </a:xfrm>
          <a:prstGeom prst="straightConnector1">
            <a:avLst/>
          </a:prstGeom>
          <a:noFill/>
          <a:ln w="9525" cap="flat" cmpd="sng">
            <a:solidFill>
              <a:schemeClr val="dk2"/>
            </a:solidFill>
            <a:prstDash val="solid"/>
            <a:round/>
            <a:headEnd type="none" w="med" len="med"/>
            <a:tailEnd type="none" w="med" len="med"/>
          </a:ln>
        </p:spPr>
      </p:cxnSp>
      <p:cxnSp>
        <p:nvCxnSpPr>
          <p:cNvPr id="1318" name="Google Shape;1318;p124"/>
          <p:cNvCxnSpPr>
            <a:stCxn id="1305" idx="2"/>
            <a:endCxn id="1316" idx="0"/>
          </p:cNvCxnSpPr>
          <p:nvPr/>
        </p:nvCxnSpPr>
        <p:spPr>
          <a:xfrm>
            <a:off x="2348825" y="2404825"/>
            <a:ext cx="900600" cy="1373700"/>
          </a:xfrm>
          <a:prstGeom prst="straightConnector1">
            <a:avLst/>
          </a:prstGeom>
          <a:noFill/>
          <a:ln w="9525" cap="flat" cmpd="sng">
            <a:solidFill>
              <a:schemeClr val="dk2"/>
            </a:solidFill>
            <a:prstDash val="solid"/>
            <a:round/>
            <a:headEnd type="none" w="med" len="med"/>
            <a:tailEnd type="none" w="med" len="med"/>
          </a:ln>
        </p:spPr>
      </p:cxnSp>
      <p:sp>
        <p:nvSpPr>
          <p:cNvPr id="1319" name="Google Shape;1319;p124"/>
          <p:cNvSpPr/>
          <p:nvPr/>
        </p:nvSpPr>
        <p:spPr>
          <a:xfrm>
            <a:off x="5416925" y="1996575"/>
            <a:ext cx="8736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4"/>
                </a:highlight>
                <a:latin typeface="Consolas"/>
                <a:ea typeface="Consolas"/>
                <a:cs typeface="Consolas"/>
                <a:sym typeface="Consolas"/>
              </a:rPr>
              <a:t>(&lt; x 1)</a:t>
            </a:r>
            <a:endParaRPr/>
          </a:p>
        </p:txBody>
      </p:sp>
      <p:sp>
        <p:nvSpPr>
          <p:cNvPr id="1320" name="Google Shape;1320;p124"/>
          <p:cNvSpPr/>
          <p:nvPr/>
        </p:nvSpPr>
        <p:spPr>
          <a:xfrm>
            <a:off x="5320625" y="2690125"/>
            <a:ext cx="1150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4"/>
                </a:highlight>
                <a:latin typeface="Consolas"/>
                <a:ea typeface="Consolas"/>
                <a:cs typeface="Consolas"/>
                <a:sym typeface="Consolas"/>
              </a:rPr>
              <a:t>(eq? x 0)</a:t>
            </a:r>
            <a:endParaRPr/>
          </a:p>
        </p:txBody>
      </p:sp>
      <p:sp>
        <p:nvSpPr>
          <p:cNvPr id="1321" name="Google Shape;1321;p124"/>
          <p:cNvSpPr/>
          <p:nvPr/>
        </p:nvSpPr>
        <p:spPr>
          <a:xfrm>
            <a:off x="6232025" y="1303025"/>
            <a:ext cx="412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if</a:t>
            </a:r>
            <a:endParaRPr/>
          </a:p>
        </p:txBody>
      </p:sp>
      <p:cxnSp>
        <p:nvCxnSpPr>
          <p:cNvPr id="1322" name="Google Shape;1322;p124"/>
          <p:cNvCxnSpPr>
            <a:stCxn id="1321" idx="2"/>
            <a:endCxn id="1319" idx="0"/>
          </p:cNvCxnSpPr>
          <p:nvPr/>
        </p:nvCxnSpPr>
        <p:spPr>
          <a:xfrm flipH="1">
            <a:off x="5853575" y="1664525"/>
            <a:ext cx="584700" cy="332100"/>
          </a:xfrm>
          <a:prstGeom prst="straightConnector1">
            <a:avLst/>
          </a:prstGeom>
          <a:noFill/>
          <a:ln w="9525" cap="flat" cmpd="sng">
            <a:solidFill>
              <a:schemeClr val="dk2"/>
            </a:solidFill>
            <a:prstDash val="solid"/>
            <a:round/>
            <a:headEnd type="none" w="med" len="med"/>
            <a:tailEnd type="none" w="med" len="med"/>
          </a:ln>
        </p:spPr>
      </p:cxnSp>
      <p:sp>
        <p:nvSpPr>
          <p:cNvPr id="1323" name="Google Shape;1323;p124"/>
          <p:cNvSpPr/>
          <p:nvPr/>
        </p:nvSpPr>
        <p:spPr>
          <a:xfrm>
            <a:off x="6590375" y="2010025"/>
            <a:ext cx="412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if</a:t>
            </a:r>
            <a:endParaRPr/>
          </a:p>
        </p:txBody>
      </p:sp>
      <p:sp>
        <p:nvSpPr>
          <p:cNvPr id="1324" name="Google Shape;1324;p124"/>
          <p:cNvSpPr/>
          <p:nvPr/>
        </p:nvSpPr>
        <p:spPr>
          <a:xfrm>
            <a:off x="7288375" y="1996575"/>
            <a:ext cx="412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if</a:t>
            </a:r>
            <a:endParaRPr/>
          </a:p>
        </p:txBody>
      </p:sp>
      <p:cxnSp>
        <p:nvCxnSpPr>
          <p:cNvPr id="1325" name="Google Shape;1325;p124"/>
          <p:cNvCxnSpPr>
            <a:stCxn id="1321" idx="2"/>
            <a:endCxn id="1323" idx="0"/>
          </p:cNvCxnSpPr>
          <p:nvPr/>
        </p:nvCxnSpPr>
        <p:spPr>
          <a:xfrm>
            <a:off x="6438275" y="1664525"/>
            <a:ext cx="358500" cy="345600"/>
          </a:xfrm>
          <a:prstGeom prst="straightConnector1">
            <a:avLst/>
          </a:prstGeom>
          <a:noFill/>
          <a:ln w="9525" cap="flat" cmpd="sng">
            <a:solidFill>
              <a:schemeClr val="dk2"/>
            </a:solidFill>
            <a:prstDash val="solid"/>
            <a:round/>
            <a:headEnd type="none" w="med" len="med"/>
            <a:tailEnd type="none" w="med" len="med"/>
          </a:ln>
        </p:spPr>
      </p:cxnSp>
      <p:cxnSp>
        <p:nvCxnSpPr>
          <p:cNvPr id="1326" name="Google Shape;1326;p124"/>
          <p:cNvCxnSpPr>
            <a:stCxn id="1321" idx="2"/>
            <a:endCxn id="1324" idx="0"/>
          </p:cNvCxnSpPr>
          <p:nvPr/>
        </p:nvCxnSpPr>
        <p:spPr>
          <a:xfrm>
            <a:off x="6438275" y="1664525"/>
            <a:ext cx="1056300" cy="332100"/>
          </a:xfrm>
          <a:prstGeom prst="straightConnector1">
            <a:avLst/>
          </a:prstGeom>
          <a:noFill/>
          <a:ln w="9525" cap="flat" cmpd="sng">
            <a:solidFill>
              <a:schemeClr val="dk2"/>
            </a:solidFill>
            <a:prstDash val="solid"/>
            <a:round/>
            <a:headEnd type="none" w="med" len="med"/>
            <a:tailEnd type="none" w="med" len="med"/>
          </a:ln>
        </p:spPr>
      </p:cxnSp>
      <p:cxnSp>
        <p:nvCxnSpPr>
          <p:cNvPr id="1327" name="Google Shape;1327;p124"/>
          <p:cNvCxnSpPr>
            <a:stCxn id="1323" idx="2"/>
            <a:endCxn id="1320" idx="0"/>
          </p:cNvCxnSpPr>
          <p:nvPr/>
        </p:nvCxnSpPr>
        <p:spPr>
          <a:xfrm flipH="1">
            <a:off x="5896025" y="2371525"/>
            <a:ext cx="900600" cy="318600"/>
          </a:xfrm>
          <a:prstGeom prst="straightConnector1">
            <a:avLst/>
          </a:prstGeom>
          <a:noFill/>
          <a:ln w="9525" cap="flat" cmpd="sng">
            <a:solidFill>
              <a:schemeClr val="dk2"/>
            </a:solidFill>
            <a:prstDash val="solid"/>
            <a:round/>
            <a:headEnd type="none" w="med" len="med"/>
            <a:tailEnd type="none" w="med" len="med"/>
          </a:ln>
        </p:spPr>
      </p:cxnSp>
      <p:sp>
        <p:nvSpPr>
          <p:cNvPr id="1328" name="Google Shape;1328;p124"/>
          <p:cNvSpPr/>
          <p:nvPr/>
        </p:nvSpPr>
        <p:spPr>
          <a:xfrm>
            <a:off x="6051575" y="3210875"/>
            <a:ext cx="9258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6"/>
                </a:highlight>
                <a:latin typeface="Consolas"/>
                <a:ea typeface="Consolas"/>
                <a:cs typeface="Consolas"/>
                <a:sym typeface="Consolas"/>
              </a:rPr>
              <a:t>(+ y 2)</a:t>
            </a:r>
            <a:endParaRPr/>
          </a:p>
        </p:txBody>
      </p:sp>
      <p:sp>
        <p:nvSpPr>
          <p:cNvPr id="1329" name="Google Shape;1329;p124"/>
          <p:cNvSpPr/>
          <p:nvPr/>
        </p:nvSpPr>
        <p:spPr>
          <a:xfrm>
            <a:off x="6706525" y="3731625"/>
            <a:ext cx="1150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6"/>
                </a:highlight>
                <a:latin typeface="Consolas"/>
                <a:ea typeface="Consolas"/>
                <a:cs typeface="Consolas"/>
                <a:sym typeface="Consolas"/>
              </a:rPr>
              <a:t>(+ y 10)</a:t>
            </a:r>
            <a:endParaRPr/>
          </a:p>
        </p:txBody>
      </p:sp>
      <p:cxnSp>
        <p:nvCxnSpPr>
          <p:cNvPr id="1330" name="Google Shape;1330;p124"/>
          <p:cNvCxnSpPr>
            <a:stCxn id="1323" idx="2"/>
            <a:endCxn id="1328" idx="0"/>
          </p:cNvCxnSpPr>
          <p:nvPr/>
        </p:nvCxnSpPr>
        <p:spPr>
          <a:xfrm flipH="1">
            <a:off x="6514325" y="2371525"/>
            <a:ext cx="282300" cy="839400"/>
          </a:xfrm>
          <a:prstGeom prst="straightConnector1">
            <a:avLst/>
          </a:prstGeom>
          <a:noFill/>
          <a:ln w="38100" cap="flat" cmpd="sng">
            <a:solidFill>
              <a:schemeClr val="dk2"/>
            </a:solidFill>
            <a:prstDash val="solid"/>
            <a:round/>
            <a:headEnd type="none" w="med" len="med"/>
            <a:tailEnd type="none" w="med" len="med"/>
          </a:ln>
        </p:spPr>
      </p:cxnSp>
      <p:cxnSp>
        <p:nvCxnSpPr>
          <p:cNvPr id="1331" name="Google Shape;1331;p124"/>
          <p:cNvCxnSpPr>
            <a:stCxn id="1323" idx="2"/>
            <a:endCxn id="1329" idx="0"/>
          </p:cNvCxnSpPr>
          <p:nvPr/>
        </p:nvCxnSpPr>
        <p:spPr>
          <a:xfrm>
            <a:off x="6796625" y="2371525"/>
            <a:ext cx="485100" cy="1360200"/>
          </a:xfrm>
          <a:prstGeom prst="straightConnector1">
            <a:avLst/>
          </a:prstGeom>
          <a:noFill/>
          <a:ln w="38100" cap="flat" cmpd="sng">
            <a:solidFill>
              <a:schemeClr val="dk2"/>
            </a:solidFill>
            <a:prstDash val="solid"/>
            <a:round/>
            <a:headEnd type="none" w="med" len="med"/>
            <a:tailEnd type="none" w="med" len="med"/>
          </a:ln>
        </p:spPr>
      </p:cxnSp>
      <p:sp>
        <p:nvSpPr>
          <p:cNvPr id="1332" name="Google Shape;1332;p124"/>
          <p:cNvSpPr/>
          <p:nvPr/>
        </p:nvSpPr>
        <p:spPr>
          <a:xfrm>
            <a:off x="7558200" y="2690125"/>
            <a:ext cx="1150500" cy="361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highlight>
                  <a:schemeClr val="accent4"/>
                </a:highlight>
                <a:latin typeface="Consolas"/>
                <a:ea typeface="Consolas"/>
                <a:cs typeface="Consolas"/>
                <a:sym typeface="Consolas"/>
              </a:rPr>
              <a:t>(eq? x 2)</a:t>
            </a:r>
            <a:endParaRPr/>
          </a:p>
        </p:txBody>
      </p:sp>
      <p:cxnSp>
        <p:nvCxnSpPr>
          <p:cNvPr id="1333" name="Google Shape;1333;p124"/>
          <p:cNvCxnSpPr>
            <a:stCxn id="1324" idx="2"/>
            <a:endCxn id="1332" idx="0"/>
          </p:cNvCxnSpPr>
          <p:nvPr/>
        </p:nvCxnSpPr>
        <p:spPr>
          <a:xfrm>
            <a:off x="7494625" y="2358075"/>
            <a:ext cx="638700" cy="332100"/>
          </a:xfrm>
          <a:prstGeom prst="straightConnector1">
            <a:avLst/>
          </a:prstGeom>
          <a:noFill/>
          <a:ln w="9525" cap="flat" cmpd="sng">
            <a:solidFill>
              <a:schemeClr val="dk2"/>
            </a:solidFill>
            <a:prstDash val="solid"/>
            <a:round/>
            <a:headEnd type="none" w="med" len="med"/>
            <a:tailEnd type="none" w="med" len="med"/>
          </a:ln>
        </p:spPr>
      </p:cxnSp>
      <p:cxnSp>
        <p:nvCxnSpPr>
          <p:cNvPr id="1334" name="Google Shape;1334;p124"/>
          <p:cNvCxnSpPr>
            <a:stCxn id="1324" idx="2"/>
            <a:endCxn id="1329" idx="0"/>
          </p:cNvCxnSpPr>
          <p:nvPr/>
        </p:nvCxnSpPr>
        <p:spPr>
          <a:xfrm flipH="1">
            <a:off x="7281925" y="2358075"/>
            <a:ext cx="212700" cy="1373700"/>
          </a:xfrm>
          <a:prstGeom prst="straightConnector1">
            <a:avLst/>
          </a:prstGeom>
          <a:noFill/>
          <a:ln w="38100" cap="flat" cmpd="sng">
            <a:solidFill>
              <a:schemeClr val="dk2"/>
            </a:solidFill>
            <a:prstDash val="solid"/>
            <a:round/>
            <a:headEnd type="none" w="med" len="med"/>
            <a:tailEnd type="none" w="med" len="med"/>
          </a:ln>
        </p:spPr>
      </p:cxnSp>
      <p:cxnSp>
        <p:nvCxnSpPr>
          <p:cNvPr id="1335" name="Google Shape;1335;p124"/>
          <p:cNvCxnSpPr>
            <a:stCxn id="1324" idx="2"/>
            <a:endCxn id="1328" idx="0"/>
          </p:cNvCxnSpPr>
          <p:nvPr/>
        </p:nvCxnSpPr>
        <p:spPr>
          <a:xfrm flipH="1">
            <a:off x="6514525" y="2358075"/>
            <a:ext cx="980100" cy="852900"/>
          </a:xfrm>
          <a:prstGeom prst="straightConnector1">
            <a:avLst/>
          </a:prstGeom>
          <a:noFill/>
          <a:ln w="38100" cap="flat" cmpd="sng">
            <a:solidFill>
              <a:schemeClr val="dk2"/>
            </a:solidFill>
            <a:prstDash val="solid"/>
            <a:round/>
            <a:headEnd type="none" w="med" len="med"/>
            <a:tailEnd type="none" w="med" len="med"/>
          </a:ln>
        </p:spPr>
      </p:cxnSp>
      <p:sp>
        <p:nvSpPr>
          <p:cNvPr id="1336" name="Google Shape;1336;p124"/>
          <p:cNvSpPr/>
          <p:nvPr/>
        </p:nvSpPr>
        <p:spPr>
          <a:xfrm>
            <a:off x="3426500" y="1542900"/>
            <a:ext cx="1363500" cy="572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340"/>
        <p:cNvGrpSpPr/>
        <p:nvPr/>
      </p:nvGrpSpPr>
      <p:grpSpPr>
        <a:xfrm>
          <a:off x="0" y="0"/>
          <a:ext cx="0" cy="0"/>
          <a:chOff x="0" y="0"/>
          <a:chExt cx="0" cy="0"/>
        </a:xfrm>
      </p:grpSpPr>
      <p:sp>
        <p:nvSpPr>
          <p:cNvPr id="1341" name="Google Shape;1341;p1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Compiling Conditionals</a:t>
            </a:r>
            <a:endParaRPr/>
          </a:p>
        </p:txBody>
      </p:sp>
      <p:sp>
        <p:nvSpPr>
          <p:cNvPr id="1342" name="Google Shape;1342;p125"/>
          <p:cNvSpPr txBox="1"/>
          <p:nvPr/>
        </p:nvSpPr>
        <p:spPr>
          <a:xfrm>
            <a:off x="447425" y="2336200"/>
            <a:ext cx="3805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(if </a:t>
            </a:r>
            <a:r>
              <a:rPr lang="en">
                <a:solidFill>
                  <a:schemeClr val="dk1"/>
                </a:solidFill>
                <a:highlight>
                  <a:schemeClr val="accent4"/>
                </a:highlight>
                <a:latin typeface="Consolas"/>
                <a:ea typeface="Consolas"/>
                <a:cs typeface="Consolas"/>
                <a:sym typeface="Consolas"/>
              </a:rPr>
              <a:t>(if (&lt; x 1) (eq? x 0) (eq? x 2))</a:t>
            </a:r>
            <a:endParaRPr>
              <a:solidFill>
                <a:schemeClr val="dk1"/>
              </a:solidFill>
              <a:highlight>
                <a:schemeClr val="accent4"/>
              </a:highlight>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r>
              <a:rPr lang="en">
                <a:solidFill>
                  <a:schemeClr val="dk1"/>
                </a:solidFill>
                <a:highlight>
                  <a:schemeClr val="accent6"/>
                </a:highlight>
                <a:latin typeface="Consolas"/>
                <a:ea typeface="Consolas"/>
                <a:cs typeface="Consolas"/>
                <a:sym typeface="Consolas"/>
              </a:rPr>
              <a:t>(+ y 2)</a:t>
            </a:r>
            <a:endParaRPr>
              <a:solidFill>
                <a:schemeClr val="dk1"/>
              </a:solidFill>
              <a:highlight>
                <a:schemeClr val="accent6"/>
              </a:highlight>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r>
              <a:rPr lang="en">
                <a:solidFill>
                  <a:schemeClr val="dk1"/>
                </a:solidFill>
                <a:highlight>
                  <a:schemeClr val="accent6"/>
                </a:highlight>
                <a:latin typeface="Consolas"/>
                <a:ea typeface="Consolas"/>
                <a:cs typeface="Consolas"/>
                <a:sym typeface="Consolas"/>
              </a:rPr>
              <a:t>(+ y 10)</a:t>
            </a:r>
            <a:r>
              <a:rPr lang="en">
                <a:solidFill>
                  <a:schemeClr val="dk1"/>
                </a:solidFill>
                <a:latin typeface="Consolas"/>
                <a:ea typeface="Consolas"/>
                <a:cs typeface="Consolas"/>
                <a:sym typeface="Consolas"/>
              </a:rPr>
              <a:t>)</a:t>
            </a:r>
            <a:endParaRPr/>
          </a:p>
        </p:txBody>
      </p:sp>
      <p:sp>
        <p:nvSpPr>
          <p:cNvPr id="1343" name="Google Shape;1343;p125"/>
          <p:cNvSpPr txBox="1"/>
          <p:nvPr/>
        </p:nvSpPr>
        <p:spPr>
          <a:xfrm>
            <a:off x="5924300" y="679700"/>
            <a:ext cx="2661600" cy="406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    if </a:t>
            </a:r>
            <a:r>
              <a:rPr lang="en">
                <a:highlight>
                  <a:schemeClr val="accent4"/>
                </a:highlight>
                <a:latin typeface="Consolas"/>
                <a:ea typeface="Consolas"/>
                <a:cs typeface="Consolas"/>
                <a:sym typeface="Consolas"/>
              </a:rPr>
              <a:t>(&lt; x 1)</a:t>
            </a:r>
            <a:endParaRPr>
              <a:highlight>
                <a:schemeClr val="accent4"/>
              </a:highlight>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goto block_8;</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else</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goto block_9;</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block_8:</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if </a:t>
            </a:r>
            <a:r>
              <a:rPr lang="en">
                <a:highlight>
                  <a:schemeClr val="accent4"/>
                </a:highlight>
                <a:latin typeface="Consolas"/>
                <a:ea typeface="Consolas"/>
                <a:cs typeface="Consolas"/>
                <a:sym typeface="Consolas"/>
              </a:rPr>
              <a:t>(eq? x 0)</a:t>
            </a:r>
            <a:endParaRPr>
              <a:highlight>
                <a:schemeClr val="accent4"/>
              </a:highlight>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goto block_2;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else</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goto block_3;</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block_9:</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if </a:t>
            </a:r>
            <a:r>
              <a:rPr lang="en">
                <a:highlight>
                  <a:schemeClr val="accent4"/>
                </a:highlight>
                <a:latin typeface="Consolas"/>
                <a:ea typeface="Consolas"/>
                <a:cs typeface="Consolas"/>
                <a:sym typeface="Consolas"/>
              </a:rPr>
              <a:t>(eq? x 2)</a:t>
            </a:r>
            <a:endParaRPr>
              <a:highlight>
                <a:schemeClr val="accent4"/>
              </a:highlight>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goto block_2;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else</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goto block_3;</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block_2: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return </a:t>
            </a:r>
            <a:r>
              <a:rPr lang="en">
                <a:highlight>
                  <a:schemeClr val="accent6"/>
                </a:highlight>
                <a:latin typeface="Consolas"/>
                <a:ea typeface="Consolas"/>
                <a:cs typeface="Consolas"/>
                <a:sym typeface="Consolas"/>
              </a:rPr>
              <a:t>(+ y 2)</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block_3:</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return </a:t>
            </a:r>
            <a:r>
              <a:rPr lang="en">
                <a:highlight>
                  <a:schemeClr val="accent6"/>
                </a:highlight>
                <a:latin typeface="Consolas"/>
                <a:ea typeface="Consolas"/>
                <a:cs typeface="Consolas"/>
                <a:sym typeface="Consolas"/>
              </a:rPr>
              <a:t>(+ y 10)</a:t>
            </a:r>
            <a:r>
              <a:rPr lang="en">
                <a:latin typeface="Consolas"/>
                <a:ea typeface="Consolas"/>
                <a:cs typeface="Consolas"/>
                <a:sym typeface="Consolas"/>
              </a:rPr>
              <a:t>;</a:t>
            </a:r>
            <a:endParaRPr>
              <a:latin typeface="Consolas"/>
              <a:ea typeface="Consolas"/>
              <a:cs typeface="Consolas"/>
              <a:sym typeface="Consolas"/>
            </a:endParaRPr>
          </a:p>
        </p:txBody>
      </p:sp>
      <p:sp>
        <p:nvSpPr>
          <p:cNvPr id="1344" name="Google Shape;1344;p125"/>
          <p:cNvSpPr/>
          <p:nvPr/>
        </p:nvSpPr>
        <p:spPr>
          <a:xfrm>
            <a:off x="4321575" y="2432675"/>
            <a:ext cx="1302300" cy="465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348"/>
        <p:cNvGrpSpPr/>
        <p:nvPr/>
      </p:nvGrpSpPr>
      <p:grpSpPr>
        <a:xfrm>
          <a:off x="0" y="0"/>
          <a:ext cx="0" cy="0"/>
          <a:chOff x="0" y="0"/>
          <a:chExt cx="0" cy="0"/>
        </a:xfrm>
      </p:grpSpPr>
      <p:sp>
        <p:nvSpPr>
          <p:cNvPr id="1349" name="Google Shape;1349;p1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Control: from L</a:t>
            </a:r>
            <a:r>
              <a:rPr lang="en" i="1" baseline="30000"/>
              <a:t>mon</a:t>
            </a:r>
            <a:r>
              <a:rPr lang="en" baseline="-25000"/>
              <a:t>If</a:t>
            </a:r>
            <a:r>
              <a:rPr lang="en"/>
              <a:t> to C</a:t>
            </a:r>
            <a:r>
              <a:rPr lang="en" baseline="-25000"/>
              <a:t>If</a:t>
            </a:r>
            <a:endParaRPr/>
          </a:p>
        </p:txBody>
      </p:sp>
      <p:sp>
        <p:nvSpPr>
          <p:cNvPr id="1350" name="Google Shape;1350;p126"/>
          <p:cNvSpPr txBox="1">
            <a:spLocks noGrp="1"/>
          </p:cNvSpPr>
          <p:nvPr>
            <p:ph type="body" idx="1"/>
          </p:nvPr>
        </p:nvSpPr>
        <p:spPr>
          <a:xfrm>
            <a:off x="311700" y="1152475"/>
            <a:ext cx="8520600" cy="343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a:solidFill>
                  <a:schemeClr val="dk1"/>
                </a:solidFill>
              </a:rPr>
              <a:t>explicate_assign</a:t>
            </a:r>
            <a:r>
              <a:rPr lang="en" sz="1600"/>
              <a:t>(rhs, var, continutation)</a:t>
            </a:r>
            <a:endParaRPr sz="1600"/>
          </a:p>
          <a:p>
            <a:pPr marL="0" lvl="0" indent="0" algn="l" rtl="0">
              <a:lnSpc>
                <a:spcPct val="100000"/>
              </a:lnSpc>
              <a:spcBef>
                <a:spcPts val="0"/>
              </a:spcBef>
              <a:spcAft>
                <a:spcPts val="0"/>
              </a:spcAft>
              <a:buNone/>
            </a:pPr>
            <a:r>
              <a:rPr lang="en" sz="1600"/>
              <a:t>    compile the rhs expression, with the result being assigned to var,</a:t>
            </a:r>
            <a:endParaRPr sz="1600"/>
          </a:p>
          <a:p>
            <a:pPr marL="0" lvl="0" indent="0" algn="l" rtl="0">
              <a:lnSpc>
                <a:spcPct val="100000"/>
              </a:lnSpc>
              <a:spcBef>
                <a:spcPts val="0"/>
              </a:spcBef>
              <a:spcAft>
                <a:spcPts val="0"/>
              </a:spcAft>
              <a:buNone/>
            </a:pPr>
            <a:r>
              <a:rPr lang="en" sz="1600"/>
              <a:t>    sequence with continuation</a:t>
            </a:r>
            <a:endParaRPr sz="1600"/>
          </a:p>
          <a:p>
            <a:pPr marL="0" lvl="0" indent="0" algn="l" rtl="0">
              <a:lnSpc>
                <a:spcPct val="100000"/>
              </a:lnSpc>
              <a:spcBef>
                <a:spcPts val="0"/>
              </a:spcBef>
              <a:spcAft>
                <a:spcPts val="0"/>
              </a:spcAft>
              <a:buNone/>
            </a:pPr>
            <a:endParaRPr sz="1600"/>
          </a:p>
          <a:p>
            <a:pPr marL="0" lvl="0" indent="0" algn="l" rtl="0">
              <a:lnSpc>
                <a:spcPct val="100000"/>
              </a:lnSpc>
              <a:spcBef>
                <a:spcPts val="0"/>
              </a:spcBef>
              <a:spcAft>
                <a:spcPts val="0"/>
              </a:spcAft>
              <a:buNone/>
            </a:pPr>
            <a:r>
              <a:rPr lang="en" sz="1600">
                <a:solidFill>
                  <a:schemeClr val="dk1"/>
                </a:solidFill>
              </a:rPr>
              <a:t>explicate_pred</a:t>
            </a:r>
            <a:r>
              <a:rPr lang="en" sz="1600"/>
              <a:t>(cond, thenBranch, elseBranch)</a:t>
            </a:r>
            <a:endParaRPr sz="1600"/>
          </a:p>
          <a:p>
            <a:pPr marL="0" lvl="0" indent="0" algn="l" rtl="0">
              <a:lnSpc>
                <a:spcPct val="100000"/>
              </a:lnSpc>
              <a:spcBef>
                <a:spcPts val="0"/>
              </a:spcBef>
              <a:spcAft>
                <a:spcPts val="0"/>
              </a:spcAft>
              <a:buNone/>
            </a:pPr>
            <a:r>
              <a:rPr lang="en" sz="1600"/>
              <a:t>    compile the cond expression, jumping to thenBranch if true and elseBranch if not</a:t>
            </a:r>
            <a:endParaRPr sz="1600"/>
          </a:p>
          <a:p>
            <a:pPr marL="0" lvl="0" indent="0" algn="l" rtl="0">
              <a:lnSpc>
                <a:spcPct val="100000"/>
              </a:lnSpc>
              <a:spcBef>
                <a:spcPts val="0"/>
              </a:spcBef>
              <a:spcAft>
                <a:spcPts val="0"/>
              </a:spcAft>
              <a:buNone/>
            </a:pPr>
            <a:endParaRPr sz="1600"/>
          </a:p>
          <a:p>
            <a:pPr marL="0" lvl="0" indent="0" algn="l" rtl="0">
              <a:lnSpc>
                <a:spcPct val="100000"/>
              </a:lnSpc>
              <a:spcBef>
                <a:spcPts val="0"/>
              </a:spcBef>
              <a:spcAft>
                <a:spcPts val="0"/>
              </a:spcAft>
              <a:buClr>
                <a:schemeClr val="dk1"/>
              </a:buClr>
              <a:buSzPts val="1100"/>
              <a:buFont typeface="Arial"/>
              <a:buNone/>
            </a:pPr>
            <a:r>
              <a:rPr lang="en" sz="1600">
                <a:solidFill>
                  <a:schemeClr val="dk1"/>
                </a:solidFill>
              </a:rPr>
              <a:t>explicate_tail</a:t>
            </a:r>
            <a:r>
              <a:rPr lang="en" sz="1600"/>
              <a:t>(exp)</a:t>
            </a:r>
            <a:endParaRPr sz="1600"/>
          </a:p>
          <a:p>
            <a:pPr marL="0" lvl="0" indent="0" algn="l" rtl="0">
              <a:lnSpc>
                <a:spcPct val="100000"/>
              </a:lnSpc>
              <a:spcBef>
                <a:spcPts val="0"/>
              </a:spcBef>
              <a:spcAft>
                <a:spcPts val="0"/>
              </a:spcAft>
              <a:buClr>
                <a:schemeClr val="dk1"/>
              </a:buClr>
              <a:buSzPts val="1100"/>
              <a:buFont typeface="Arial"/>
              <a:buNone/>
            </a:pPr>
            <a:r>
              <a:rPr lang="en" sz="1600"/>
              <a:t>    compile exp for its value, which is</a:t>
            </a:r>
            <a:endParaRPr sz="1600"/>
          </a:p>
          <a:p>
            <a:pPr marL="0" lvl="0" indent="0" algn="l" rtl="0">
              <a:lnSpc>
                <a:spcPct val="100000"/>
              </a:lnSpc>
              <a:spcBef>
                <a:spcPts val="0"/>
              </a:spcBef>
              <a:spcAft>
                <a:spcPts val="0"/>
              </a:spcAft>
              <a:buClr>
                <a:schemeClr val="dk1"/>
              </a:buClr>
              <a:buSzPts val="1100"/>
              <a:buFont typeface="Arial"/>
              <a:buNone/>
            </a:pPr>
            <a:r>
              <a:rPr lang="en" sz="1600"/>
              <a:t>    the result of the program (return it).</a:t>
            </a:r>
            <a:endParaRPr sz="1600"/>
          </a:p>
          <a:p>
            <a:pPr marL="0" lvl="0" indent="0" algn="l" rtl="0">
              <a:lnSpc>
                <a:spcPct val="100000"/>
              </a:lnSpc>
              <a:spcBef>
                <a:spcPts val="0"/>
              </a:spcBef>
              <a:spcAft>
                <a:spcPts val="0"/>
              </a:spcAft>
              <a:buNone/>
            </a:pPr>
            <a:endParaRPr sz="160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1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explicate_pred(</a:t>
            </a:r>
            <a:r>
              <a:rPr lang="en">
                <a:highlight>
                  <a:schemeClr val="accent4"/>
                </a:highlight>
              </a:rPr>
              <a:t>cond</a:t>
            </a:r>
            <a:r>
              <a:rPr lang="en"/>
              <a:t>, </a:t>
            </a:r>
            <a:r>
              <a:rPr lang="en">
                <a:highlight>
                  <a:schemeClr val="accent5"/>
                </a:highlight>
              </a:rPr>
              <a:t>thenBranch</a:t>
            </a:r>
            <a:r>
              <a:rPr lang="en"/>
              <a:t>, </a:t>
            </a:r>
            <a:r>
              <a:rPr lang="en">
                <a:highlight>
                  <a:schemeClr val="accent6"/>
                </a:highlight>
              </a:rPr>
              <a:t>elseBranch</a:t>
            </a:r>
            <a:r>
              <a:rPr lang="en"/>
              <a:t>)</a:t>
            </a:r>
            <a:endParaRPr/>
          </a:p>
        </p:txBody>
      </p:sp>
      <p:sp>
        <p:nvSpPr>
          <p:cNvPr id="1356" name="Google Shape;1356;p127"/>
          <p:cNvSpPr txBox="1">
            <a:spLocks noGrp="1"/>
          </p:cNvSpPr>
          <p:nvPr>
            <p:ph type="body" idx="1"/>
          </p:nvPr>
        </p:nvSpPr>
        <p:spPr>
          <a:xfrm>
            <a:off x="480900" y="1734175"/>
            <a:ext cx="3738000" cy="536400"/>
          </a:xfrm>
          <a:prstGeom prst="rect">
            <a:avLst/>
          </a:prstGeom>
        </p:spPr>
        <p:txBody>
          <a:bodyPr spcFirstLastPara="1" wrap="square" lIns="91425" tIns="91425" rIns="91425" bIns="91425" anchor="t" anchorCtr="0">
            <a:normAutofit fontScale="85000"/>
          </a:bodyPr>
          <a:lstStyle/>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(let ([x (if </a:t>
            </a:r>
            <a:r>
              <a:rPr lang="en">
                <a:highlight>
                  <a:schemeClr val="accent4"/>
                </a:highlight>
                <a:latin typeface="Consolas"/>
                <a:ea typeface="Consolas"/>
                <a:cs typeface="Consolas"/>
                <a:sym typeface="Consolas"/>
              </a:rPr>
              <a:t>(&gt; y 0)</a:t>
            </a:r>
            <a:r>
              <a:rPr lang="en">
                <a:latin typeface="Consolas"/>
                <a:ea typeface="Consolas"/>
                <a:cs typeface="Consolas"/>
                <a:sym typeface="Consolas"/>
              </a:rPr>
              <a:t> 1 2)]) …)</a:t>
            </a:r>
            <a:endParaRPr>
              <a:latin typeface="Consolas"/>
              <a:ea typeface="Consolas"/>
              <a:cs typeface="Consolas"/>
              <a:sym typeface="Consolas"/>
            </a:endParaRPr>
          </a:p>
        </p:txBody>
      </p:sp>
      <p:sp>
        <p:nvSpPr>
          <p:cNvPr id="1357" name="Google Shape;1357;p127"/>
          <p:cNvSpPr txBox="1"/>
          <p:nvPr/>
        </p:nvSpPr>
        <p:spPr>
          <a:xfrm>
            <a:off x="5072850" y="1337975"/>
            <a:ext cx="2554200" cy="33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Consolas"/>
                <a:ea typeface="Consolas"/>
                <a:cs typeface="Consolas"/>
                <a:sym typeface="Consolas"/>
              </a:rPr>
              <a:t>if </a:t>
            </a:r>
            <a:r>
              <a:rPr lang="en" sz="1800">
                <a:solidFill>
                  <a:schemeClr val="dk2"/>
                </a:solidFill>
                <a:highlight>
                  <a:schemeClr val="accent4"/>
                </a:highlight>
                <a:latin typeface="Consolas"/>
                <a:ea typeface="Consolas"/>
                <a:cs typeface="Consolas"/>
                <a:sym typeface="Consolas"/>
              </a:rPr>
              <a:t>y &gt; 0</a:t>
            </a:r>
            <a:r>
              <a:rPr lang="en" sz="1800">
                <a:solidFill>
                  <a:schemeClr val="dk2"/>
                </a:solidFill>
                <a:latin typeface="Consolas"/>
                <a:ea typeface="Consolas"/>
                <a:cs typeface="Consolas"/>
                <a:sym typeface="Consolas"/>
              </a:rPr>
              <a:t>:</a:t>
            </a:r>
            <a:endParaRPr sz="1800">
              <a:solidFill>
                <a:schemeClr val="dk2"/>
              </a:solidFill>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Consolas"/>
                <a:ea typeface="Consolas"/>
                <a:cs typeface="Consolas"/>
                <a:sym typeface="Consolas"/>
              </a:rPr>
              <a:t>  goto block1</a:t>
            </a:r>
            <a:endParaRPr sz="1800">
              <a:solidFill>
                <a:schemeClr val="dk2"/>
              </a:solidFill>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Consolas"/>
                <a:ea typeface="Consolas"/>
                <a:cs typeface="Consolas"/>
                <a:sym typeface="Consolas"/>
              </a:rPr>
              <a:t>else:</a:t>
            </a:r>
            <a:endParaRPr sz="1800">
              <a:solidFill>
                <a:schemeClr val="dk2"/>
              </a:solidFill>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Consolas"/>
                <a:ea typeface="Consolas"/>
                <a:cs typeface="Consolas"/>
                <a:sym typeface="Consolas"/>
              </a:rPr>
              <a:t>  goto block2</a:t>
            </a:r>
            <a:endParaRPr sz="1800">
              <a:solidFill>
                <a:schemeClr val="dk2"/>
              </a:solidFill>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Consolas"/>
                <a:ea typeface="Consolas"/>
                <a:cs typeface="Consolas"/>
                <a:sym typeface="Consolas"/>
              </a:rPr>
              <a:t>block1:</a:t>
            </a:r>
            <a:endParaRPr sz="1800">
              <a:solidFill>
                <a:schemeClr val="dk2"/>
              </a:solidFill>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Consolas"/>
                <a:ea typeface="Consolas"/>
                <a:cs typeface="Consolas"/>
                <a:sym typeface="Consolas"/>
              </a:rPr>
              <a:t>  </a:t>
            </a:r>
            <a:r>
              <a:rPr lang="en" sz="1800">
                <a:solidFill>
                  <a:schemeClr val="dk2"/>
                </a:solidFill>
                <a:highlight>
                  <a:schemeClr val="accent5"/>
                </a:highlight>
                <a:latin typeface="Consolas"/>
                <a:ea typeface="Consolas"/>
                <a:cs typeface="Consolas"/>
                <a:sym typeface="Consolas"/>
              </a:rPr>
              <a:t>x = 1</a:t>
            </a:r>
            <a:endParaRPr sz="1800">
              <a:solidFill>
                <a:schemeClr val="dk2"/>
              </a:solidFill>
              <a:highlight>
                <a:schemeClr val="accent5"/>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Consolas"/>
                <a:ea typeface="Consolas"/>
                <a:cs typeface="Consolas"/>
                <a:sym typeface="Consolas"/>
              </a:rPr>
              <a:t>  </a:t>
            </a:r>
            <a:r>
              <a:rPr lang="en" sz="1800">
                <a:solidFill>
                  <a:schemeClr val="dk2"/>
                </a:solidFill>
                <a:highlight>
                  <a:schemeClr val="accent5"/>
                </a:highlight>
                <a:latin typeface="Consolas"/>
                <a:ea typeface="Consolas"/>
                <a:cs typeface="Consolas"/>
                <a:sym typeface="Consolas"/>
              </a:rPr>
              <a:t>…</a:t>
            </a:r>
            <a:endParaRPr sz="1800">
              <a:solidFill>
                <a:schemeClr val="dk2"/>
              </a:solidFill>
              <a:highlight>
                <a:schemeClr val="accent5"/>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Consolas"/>
                <a:ea typeface="Consolas"/>
                <a:cs typeface="Consolas"/>
                <a:sym typeface="Consolas"/>
              </a:rPr>
              <a:t>block2:</a:t>
            </a:r>
            <a:endParaRPr sz="1800">
              <a:solidFill>
                <a:schemeClr val="dk2"/>
              </a:solidFill>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Consolas"/>
                <a:ea typeface="Consolas"/>
                <a:cs typeface="Consolas"/>
                <a:sym typeface="Consolas"/>
              </a:rPr>
              <a:t>  </a:t>
            </a:r>
            <a:r>
              <a:rPr lang="en" sz="1800">
                <a:solidFill>
                  <a:schemeClr val="dk2"/>
                </a:solidFill>
                <a:highlight>
                  <a:schemeClr val="accent6"/>
                </a:highlight>
                <a:latin typeface="Consolas"/>
                <a:ea typeface="Consolas"/>
                <a:cs typeface="Consolas"/>
                <a:sym typeface="Consolas"/>
              </a:rPr>
              <a:t>x = 2</a:t>
            </a:r>
            <a:endParaRPr sz="1800">
              <a:solidFill>
                <a:schemeClr val="dk2"/>
              </a:solidFill>
              <a:highlight>
                <a:schemeClr val="accent6"/>
              </a:highlight>
              <a:latin typeface="Consolas"/>
              <a:ea typeface="Consolas"/>
              <a:cs typeface="Consolas"/>
              <a:sym typeface="Consolas"/>
            </a:endParaRPr>
          </a:p>
          <a:p>
            <a:pPr marL="0" lvl="0" indent="0" algn="l" rtl="0">
              <a:lnSpc>
                <a:spcPct val="115000"/>
              </a:lnSpc>
              <a:spcBef>
                <a:spcPts val="0"/>
              </a:spcBef>
              <a:spcAft>
                <a:spcPts val="0"/>
              </a:spcAft>
              <a:buNone/>
            </a:pPr>
            <a:r>
              <a:rPr lang="en" sz="1800">
                <a:solidFill>
                  <a:schemeClr val="dk2"/>
                </a:solidFill>
                <a:latin typeface="Consolas"/>
                <a:ea typeface="Consolas"/>
                <a:cs typeface="Consolas"/>
                <a:sym typeface="Consolas"/>
              </a:rPr>
              <a:t>  </a:t>
            </a:r>
            <a:r>
              <a:rPr lang="en" sz="1800">
                <a:solidFill>
                  <a:schemeClr val="dk2"/>
                </a:solidFill>
                <a:highlight>
                  <a:schemeClr val="accent6"/>
                </a:highlight>
                <a:latin typeface="Consolas"/>
                <a:ea typeface="Consolas"/>
                <a:cs typeface="Consolas"/>
                <a:sym typeface="Consolas"/>
              </a:rPr>
              <a:t>…</a:t>
            </a:r>
            <a:endParaRPr>
              <a:highlight>
                <a:schemeClr val="accent6"/>
              </a:highlight>
            </a:endParaRPr>
          </a:p>
        </p:txBody>
      </p:sp>
      <p:sp>
        <p:nvSpPr>
          <p:cNvPr id="1358" name="Google Shape;1358;p127"/>
          <p:cNvSpPr txBox="1"/>
          <p:nvPr/>
        </p:nvSpPr>
        <p:spPr>
          <a:xfrm>
            <a:off x="367050" y="1252100"/>
            <a:ext cx="4121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If the condition is a comparison:</a:t>
            </a:r>
            <a:endParaRPr sz="1800"/>
          </a:p>
        </p:txBody>
      </p:sp>
      <p:sp>
        <p:nvSpPr>
          <p:cNvPr id="1359" name="Google Shape;1359;p127"/>
          <p:cNvSpPr txBox="1"/>
          <p:nvPr/>
        </p:nvSpPr>
        <p:spPr>
          <a:xfrm>
            <a:off x="438950" y="2725675"/>
            <a:ext cx="4264200" cy="8313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AutoNum type="arabicPeriod"/>
            </a:pPr>
            <a:r>
              <a:rPr lang="en"/>
              <a:t>create blocks for the branches</a:t>
            </a:r>
            <a:endParaRPr/>
          </a:p>
          <a:p>
            <a:pPr marL="457200" lvl="0" indent="-317500" algn="l" rtl="0">
              <a:spcBef>
                <a:spcPts val="0"/>
              </a:spcBef>
              <a:spcAft>
                <a:spcPts val="0"/>
              </a:spcAft>
              <a:buSzPts val="1400"/>
              <a:buAutoNum type="arabicPeriod"/>
            </a:pPr>
            <a:r>
              <a:rPr lang="en"/>
              <a:t>generate an "if" statement with jumps to the two new blocks</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p1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explicate_assign(</a:t>
            </a:r>
            <a:r>
              <a:rPr lang="en">
                <a:highlight>
                  <a:schemeClr val="accent4"/>
                </a:highlight>
              </a:rPr>
              <a:t>rhs</a:t>
            </a:r>
            <a:r>
              <a:rPr lang="en"/>
              <a:t>, </a:t>
            </a:r>
            <a:r>
              <a:rPr lang="en">
                <a:highlight>
                  <a:schemeClr val="accent6"/>
                </a:highlight>
              </a:rPr>
              <a:t>var</a:t>
            </a:r>
            <a:r>
              <a:rPr lang="en"/>
              <a:t>, </a:t>
            </a:r>
            <a:r>
              <a:rPr lang="en">
                <a:highlight>
                  <a:schemeClr val="accent5"/>
                </a:highlight>
              </a:rPr>
              <a:t>continuation</a:t>
            </a:r>
            <a:r>
              <a:rPr lang="en"/>
              <a:t>)</a:t>
            </a:r>
            <a:endParaRPr/>
          </a:p>
        </p:txBody>
      </p:sp>
      <p:sp>
        <p:nvSpPr>
          <p:cNvPr id="1365" name="Google Shape;1365;p128"/>
          <p:cNvSpPr txBox="1">
            <a:spLocks noGrp="1"/>
          </p:cNvSpPr>
          <p:nvPr>
            <p:ph type="body" idx="1"/>
          </p:nvPr>
        </p:nvSpPr>
        <p:spPr>
          <a:xfrm>
            <a:off x="504900" y="1354600"/>
            <a:ext cx="3501900" cy="8937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None/>
            </a:pPr>
            <a:r>
              <a:rPr lang="en">
                <a:highlight>
                  <a:schemeClr val="accent6"/>
                </a:highlight>
                <a:latin typeface="Consolas"/>
                <a:ea typeface="Consolas"/>
                <a:cs typeface="Consolas"/>
                <a:sym typeface="Consolas"/>
              </a:rPr>
              <a:t>(let ([x</a:t>
            </a:r>
            <a:r>
              <a:rPr lang="en">
                <a:latin typeface="Consolas"/>
                <a:ea typeface="Consolas"/>
                <a:cs typeface="Consolas"/>
                <a:sym typeface="Consolas"/>
              </a:rPr>
              <a:t> </a:t>
            </a:r>
            <a:r>
              <a:rPr lang="en">
                <a:highlight>
                  <a:schemeClr val="accent4"/>
                </a:highlight>
                <a:latin typeface="Consolas"/>
                <a:ea typeface="Consolas"/>
                <a:cs typeface="Consolas"/>
                <a:sym typeface="Consolas"/>
              </a:rPr>
              <a:t>(if (&gt; y 0) 1 2)])</a:t>
            </a:r>
            <a:endParaRPr>
              <a:highlight>
                <a:schemeClr val="accent4"/>
              </a:highlight>
              <a:latin typeface="Consolas"/>
              <a:ea typeface="Consolas"/>
              <a:cs typeface="Consolas"/>
              <a:sym typeface="Consolas"/>
            </a:endParaRPr>
          </a:p>
          <a:p>
            <a:pPr marL="0" lvl="0" indent="0" algn="l" rtl="0">
              <a:spcBef>
                <a:spcPts val="0"/>
              </a:spcBef>
              <a:spcAft>
                <a:spcPts val="0"/>
              </a:spcAft>
              <a:buNone/>
            </a:pPr>
            <a:r>
              <a:rPr lang="en">
                <a:highlight>
                  <a:schemeClr val="accent5"/>
                </a:highlight>
                <a:latin typeface="Consolas"/>
                <a:ea typeface="Consolas"/>
                <a:cs typeface="Consolas"/>
                <a:sym typeface="Consolas"/>
              </a:rPr>
              <a:t>  x)</a:t>
            </a:r>
            <a:endParaRPr>
              <a:highlight>
                <a:schemeClr val="accent5"/>
              </a:highlight>
              <a:latin typeface="Consolas"/>
              <a:ea typeface="Consolas"/>
              <a:cs typeface="Consolas"/>
              <a:sym typeface="Consolas"/>
            </a:endParaRPr>
          </a:p>
        </p:txBody>
      </p:sp>
      <p:sp>
        <p:nvSpPr>
          <p:cNvPr id="1366" name="Google Shape;1366;p128"/>
          <p:cNvSpPr txBox="1">
            <a:spLocks noGrp="1"/>
          </p:cNvSpPr>
          <p:nvPr>
            <p:ph type="body" idx="1"/>
          </p:nvPr>
        </p:nvSpPr>
        <p:spPr>
          <a:xfrm>
            <a:off x="5365200" y="1538325"/>
            <a:ext cx="1675200" cy="29592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a:latin typeface="Consolas"/>
                <a:ea typeface="Consolas"/>
                <a:cs typeface="Consolas"/>
                <a:sym typeface="Consolas"/>
              </a:rPr>
              <a:t>if (y &gt; 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goto block1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else:</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goto block2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block1: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r>
              <a:rPr lang="en">
                <a:highlight>
                  <a:schemeClr val="accent6"/>
                </a:highlight>
                <a:latin typeface="Consolas"/>
                <a:ea typeface="Consolas"/>
                <a:cs typeface="Consolas"/>
                <a:sym typeface="Consolas"/>
              </a:rPr>
              <a:t>x</a:t>
            </a:r>
            <a:r>
              <a:rPr lang="en">
                <a:latin typeface="Consolas"/>
                <a:ea typeface="Consolas"/>
                <a:cs typeface="Consolas"/>
                <a:sym typeface="Consolas"/>
              </a:rPr>
              <a:t> = 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goto block3</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block2: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r>
              <a:rPr lang="en">
                <a:highlight>
                  <a:schemeClr val="accent6"/>
                </a:highlight>
                <a:latin typeface="Consolas"/>
                <a:ea typeface="Consolas"/>
                <a:cs typeface="Consolas"/>
                <a:sym typeface="Consolas"/>
              </a:rPr>
              <a:t>x</a:t>
            </a:r>
            <a:r>
              <a:rPr lang="en">
                <a:latin typeface="Consolas"/>
                <a:ea typeface="Consolas"/>
                <a:cs typeface="Consolas"/>
                <a:sym typeface="Consolas"/>
              </a:rPr>
              <a:t> = 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goto block3</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block3:</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r>
              <a:rPr lang="en">
                <a:highlight>
                  <a:schemeClr val="accent5"/>
                </a:highlight>
                <a:latin typeface="Consolas"/>
                <a:ea typeface="Consolas"/>
                <a:cs typeface="Consolas"/>
                <a:sym typeface="Consolas"/>
              </a:rPr>
              <a:t>return x</a:t>
            </a:r>
            <a:endParaRPr>
              <a:highlight>
                <a:schemeClr val="accent5"/>
              </a:highlight>
              <a:latin typeface="Consolas"/>
              <a:ea typeface="Consolas"/>
              <a:cs typeface="Consolas"/>
              <a:sym typeface="Consolas"/>
            </a:endParaRPr>
          </a:p>
        </p:txBody>
      </p:sp>
      <p:sp>
        <p:nvSpPr>
          <p:cNvPr id="1367" name="Google Shape;1367;p128"/>
          <p:cNvSpPr txBox="1"/>
          <p:nvPr/>
        </p:nvSpPr>
        <p:spPr>
          <a:xfrm>
            <a:off x="438950" y="2725675"/>
            <a:ext cx="4264200" cy="12621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AutoNum type="arabicPeriod"/>
            </a:pPr>
            <a:r>
              <a:rPr lang="en"/>
              <a:t>create a block for the continuation</a:t>
            </a:r>
            <a:endParaRPr/>
          </a:p>
          <a:p>
            <a:pPr marL="457200" lvl="0" indent="-317500" algn="l" rtl="0">
              <a:spcBef>
                <a:spcPts val="0"/>
              </a:spcBef>
              <a:spcAft>
                <a:spcPts val="0"/>
              </a:spcAft>
              <a:buSzPts val="1400"/>
              <a:buAutoNum type="arabicPeriod"/>
            </a:pPr>
            <a:r>
              <a:rPr lang="en"/>
              <a:t>compile then-branch with explicate_assign</a:t>
            </a:r>
            <a:endParaRPr/>
          </a:p>
          <a:p>
            <a:pPr marL="457200" lvl="0" indent="-317500" algn="l" rtl="0">
              <a:spcBef>
                <a:spcPts val="0"/>
              </a:spcBef>
              <a:spcAft>
                <a:spcPts val="0"/>
              </a:spcAft>
              <a:buSzPts val="1400"/>
              <a:buAutoNum type="arabicPeriod"/>
            </a:pPr>
            <a:r>
              <a:rPr lang="en"/>
              <a:t>compile else-branch with explicate_assign</a:t>
            </a:r>
            <a:endParaRPr/>
          </a:p>
          <a:p>
            <a:pPr marL="457200" lvl="0" indent="-317500" algn="l" rtl="0">
              <a:spcBef>
                <a:spcPts val="0"/>
              </a:spcBef>
              <a:spcAft>
                <a:spcPts val="0"/>
              </a:spcAft>
              <a:buSzPts val="1400"/>
              <a:buAutoNum type="arabicPeriod"/>
            </a:pPr>
            <a:r>
              <a:rPr lang="en"/>
              <a:t>compile the condition with explicate_pred, passing in the two branches</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371"/>
        <p:cNvGrpSpPr/>
        <p:nvPr/>
      </p:nvGrpSpPr>
      <p:grpSpPr>
        <a:xfrm>
          <a:off x="0" y="0"/>
          <a:ext cx="0" cy="0"/>
          <a:chOff x="0" y="0"/>
          <a:chExt cx="0" cy="0"/>
        </a:xfrm>
      </p:grpSpPr>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sp>
        <p:nvSpPr>
          <p:cNvPr id="1376" name="Google Shape;1376;p1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Select Instructions: from C</a:t>
            </a:r>
            <a:r>
              <a:rPr lang="en" baseline="-25000"/>
              <a:t>If</a:t>
            </a:r>
            <a:r>
              <a:rPr lang="en"/>
              <a:t> to x86</a:t>
            </a:r>
            <a:r>
              <a:rPr lang="en" baseline="-25000"/>
              <a:t>If</a:t>
            </a:r>
            <a:endParaRPr baseline="-25000"/>
          </a:p>
        </p:txBody>
      </p:sp>
      <p:sp>
        <p:nvSpPr>
          <p:cNvPr id="1377" name="Google Shape;1377;p130"/>
          <p:cNvSpPr txBox="1"/>
          <p:nvPr/>
        </p:nvSpPr>
        <p:spPr>
          <a:xfrm>
            <a:off x="1392750" y="1620025"/>
            <a:ext cx="637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#t</a:t>
            </a:r>
            <a:endParaRPr>
              <a:latin typeface="Consolas"/>
              <a:ea typeface="Consolas"/>
              <a:cs typeface="Consolas"/>
              <a:sym typeface="Consolas"/>
            </a:endParaRPr>
          </a:p>
        </p:txBody>
      </p:sp>
      <p:sp>
        <p:nvSpPr>
          <p:cNvPr id="1378" name="Google Shape;1378;p130"/>
          <p:cNvSpPr/>
          <p:nvPr/>
        </p:nvSpPr>
        <p:spPr>
          <a:xfrm>
            <a:off x="2118450" y="1676575"/>
            <a:ext cx="711300" cy="287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130"/>
          <p:cNvSpPr txBox="1"/>
          <p:nvPr/>
        </p:nvSpPr>
        <p:spPr>
          <a:xfrm>
            <a:off x="3028875" y="1620025"/>
            <a:ext cx="725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1</a:t>
            </a:r>
            <a:endParaRPr>
              <a:latin typeface="Consolas"/>
              <a:ea typeface="Consolas"/>
              <a:cs typeface="Consolas"/>
              <a:sym typeface="Consolas"/>
            </a:endParaRPr>
          </a:p>
        </p:txBody>
      </p:sp>
      <p:sp>
        <p:nvSpPr>
          <p:cNvPr id="1380" name="Google Shape;1380;p130"/>
          <p:cNvSpPr txBox="1"/>
          <p:nvPr/>
        </p:nvSpPr>
        <p:spPr>
          <a:xfrm>
            <a:off x="1318650" y="2134000"/>
            <a:ext cx="711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#f</a:t>
            </a:r>
            <a:endParaRPr>
              <a:latin typeface="Consolas"/>
              <a:ea typeface="Consolas"/>
              <a:cs typeface="Consolas"/>
              <a:sym typeface="Consolas"/>
            </a:endParaRPr>
          </a:p>
        </p:txBody>
      </p:sp>
      <p:sp>
        <p:nvSpPr>
          <p:cNvPr id="1381" name="Google Shape;1381;p130"/>
          <p:cNvSpPr/>
          <p:nvPr/>
        </p:nvSpPr>
        <p:spPr>
          <a:xfrm>
            <a:off x="2118450" y="2190550"/>
            <a:ext cx="711300" cy="287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130"/>
          <p:cNvSpPr txBox="1"/>
          <p:nvPr/>
        </p:nvSpPr>
        <p:spPr>
          <a:xfrm>
            <a:off x="3028875" y="2134000"/>
            <a:ext cx="725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0</a:t>
            </a:r>
            <a:endParaRPr>
              <a:latin typeface="Consolas"/>
              <a:ea typeface="Consolas"/>
              <a:cs typeface="Consolas"/>
              <a:sym typeface="Consolas"/>
            </a:endParaRPr>
          </a:p>
        </p:txBody>
      </p:sp>
      <p:sp>
        <p:nvSpPr>
          <p:cNvPr id="1383" name="Google Shape;1383;p130"/>
          <p:cNvSpPr txBox="1"/>
          <p:nvPr/>
        </p:nvSpPr>
        <p:spPr>
          <a:xfrm>
            <a:off x="431100" y="1123975"/>
            <a:ext cx="256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Translate Booleans:</a:t>
            </a:r>
            <a:endParaRPr/>
          </a:p>
        </p:txBody>
      </p:sp>
      <p:sp>
        <p:nvSpPr>
          <p:cNvPr id="1384" name="Google Shape;1384;p130"/>
          <p:cNvSpPr txBox="1"/>
          <p:nvPr/>
        </p:nvSpPr>
        <p:spPr>
          <a:xfrm>
            <a:off x="431100" y="2647975"/>
            <a:ext cx="256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Translate Logical-Not:</a:t>
            </a:r>
            <a:endParaRPr/>
          </a:p>
        </p:txBody>
      </p:sp>
      <p:sp>
        <p:nvSpPr>
          <p:cNvPr id="1385" name="Google Shape;1385;p130"/>
          <p:cNvSpPr txBox="1"/>
          <p:nvPr/>
        </p:nvSpPr>
        <p:spPr>
          <a:xfrm>
            <a:off x="1236875" y="3199075"/>
            <a:ext cx="172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latin typeface="Consolas"/>
                <a:ea typeface="Consolas"/>
                <a:cs typeface="Consolas"/>
                <a:sym typeface="Consolas"/>
              </a:rPr>
              <a:t>var</a:t>
            </a:r>
            <a:r>
              <a:rPr lang="en">
                <a:latin typeface="Consolas"/>
                <a:ea typeface="Consolas"/>
                <a:cs typeface="Consolas"/>
                <a:sym typeface="Consolas"/>
              </a:rPr>
              <a:t> = (not </a:t>
            </a:r>
            <a:r>
              <a:rPr lang="en" i="1">
                <a:latin typeface="Consolas"/>
                <a:ea typeface="Consolas"/>
                <a:cs typeface="Consolas"/>
                <a:sym typeface="Consolas"/>
              </a:rPr>
              <a:t>var</a:t>
            </a:r>
            <a:r>
              <a:rPr lang="en">
                <a:latin typeface="Consolas"/>
                <a:ea typeface="Consolas"/>
                <a:cs typeface="Consolas"/>
                <a:sym typeface="Consolas"/>
              </a:rPr>
              <a:t>)</a:t>
            </a:r>
            <a:endParaRPr>
              <a:latin typeface="Consolas"/>
              <a:ea typeface="Consolas"/>
              <a:cs typeface="Consolas"/>
              <a:sym typeface="Consolas"/>
            </a:endParaRPr>
          </a:p>
        </p:txBody>
      </p:sp>
      <p:sp>
        <p:nvSpPr>
          <p:cNvPr id="1386" name="Google Shape;1386;p130"/>
          <p:cNvSpPr/>
          <p:nvPr/>
        </p:nvSpPr>
        <p:spPr>
          <a:xfrm>
            <a:off x="3215500" y="3255625"/>
            <a:ext cx="711300" cy="287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130"/>
          <p:cNvSpPr txBox="1"/>
          <p:nvPr/>
        </p:nvSpPr>
        <p:spPr>
          <a:xfrm>
            <a:off x="4478325" y="3199075"/>
            <a:ext cx="152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xorq $1, </a:t>
            </a:r>
            <a:r>
              <a:rPr lang="en" i="1">
                <a:latin typeface="Consolas"/>
                <a:ea typeface="Consolas"/>
                <a:cs typeface="Consolas"/>
                <a:sym typeface="Consolas"/>
              </a:rPr>
              <a:t>var</a:t>
            </a:r>
            <a:endParaRPr i="1">
              <a:latin typeface="Consolas"/>
              <a:ea typeface="Consolas"/>
              <a:cs typeface="Consolas"/>
              <a:sym typeface="Consolas"/>
            </a:endParaRPr>
          </a:p>
        </p:txBody>
      </p:sp>
      <p:sp>
        <p:nvSpPr>
          <p:cNvPr id="1388" name="Google Shape;1388;p130"/>
          <p:cNvSpPr txBox="1"/>
          <p:nvPr/>
        </p:nvSpPr>
        <p:spPr>
          <a:xfrm>
            <a:off x="1261999" y="3965425"/>
            <a:ext cx="172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latin typeface="Consolas"/>
                <a:ea typeface="Consolas"/>
                <a:cs typeface="Consolas"/>
                <a:sym typeface="Consolas"/>
              </a:rPr>
              <a:t>var</a:t>
            </a:r>
            <a:r>
              <a:rPr lang="en">
                <a:latin typeface="Consolas"/>
                <a:ea typeface="Consolas"/>
                <a:cs typeface="Consolas"/>
                <a:sym typeface="Consolas"/>
              </a:rPr>
              <a:t> = (not </a:t>
            </a:r>
            <a:r>
              <a:rPr lang="en" i="1">
                <a:latin typeface="Consolas"/>
                <a:ea typeface="Consolas"/>
                <a:cs typeface="Consolas"/>
                <a:sym typeface="Consolas"/>
              </a:rPr>
              <a:t>atm</a:t>
            </a:r>
            <a:r>
              <a:rPr lang="en">
                <a:latin typeface="Consolas"/>
                <a:ea typeface="Consolas"/>
                <a:cs typeface="Consolas"/>
                <a:sym typeface="Consolas"/>
              </a:rPr>
              <a:t>)</a:t>
            </a:r>
            <a:endParaRPr>
              <a:latin typeface="Consolas"/>
              <a:ea typeface="Consolas"/>
              <a:cs typeface="Consolas"/>
              <a:sym typeface="Consolas"/>
            </a:endParaRPr>
          </a:p>
        </p:txBody>
      </p:sp>
      <p:sp>
        <p:nvSpPr>
          <p:cNvPr id="1389" name="Google Shape;1389;p130"/>
          <p:cNvSpPr/>
          <p:nvPr/>
        </p:nvSpPr>
        <p:spPr>
          <a:xfrm>
            <a:off x="3240763" y="4021975"/>
            <a:ext cx="711300" cy="287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130"/>
          <p:cNvSpPr txBox="1"/>
          <p:nvPr/>
        </p:nvSpPr>
        <p:spPr>
          <a:xfrm>
            <a:off x="4442375" y="3857725"/>
            <a:ext cx="15255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arg</a:t>
            </a:r>
            <a:r>
              <a:rPr lang="en">
                <a:latin typeface="Consolas"/>
                <a:ea typeface="Consolas"/>
                <a:cs typeface="Consolas"/>
                <a:sym typeface="Consolas"/>
              </a:rPr>
              <a:t>, </a:t>
            </a:r>
            <a:r>
              <a:rPr lang="en" i="1">
                <a:latin typeface="Consolas"/>
                <a:ea typeface="Consolas"/>
                <a:cs typeface="Consolas"/>
                <a:sym typeface="Consolas"/>
              </a:rPr>
              <a:t>var</a:t>
            </a:r>
            <a:endParaRPr i="1">
              <a:latin typeface="Consolas"/>
              <a:ea typeface="Consolas"/>
              <a:cs typeface="Consolas"/>
              <a:sym typeface="Consolas"/>
            </a:endParaRPr>
          </a:p>
          <a:p>
            <a:pPr marL="0" lvl="0" indent="0" algn="l" rtl="0">
              <a:lnSpc>
                <a:spcPct val="115000"/>
              </a:lnSpc>
              <a:spcBef>
                <a:spcPts val="0"/>
              </a:spcBef>
              <a:spcAft>
                <a:spcPts val="0"/>
              </a:spcAft>
              <a:buNone/>
            </a:pPr>
            <a:r>
              <a:rPr lang="en">
                <a:latin typeface="Consolas"/>
                <a:ea typeface="Consolas"/>
                <a:cs typeface="Consolas"/>
                <a:sym typeface="Consolas"/>
              </a:rPr>
              <a:t>xorq $1, </a:t>
            </a:r>
            <a:r>
              <a:rPr lang="en" i="1">
                <a:latin typeface="Consolas"/>
                <a:ea typeface="Consolas"/>
                <a:cs typeface="Consolas"/>
                <a:sym typeface="Consolas"/>
              </a:rPr>
              <a:t>var</a:t>
            </a:r>
            <a:endParaRPr i="1">
              <a:latin typeface="Consolas"/>
              <a:ea typeface="Consolas"/>
              <a:cs typeface="Consolas"/>
              <a:sym typeface="Consola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394"/>
        <p:cNvGrpSpPr/>
        <p:nvPr/>
      </p:nvGrpSpPr>
      <p:grpSpPr>
        <a:xfrm>
          <a:off x="0" y="0"/>
          <a:ext cx="0" cy="0"/>
          <a:chOff x="0" y="0"/>
          <a:chExt cx="0" cy="0"/>
        </a:xfrm>
      </p:grpSpPr>
      <p:sp>
        <p:nvSpPr>
          <p:cNvPr id="1395" name="Google Shape;1395;p1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Select Instructions: from C</a:t>
            </a:r>
            <a:r>
              <a:rPr lang="en" baseline="-25000"/>
              <a:t>If</a:t>
            </a:r>
            <a:r>
              <a:rPr lang="en"/>
              <a:t> to x86</a:t>
            </a:r>
            <a:r>
              <a:rPr lang="en" baseline="-25000"/>
              <a:t>If</a:t>
            </a:r>
            <a:endParaRPr baseline="-25000"/>
          </a:p>
          <a:p>
            <a:pPr marL="0" lvl="0" indent="0" algn="l" rtl="0">
              <a:spcBef>
                <a:spcPts val="0"/>
              </a:spcBef>
              <a:spcAft>
                <a:spcPts val="0"/>
              </a:spcAft>
              <a:buNone/>
            </a:pPr>
            <a:endParaRPr/>
          </a:p>
        </p:txBody>
      </p:sp>
      <p:sp>
        <p:nvSpPr>
          <p:cNvPr id="1396" name="Google Shape;1396;p131"/>
          <p:cNvSpPr txBox="1"/>
          <p:nvPr/>
        </p:nvSpPr>
        <p:spPr>
          <a:xfrm>
            <a:off x="721500" y="1848150"/>
            <a:ext cx="2253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latin typeface="Consolas"/>
                <a:ea typeface="Consolas"/>
                <a:cs typeface="Consolas"/>
                <a:sym typeface="Consolas"/>
              </a:rPr>
              <a:t>var</a:t>
            </a:r>
            <a:r>
              <a:rPr lang="en">
                <a:latin typeface="Consolas"/>
                <a:ea typeface="Consolas"/>
                <a:cs typeface="Consolas"/>
                <a:sym typeface="Consolas"/>
              </a:rPr>
              <a:t> = (eq? </a:t>
            </a:r>
            <a:r>
              <a:rPr lang="en" i="1">
                <a:latin typeface="Consolas"/>
                <a:ea typeface="Consolas"/>
                <a:cs typeface="Consolas"/>
                <a:sym typeface="Consolas"/>
              </a:rPr>
              <a:t>atm</a:t>
            </a:r>
            <a:r>
              <a:rPr lang="en" i="1" baseline="-25000">
                <a:latin typeface="Consolas"/>
                <a:ea typeface="Consolas"/>
                <a:cs typeface="Consolas"/>
                <a:sym typeface="Consolas"/>
              </a:rPr>
              <a:t>1</a:t>
            </a:r>
            <a:r>
              <a:rPr lang="en">
                <a:latin typeface="Consolas"/>
                <a:ea typeface="Consolas"/>
                <a:cs typeface="Consolas"/>
                <a:sym typeface="Consolas"/>
              </a:rPr>
              <a:t> </a:t>
            </a:r>
            <a:r>
              <a:rPr lang="en" i="1">
                <a:latin typeface="Consolas"/>
                <a:ea typeface="Consolas"/>
                <a:cs typeface="Consolas"/>
                <a:sym typeface="Consolas"/>
              </a:rPr>
              <a:t>atm</a:t>
            </a:r>
            <a:r>
              <a:rPr lang="en" i="1" baseline="-25000">
                <a:latin typeface="Consolas"/>
                <a:ea typeface="Consolas"/>
                <a:cs typeface="Consolas"/>
                <a:sym typeface="Consolas"/>
              </a:rPr>
              <a:t>2</a:t>
            </a:r>
            <a:r>
              <a:rPr lang="en">
                <a:latin typeface="Consolas"/>
                <a:ea typeface="Consolas"/>
                <a:cs typeface="Consolas"/>
                <a:sym typeface="Consolas"/>
              </a:rPr>
              <a:t>)</a:t>
            </a:r>
            <a:endParaRPr>
              <a:latin typeface="Consolas"/>
              <a:ea typeface="Consolas"/>
              <a:cs typeface="Consolas"/>
              <a:sym typeface="Consolas"/>
            </a:endParaRPr>
          </a:p>
        </p:txBody>
      </p:sp>
      <p:sp>
        <p:nvSpPr>
          <p:cNvPr id="1397" name="Google Shape;1397;p131"/>
          <p:cNvSpPr/>
          <p:nvPr/>
        </p:nvSpPr>
        <p:spPr>
          <a:xfrm>
            <a:off x="3233288" y="1904700"/>
            <a:ext cx="711300" cy="287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131"/>
          <p:cNvSpPr txBox="1"/>
          <p:nvPr/>
        </p:nvSpPr>
        <p:spPr>
          <a:xfrm>
            <a:off x="4434900" y="1740450"/>
            <a:ext cx="1936500" cy="89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latin typeface="Consolas"/>
                <a:ea typeface="Consolas"/>
                <a:cs typeface="Consolas"/>
                <a:sym typeface="Consolas"/>
              </a:rPr>
              <a:t>cmpq </a:t>
            </a:r>
            <a:r>
              <a:rPr lang="en" i="1">
                <a:latin typeface="Consolas"/>
                <a:ea typeface="Consolas"/>
                <a:cs typeface="Consolas"/>
                <a:sym typeface="Consolas"/>
              </a:rPr>
              <a:t>arg</a:t>
            </a:r>
            <a:r>
              <a:rPr lang="en" i="1" baseline="-25000">
                <a:latin typeface="Consolas"/>
                <a:ea typeface="Consolas"/>
                <a:cs typeface="Consolas"/>
                <a:sym typeface="Consolas"/>
              </a:rPr>
              <a:t>2</a:t>
            </a:r>
            <a:r>
              <a:rPr lang="en">
                <a:latin typeface="Consolas"/>
                <a:ea typeface="Consolas"/>
                <a:cs typeface="Consolas"/>
                <a:sym typeface="Consolas"/>
              </a:rPr>
              <a:t>, </a:t>
            </a:r>
            <a:r>
              <a:rPr lang="en" i="1">
                <a:latin typeface="Consolas"/>
                <a:ea typeface="Consolas"/>
                <a:cs typeface="Consolas"/>
                <a:sym typeface="Consolas"/>
              </a:rPr>
              <a:t>arg</a:t>
            </a:r>
            <a:r>
              <a:rPr lang="en" i="1" baseline="-25000">
                <a:latin typeface="Consolas"/>
                <a:ea typeface="Consolas"/>
                <a:cs typeface="Consolas"/>
                <a:sym typeface="Consolas"/>
              </a:rPr>
              <a:t>1</a:t>
            </a:r>
            <a:endParaRPr>
              <a:latin typeface="Consolas"/>
              <a:ea typeface="Consolas"/>
              <a:cs typeface="Consolas"/>
              <a:sym typeface="Consolas"/>
            </a:endParaRPr>
          </a:p>
          <a:p>
            <a:pPr marL="0" lvl="0" indent="0" algn="l" rtl="0">
              <a:lnSpc>
                <a:spcPct val="115000"/>
              </a:lnSpc>
              <a:spcBef>
                <a:spcPts val="0"/>
              </a:spcBef>
              <a:spcAft>
                <a:spcPts val="0"/>
              </a:spcAft>
              <a:buNone/>
            </a:pPr>
            <a:r>
              <a:rPr lang="en">
                <a:latin typeface="Consolas"/>
                <a:ea typeface="Consolas"/>
                <a:cs typeface="Consolas"/>
                <a:sym typeface="Consolas"/>
              </a:rPr>
              <a:t>sete %al</a:t>
            </a:r>
            <a:endParaRPr>
              <a:latin typeface="Consolas"/>
              <a:ea typeface="Consolas"/>
              <a:cs typeface="Consolas"/>
              <a:sym typeface="Consolas"/>
            </a:endParaRPr>
          </a:p>
          <a:p>
            <a:pPr marL="0" lvl="0" indent="0" algn="l" rtl="0">
              <a:lnSpc>
                <a:spcPct val="115000"/>
              </a:lnSpc>
              <a:spcBef>
                <a:spcPts val="0"/>
              </a:spcBef>
              <a:spcAft>
                <a:spcPts val="0"/>
              </a:spcAft>
              <a:buNone/>
            </a:pPr>
            <a:r>
              <a:rPr lang="en">
                <a:latin typeface="Consolas"/>
                <a:ea typeface="Consolas"/>
                <a:cs typeface="Consolas"/>
                <a:sym typeface="Consolas"/>
              </a:rPr>
              <a:t>movzbq %al, </a:t>
            </a:r>
            <a:r>
              <a:rPr lang="en" i="1">
                <a:latin typeface="Consolas"/>
                <a:ea typeface="Consolas"/>
                <a:cs typeface="Consolas"/>
                <a:sym typeface="Consolas"/>
              </a:rPr>
              <a:t>var</a:t>
            </a:r>
            <a:endParaRPr>
              <a:latin typeface="Consolas"/>
              <a:ea typeface="Consolas"/>
              <a:cs typeface="Consolas"/>
              <a:sym typeface="Consolas"/>
            </a:endParaRPr>
          </a:p>
        </p:txBody>
      </p:sp>
      <p:sp>
        <p:nvSpPr>
          <p:cNvPr id="1399" name="Google Shape;1399;p131"/>
          <p:cNvSpPr txBox="1"/>
          <p:nvPr/>
        </p:nvSpPr>
        <p:spPr>
          <a:xfrm>
            <a:off x="422025" y="1292850"/>
            <a:ext cx="256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Translate Comparisons:</a:t>
            </a:r>
            <a:endParaRPr/>
          </a:p>
        </p:txBody>
      </p:sp>
      <p:sp>
        <p:nvSpPr>
          <p:cNvPr id="1400" name="Google Shape;1400;p131"/>
          <p:cNvSpPr txBox="1"/>
          <p:nvPr/>
        </p:nvSpPr>
        <p:spPr>
          <a:xfrm>
            <a:off x="460800" y="2443325"/>
            <a:ext cx="256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Translate Goto:</a:t>
            </a:r>
            <a:endParaRPr/>
          </a:p>
        </p:txBody>
      </p:sp>
      <p:sp>
        <p:nvSpPr>
          <p:cNvPr id="1401" name="Google Shape;1401;p131"/>
          <p:cNvSpPr txBox="1"/>
          <p:nvPr/>
        </p:nvSpPr>
        <p:spPr>
          <a:xfrm>
            <a:off x="1020900" y="2896300"/>
            <a:ext cx="2121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goto </a:t>
            </a:r>
            <a:r>
              <a:rPr lang="en" i="1">
                <a:latin typeface="Consolas"/>
                <a:ea typeface="Consolas"/>
                <a:cs typeface="Consolas"/>
                <a:sym typeface="Consolas"/>
              </a:rPr>
              <a:t>label</a:t>
            </a:r>
            <a:endParaRPr>
              <a:latin typeface="Consolas"/>
              <a:ea typeface="Consolas"/>
              <a:cs typeface="Consolas"/>
              <a:sym typeface="Consolas"/>
            </a:endParaRPr>
          </a:p>
        </p:txBody>
      </p:sp>
      <p:sp>
        <p:nvSpPr>
          <p:cNvPr id="1402" name="Google Shape;1402;p131"/>
          <p:cNvSpPr/>
          <p:nvPr/>
        </p:nvSpPr>
        <p:spPr>
          <a:xfrm>
            <a:off x="3400663" y="2952850"/>
            <a:ext cx="711300" cy="287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131"/>
          <p:cNvSpPr txBox="1"/>
          <p:nvPr/>
        </p:nvSpPr>
        <p:spPr>
          <a:xfrm>
            <a:off x="4449875" y="2864800"/>
            <a:ext cx="1936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jmp </a:t>
            </a:r>
            <a:r>
              <a:rPr lang="en" i="1">
                <a:latin typeface="Consolas"/>
                <a:ea typeface="Consolas"/>
                <a:cs typeface="Consolas"/>
                <a:sym typeface="Consolas"/>
              </a:rPr>
              <a:t>label</a:t>
            </a:r>
            <a:endParaRPr i="1">
              <a:latin typeface="Consolas"/>
              <a:ea typeface="Consolas"/>
              <a:cs typeface="Consolas"/>
              <a:sym typeface="Consolas"/>
            </a:endParaRPr>
          </a:p>
        </p:txBody>
      </p:sp>
      <p:sp>
        <p:nvSpPr>
          <p:cNvPr id="1404" name="Google Shape;1404;p131"/>
          <p:cNvSpPr txBox="1"/>
          <p:nvPr/>
        </p:nvSpPr>
        <p:spPr>
          <a:xfrm>
            <a:off x="460800" y="3357725"/>
            <a:ext cx="256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Translate If:</a:t>
            </a:r>
            <a:endParaRPr/>
          </a:p>
        </p:txBody>
      </p:sp>
      <p:sp>
        <p:nvSpPr>
          <p:cNvPr id="1405" name="Google Shape;1405;p131"/>
          <p:cNvSpPr txBox="1"/>
          <p:nvPr/>
        </p:nvSpPr>
        <p:spPr>
          <a:xfrm>
            <a:off x="1020900" y="3810700"/>
            <a:ext cx="2121600" cy="1143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latin typeface="Consolas"/>
                <a:ea typeface="Consolas"/>
                <a:cs typeface="Consolas"/>
                <a:sym typeface="Consolas"/>
              </a:rPr>
              <a:t>if (eq? </a:t>
            </a:r>
            <a:r>
              <a:rPr lang="en" i="1">
                <a:latin typeface="Consolas"/>
                <a:ea typeface="Consolas"/>
                <a:cs typeface="Consolas"/>
                <a:sym typeface="Consolas"/>
              </a:rPr>
              <a:t>atm</a:t>
            </a:r>
            <a:r>
              <a:rPr lang="en" i="1" baseline="-25000">
                <a:latin typeface="Consolas"/>
                <a:ea typeface="Consolas"/>
                <a:cs typeface="Consolas"/>
                <a:sym typeface="Consolas"/>
              </a:rPr>
              <a:t>1</a:t>
            </a:r>
            <a:r>
              <a:rPr lang="en">
                <a:latin typeface="Consolas"/>
                <a:ea typeface="Consolas"/>
                <a:cs typeface="Consolas"/>
                <a:sym typeface="Consolas"/>
              </a:rPr>
              <a:t> </a:t>
            </a:r>
            <a:r>
              <a:rPr lang="en" i="1">
                <a:latin typeface="Consolas"/>
                <a:ea typeface="Consolas"/>
                <a:cs typeface="Consolas"/>
                <a:sym typeface="Consolas"/>
              </a:rPr>
              <a:t>atm</a:t>
            </a:r>
            <a:r>
              <a:rPr lang="en" i="1" baseline="-25000">
                <a:latin typeface="Consolas"/>
                <a:ea typeface="Consolas"/>
                <a:cs typeface="Consolas"/>
                <a:sym typeface="Consolas"/>
              </a:rPr>
              <a:t>2</a:t>
            </a:r>
            <a:r>
              <a:rPr lang="en">
                <a:latin typeface="Consolas"/>
                <a:ea typeface="Consolas"/>
                <a:cs typeface="Consolas"/>
                <a:sym typeface="Consolas"/>
              </a:rPr>
              <a:t>):</a:t>
            </a:r>
            <a:endParaRPr>
              <a:latin typeface="Consolas"/>
              <a:ea typeface="Consolas"/>
              <a:cs typeface="Consolas"/>
              <a:sym typeface="Consolas"/>
            </a:endParaRPr>
          </a:p>
          <a:p>
            <a:pPr marL="0" lvl="0" indent="0" algn="l" rtl="0">
              <a:lnSpc>
                <a:spcPct val="115000"/>
              </a:lnSpc>
              <a:spcBef>
                <a:spcPts val="0"/>
              </a:spcBef>
              <a:spcAft>
                <a:spcPts val="0"/>
              </a:spcAft>
              <a:buNone/>
            </a:pPr>
            <a:r>
              <a:rPr lang="en">
                <a:latin typeface="Consolas"/>
                <a:ea typeface="Consolas"/>
                <a:cs typeface="Consolas"/>
                <a:sym typeface="Consolas"/>
              </a:rPr>
              <a:t>    goto </a:t>
            </a:r>
            <a:r>
              <a:rPr lang="en" i="1">
                <a:latin typeface="Consolas"/>
                <a:ea typeface="Consolas"/>
                <a:cs typeface="Consolas"/>
                <a:sym typeface="Consolas"/>
              </a:rPr>
              <a:t>label</a:t>
            </a:r>
            <a:r>
              <a:rPr lang="en" i="1" baseline="-25000">
                <a:latin typeface="Consolas"/>
                <a:ea typeface="Consolas"/>
                <a:cs typeface="Consolas"/>
                <a:sym typeface="Consolas"/>
              </a:rPr>
              <a:t>1</a:t>
            </a:r>
            <a:endParaRPr>
              <a:latin typeface="Consolas"/>
              <a:ea typeface="Consolas"/>
              <a:cs typeface="Consolas"/>
              <a:sym typeface="Consolas"/>
            </a:endParaRPr>
          </a:p>
          <a:p>
            <a:pPr marL="0" lvl="0" indent="0" algn="l" rtl="0">
              <a:lnSpc>
                <a:spcPct val="115000"/>
              </a:lnSpc>
              <a:spcBef>
                <a:spcPts val="0"/>
              </a:spcBef>
              <a:spcAft>
                <a:spcPts val="0"/>
              </a:spcAft>
              <a:buNone/>
            </a:pPr>
            <a:r>
              <a:rPr lang="en">
                <a:latin typeface="Consolas"/>
                <a:ea typeface="Consolas"/>
                <a:cs typeface="Consolas"/>
                <a:sym typeface="Consolas"/>
              </a:rPr>
              <a:t>else:</a:t>
            </a:r>
            <a:endParaRPr>
              <a:latin typeface="Consolas"/>
              <a:ea typeface="Consolas"/>
              <a:cs typeface="Consolas"/>
              <a:sym typeface="Consolas"/>
            </a:endParaRPr>
          </a:p>
          <a:p>
            <a:pPr marL="0" lvl="0" indent="0" algn="l" rtl="0">
              <a:lnSpc>
                <a:spcPct val="115000"/>
              </a:lnSpc>
              <a:spcBef>
                <a:spcPts val="0"/>
              </a:spcBef>
              <a:spcAft>
                <a:spcPts val="0"/>
              </a:spcAft>
              <a:buNone/>
            </a:pPr>
            <a:r>
              <a:rPr lang="en">
                <a:latin typeface="Consolas"/>
                <a:ea typeface="Consolas"/>
                <a:cs typeface="Consolas"/>
                <a:sym typeface="Consolas"/>
              </a:rPr>
              <a:t>    goto </a:t>
            </a:r>
            <a:r>
              <a:rPr lang="en" i="1">
                <a:latin typeface="Consolas"/>
                <a:ea typeface="Consolas"/>
                <a:cs typeface="Consolas"/>
                <a:sym typeface="Consolas"/>
              </a:rPr>
              <a:t>label</a:t>
            </a:r>
            <a:r>
              <a:rPr lang="en" i="1" baseline="-25000">
                <a:latin typeface="Consolas"/>
                <a:ea typeface="Consolas"/>
                <a:cs typeface="Consolas"/>
                <a:sym typeface="Consolas"/>
              </a:rPr>
              <a:t>2</a:t>
            </a:r>
            <a:endParaRPr>
              <a:latin typeface="Consolas"/>
              <a:ea typeface="Consolas"/>
              <a:cs typeface="Consolas"/>
              <a:sym typeface="Consolas"/>
            </a:endParaRPr>
          </a:p>
        </p:txBody>
      </p:sp>
      <p:sp>
        <p:nvSpPr>
          <p:cNvPr id="1406" name="Google Shape;1406;p131"/>
          <p:cNvSpPr/>
          <p:nvPr/>
        </p:nvSpPr>
        <p:spPr>
          <a:xfrm>
            <a:off x="3400663" y="3867250"/>
            <a:ext cx="711300" cy="287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131"/>
          <p:cNvSpPr txBox="1"/>
          <p:nvPr/>
        </p:nvSpPr>
        <p:spPr>
          <a:xfrm>
            <a:off x="4449875" y="3779200"/>
            <a:ext cx="1936500" cy="89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latin typeface="Consolas"/>
                <a:ea typeface="Consolas"/>
                <a:cs typeface="Consolas"/>
                <a:sym typeface="Consolas"/>
              </a:rPr>
              <a:t>cmpq </a:t>
            </a:r>
            <a:r>
              <a:rPr lang="en" i="1">
                <a:latin typeface="Consolas"/>
                <a:ea typeface="Consolas"/>
                <a:cs typeface="Consolas"/>
                <a:sym typeface="Consolas"/>
              </a:rPr>
              <a:t>arg</a:t>
            </a:r>
            <a:r>
              <a:rPr lang="en" i="1" baseline="-25000">
                <a:latin typeface="Consolas"/>
                <a:ea typeface="Consolas"/>
                <a:cs typeface="Consolas"/>
                <a:sym typeface="Consolas"/>
              </a:rPr>
              <a:t>2</a:t>
            </a:r>
            <a:r>
              <a:rPr lang="en">
                <a:latin typeface="Consolas"/>
                <a:ea typeface="Consolas"/>
                <a:cs typeface="Consolas"/>
                <a:sym typeface="Consolas"/>
              </a:rPr>
              <a:t>, </a:t>
            </a:r>
            <a:r>
              <a:rPr lang="en" i="1">
                <a:latin typeface="Consolas"/>
                <a:ea typeface="Consolas"/>
                <a:cs typeface="Consolas"/>
                <a:sym typeface="Consolas"/>
              </a:rPr>
              <a:t>arg</a:t>
            </a:r>
            <a:r>
              <a:rPr lang="en" i="1" baseline="-25000">
                <a:latin typeface="Consolas"/>
                <a:ea typeface="Consolas"/>
                <a:cs typeface="Consolas"/>
                <a:sym typeface="Consolas"/>
              </a:rPr>
              <a:t>1</a:t>
            </a:r>
            <a:endParaRPr>
              <a:latin typeface="Consolas"/>
              <a:ea typeface="Consolas"/>
              <a:cs typeface="Consolas"/>
              <a:sym typeface="Consolas"/>
            </a:endParaRPr>
          </a:p>
          <a:p>
            <a:pPr marL="0" lvl="0" indent="0" algn="l" rtl="0">
              <a:lnSpc>
                <a:spcPct val="115000"/>
              </a:lnSpc>
              <a:spcBef>
                <a:spcPts val="0"/>
              </a:spcBef>
              <a:spcAft>
                <a:spcPts val="0"/>
              </a:spcAft>
              <a:buNone/>
            </a:pPr>
            <a:r>
              <a:rPr lang="en">
                <a:latin typeface="Consolas"/>
                <a:ea typeface="Consolas"/>
                <a:cs typeface="Consolas"/>
                <a:sym typeface="Consolas"/>
              </a:rPr>
              <a:t>je </a:t>
            </a:r>
            <a:r>
              <a:rPr lang="en" i="1">
                <a:latin typeface="Consolas"/>
                <a:ea typeface="Consolas"/>
                <a:cs typeface="Consolas"/>
                <a:sym typeface="Consolas"/>
              </a:rPr>
              <a:t>label</a:t>
            </a:r>
            <a:r>
              <a:rPr lang="en" i="1" baseline="-25000">
                <a:latin typeface="Consolas"/>
                <a:ea typeface="Consolas"/>
                <a:cs typeface="Consolas"/>
                <a:sym typeface="Consolas"/>
              </a:rPr>
              <a:t>1</a:t>
            </a:r>
            <a:endParaRPr>
              <a:latin typeface="Consolas"/>
              <a:ea typeface="Consolas"/>
              <a:cs typeface="Consolas"/>
              <a:sym typeface="Consolas"/>
            </a:endParaRPr>
          </a:p>
          <a:p>
            <a:pPr marL="0" lvl="0" indent="0" algn="l" rtl="0">
              <a:lnSpc>
                <a:spcPct val="115000"/>
              </a:lnSpc>
              <a:spcBef>
                <a:spcPts val="0"/>
              </a:spcBef>
              <a:spcAft>
                <a:spcPts val="0"/>
              </a:spcAft>
              <a:buNone/>
            </a:pPr>
            <a:r>
              <a:rPr lang="en">
                <a:latin typeface="Consolas"/>
                <a:ea typeface="Consolas"/>
                <a:cs typeface="Consolas"/>
                <a:sym typeface="Consolas"/>
              </a:rPr>
              <a:t>jmp </a:t>
            </a:r>
            <a:r>
              <a:rPr lang="en" i="1">
                <a:latin typeface="Consolas"/>
                <a:ea typeface="Consolas"/>
                <a:cs typeface="Consolas"/>
                <a:sym typeface="Consolas"/>
              </a:rPr>
              <a:t>label</a:t>
            </a:r>
            <a:r>
              <a:rPr lang="en" i="1" baseline="-25000">
                <a:latin typeface="Consolas"/>
                <a:ea typeface="Consolas"/>
                <a:cs typeface="Consolas"/>
                <a:sym typeface="Consolas"/>
              </a:rPr>
              <a:t>2</a:t>
            </a:r>
            <a:endParaRPr>
              <a:latin typeface="Consolas"/>
              <a:ea typeface="Consolas"/>
              <a:cs typeface="Consolas"/>
              <a:sym typeface="Consolas"/>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411"/>
        <p:cNvGrpSpPr/>
        <p:nvPr/>
      </p:nvGrpSpPr>
      <p:grpSpPr>
        <a:xfrm>
          <a:off x="0" y="0"/>
          <a:ext cx="0" cy="0"/>
          <a:chOff x="0" y="0"/>
          <a:chExt cx="0" cy="0"/>
        </a:xfrm>
      </p:grpSpPr>
      <p:sp>
        <p:nvSpPr>
          <p:cNvPr id="1412" name="Google Shape;1412;p1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Register Allocation: Liveness Analysis</a:t>
            </a:r>
            <a:endParaRPr/>
          </a:p>
        </p:txBody>
      </p:sp>
      <p:sp>
        <p:nvSpPr>
          <p:cNvPr id="1413" name="Google Shape;1413;p132"/>
          <p:cNvSpPr/>
          <p:nvPr/>
        </p:nvSpPr>
        <p:spPr>
          <a:xfrm>
            <a:off x="2900100" y="2209950"/>
            <a:ext cx="507000" cy="502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B2</a:t>
            </a:r>
            <a:endParaRPr/>
          </a:p>
        </p:txBody>
      </p:sp>
      <p:sp>
        <p:nvSpPr>
          <p:cNvPr id="1414" name="Google Shape;1414;p132"/>
          <p:cNvSpPr/>
          <p:nvPr/>
        </p:nvSpPr>
        <p:spPr>
          <a:xfrm>
            <a:off x="4454850" y="2286150"/>
            <a:ext cx="507000" cy="502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B3</a:t>
            </a:r>
            <a:endParaRPr/>
          </a:p>
        </p:txBody>
      </p:sp>
      <p:sp>
        <p:nvSpPr>
          <p:cNvPr id="1415" name="Google Shape;1415;p132"/>
          <p:cNvSpPr/>
          <p:nvPr/>
        </p:nvSpPr>
        <p:spPr>
          <a:xfrm>
            <a:off x="3654100" y="1193050"/>
            <a:ext cx="507000" cy="502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B1</a:t>
            </a:r>
            <a:endParaRPr/>
          </a:p>
        </p:txBody>
      </p:sp>
      <p:sp>
        <p:nvSpPr>
          <p:cNvPr id="1416" name="Google Shape;1416;p132"/>
          <p:cNvSpPr/>
          <p:nvPr/>
        </p:nvSpPr>
        <p:spPr>
          <a:xfrm>
            <a:off x="3407025" y="3354625"/>
            <a:ext cx="507000" cy="502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B4</a:t>
            </a:r>
            <a:endParaRPr/>
          </a:p>
        </p:txBody>
      </p:sp>
      <p:sp>
        <p:nvSpPr>
          <p:cNvPr id="1417" name="Google Shape;1417;p132"/>
          <p:cNvSpPr/>
          <p:nvPr/>
        </p:nvSpPr>
        <p:spPr>
          <a:xfrm>
            <a:off x="4454850" y="4353025"/>
            <a:ext cx="507000" cy="502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B5</a:t>
            </a:r>
            <a:endParaRPr/>
          </a:p>
        </p:txBody>
      </p:sp>
      <p:cxnSp>
        <p:nvCxnSpPr>
          <p:cNvPr id="1418" name="Google Shape;1418;p132"/>
          <p:cNvCxnSpPr>
            <a:stCxn id="1415" idx="2"/>
            <a:endCxn id="1413" idx="0"/>
          </p:cNvCxnSpPr>
          <p:nvPr/>
        </p:nvCxnSpPr>
        <p:spPr>
          <a:xfrm flipH="1">
            <a:off x="3153700" y="1695550"/>
            <a:ext cx="753900" cy="514500"/>
          </a:xfrm>
          <a:prstGeom prst="straightConnector1">
            <a:avLst/>
          </a:prstGeom>
          <a:noFill/>
          <a:ln w="9525" cap="flat" cmpd="sng">
            <a:solidFill>
              <a:schemeClr val="dk2"/>
            </a:solidFill>
            <a:prstDash val="solid"/>
            <a:round/>
            <a:headEnd type="none" w="med" len="med"/>
            <a:tailEnd type="triangle" w="med" len="med"/>
          </a:ln>
        </p:spPr>
      </p:cxnSp>
      <p:cxnSp>
        <p:nvCxnSpPr>
          <p:cNvPr id="1419" name="Google Shape;1419;p132"/>
          <p:cNvCxnSpPr>
            <a:stCxn id="1415" idx="2"/>
            <a:endCxn id="1414" idx="0"/>
          </p:cNvCxnSpPr>
          <p:nvPr/>
        </p:nvCxnSpPr>
        <p:spPr>
          <a:xfrm>
            <a:off x="3907600" y="1695550"/>
            <a:ext cx="800700" cy="590700"/>
          </a:xfrm>
          <a:prstGeom prst="straightConnector1">
            <a:avLst/>
          </a:prstGeom>
          <a:noFill/>
          <a:ln w="9525" cap="flat" cmpd="sng">
            <a:solidFill>
              <a:schemeClr val="dk2"/>
            </a:solidFill>
            <a:prstDash val="solid"/>
            <a:round/>
            <a:headEnd type="none" w="med" len="med"/>
            <a:tailEnd type="triangle" w="med" len="med"/>
          </a:ln>
        </p:spPr>
      </p:cxnSp>
      <p:cxnSp>
        <p:nvCxnSpPr>
          <p:cNvPr id="1420" name="Google Shape;1420;p132"/>
          <p:cNvCxnSpPr>
            <a:stCxn id="1413" idx="2"/>
            <a:endCxn id="1416" idx="0"/>
          </p:cNvCxnSpPr>
          <p:nvPr/>
        </p:nvCxnSpPr>
        <p:spPr>
          <a:xfrm>
            <a:off x="3153600" y="2712450"/>
            <a:ext cx="507000" cy="642300"/>
          </a:xfrm>
          <a:prstGeom prst="straightConnector1">
            <a:avLst/>
          </a:prstGeom>
          <a:noFill/>
          <a:ln w="9525" cap="flat" cmpd="sng">
            <a:solidFill>
              <a:schemeClr val="dk2"/>
            </a:solidFill>
            <a:prstDash val="solid"/>
            <a:round/>
            <a:headEnd type="none" w="med" len="med"/>
            <a:tailEnd type="triangle" w="med" len="med"/>
          </a:ln>
        </p:spPr>
      </p:cxnSp>
      <p:cxnSp>
        <p:nvCxnSpPr>
          <p:cNvPr id="1421" name="Google Shape;1421;p132"/>
          <p:cNvCxnSpPr>
            <a:stCxn id="1414" idx="2"/>
            <a:endCxn id="1417" idx="0"/>
          </p:cNvCxnSpPr>
          <p:nvPr/>
        </p:nvCxnSpPr>
        <p:spPr>
          <a:xfrm>
            <a:off x="4708350" y="2788650"/>
            <a:ext cx="0" cy="1564500"/>
          </a:xfrm>
          <a:prstGeom prst="straightConnector1">
            <a:avLst/>
          </a:prstGeom>
          <a:noFill/>
          <a:ln w="9525" cap="flat" cmpd="sng">
            <a:solidFill>
              <a:schemeClr val="dk2"/>
            </a:solidFill>
            <a:prstDash val="solid"/>
            <a:round/>
            <a:headEnd type="none" w="med" len="med"/>
            <a:tailEnd type="triangle" w="med" len="med"/>
          </a:ln>
        </p:spPr>
      </p:cxnSp>
      <p:cxnSp>
        <p:nvCxnSpPr>
          <p:cNvPr id="1422" name="Google Shape;1422;p132"/>
          <p:cNvCxnSpPr>
            <a:stCxn id="1416" idx="2"/>
            <a:endCxn id="1417" idx="0"/>
          </p:cNvCxnSpPr>
          <p:nvPr/>
        </p:nvCxnSpPr>
        <p:spPr>
          <a:xfrm>
            <a:off x="3660525" y="3857125"/>
            <a:ext cx="1047900" cy="495900"/>
          </a:xfrm>
          <a:prstGeom prst="straightConnector1">
            <a:avLst/>
          </a:prstGeom>
          <a:noFill/>
          <a:ln w="9525" cap="flat" cmpd="sng">
            <a:solidFill>
              <a:schemeClr val="dk2"/>
            </a:solidFill>
            <a:prstDash val="solid"/>
            <a:round/>
            <a:headEnd type="none" w="med" len="med"/>
            <a:tailEnd type="triangle" w="med" len="med"/>
          </a:ln>
        </p:spPr>
      </p:cxnSp>
      <p:sp>
        <p:nvSpPr>
          <p:cNvPr id="1423" name="Google Shape;1423;p132"/>
          <p:cNvSpPr txBox="1"/>
          <p:nvPr/>
        </p:nvSpPr>
        <p:spPr>
          <a:xfrm>
            <a:off x="386525" y="1148938"/>
            <a:ext cx="29499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Program is an acyclic graph where each node is a basic block (sequence of instructions).</a:t>
            </a:r>
            <a:endParaRPr/>
          </a:p>
        </p:txBody>
      </p:sp>
      <p:sp>
        <p:nvSpPr>
          <p:cNvPr id="1424" name="Google Shape;1424;p132"/>
          <p:cNvSpPr/>
          <p:nvPr/>
        </p:nvSpPr>
        <p:spPr>
          <a:xfrm>
            <a:off x="4995100" y="4371175"/>
            <a:ext cx="187200" cy="473100"/>
          </a:xfrm>
          <a:prstGeom prst="upArrow">
            <a:avLst>
              <a:gd name="adj1" fmla="val 50000"/>
              <a:gd name="adj2" fmla="val 5000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132"/>
          <p:cNvSpPr txBox="1"/>
          <p:nvPr/>
        </p:nvSpPr>
        <p:spPr>
          <a:xfrm>
            <a:off x="4927750" y="4743300"/>
            <a:ext cx="32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a:t>
            </a:r>
            <a:endParaRPr/>
          </a:p>
        </p:txBody>
      </p:sp>
      <p:sp>
        <p:nvSpPr>
          <p:cNvPr id="1426" name="Google Shape;1426;p132"/>
          <p:cNvSpPr txBox="1"/>
          <p:nvPr/>
        </p:nvSpPr>
        <p:spPr>
          <a:xfrm>
            <a:off x="4887625" y="4001875"/>
            <a:ext cx="9807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t>L</a:t>
            </a:r>
            <a:r>
              <a:rPr lang="en" sz="1200" baseline="-25000"/>
              <a:t>before</a:t>
            </a:r>
            <a:r>
              <a:rPr lang="en" sz="1200"/>
              <a:t>(B5)</a:t>
            </a:r>
            <a:endParaRPr sz="1200"/>
          </a:p>
        </p:txBody>
      </p:sp>
      <p:sp>
        <p:nvSpPr>
          <p:cNvPr id="1427" name="Google Shape;1427;p132"/>
          <p:cNvSpPr txBox="1"/>
          <p:nvPr/>
        </p:nvSpPr>
        <p:spPr>
          <a:xfrm>
            <a:off x="2513165" y="3780950"/>
            <a:ext cx="968185"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err="1"/>
              <a:t>L</a:t>
            </a:r>
            <a:r>
              <a:rPr lang="en" sz="1200" baseline="-25000" dirty="0" err="1"/>
              <a:t>before</a:t>
            </a:r>
            <a:r>
              <a:rPr lang="en" sz="1200" dirty="0"/>
              <a:t>(B5)</a:t>
            </a:r>
            <a:endParaRPr sz="1200" dirty="0"/>
          </a:p>
        </p:txBody>
      </p:sp>
      <p:sp>
        <p:nvSpPr>
          <p:cNvPr id="1428" name="Google Shape;1428;p132"/>
          <p:cNvSpPr txBox="1"/>
          <p:nvPr/>
        </p:nvSpPr>
        <p:spPr>
          <a:xfrm>
            <a:off x="4956324" y="2712450"/>
            <a:ext cx="911997"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err="1"/>
              <a:t>L</a:t>
            </a:r>
            <a:r>
              <a:rPr lang="en" sz="1200" baseline="-25000" dirty="0" err="1"/>
              <a:t>before</a:t>
            </a:r>
            <a:r>
              <a:rPr lang="en" sz="1200" dirty="0"/>
              <a:t>(B5)</a:t>
            </a:r>
            <a:endParaRPr sz="1200" dirty="0"/>
          </a:p>
        </p:txBody>
      </p:sp>
      <p:sp>
        <p:nvSpPr>
          <p:cNvPr id="1429" name="Google Shape;1429;p132"/>
          <p:cNvSpPr/>
          <p:nvPr/>
        </p:nvSpPr>
        <p:spPr>
          <a:xfrm>
            <a:off x="4995100" y="2300850"/>
            <a:ext cx="187200" cy="473100"/>
          </a:xfrm>
          <a:prstGeom prst="upArrow">
            <a:avLst>
              <a:gd name="adj1" fmla="val 50000"/>
              <a:gd name="adj2" fmla="val 5000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132"/>
          <p:cNvSpPr/>
          <p:nvPr/>
        </p:nvSpPr>
        <p:spPr>
          <a:xfrm>
            <a:off x="3188600" y="3369325"/>
            <a:ext cx="187200" cy="473100"/>
          </a:xfrm>
          <a:prstGeom prst="upArrow">
            <a:avLst>
              <a:gd name="adj1" fmla="val 50000"/>
              <a:gd name="adj2" fmla="val 5000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132"/>
          <p:cNvSpPr txBox="1"/>
          <p:nvPr/>
        </p:nvSpPr>
        <p:spPr>
          <a:xfrm>
            <a:off x="2513165" y="3076225"/>
            <a:ext cx="938835"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err="1"/>
              <a:t>L</a:t>
            </a:r>
            <a:r>
              <a:rPr lang="en" sz="1200" baseline="-25000" dirty="0" err="1"/>
              <a:t>before</a:t>
            </a:r>
            <a:r>
              <a:rPr lang="en" sz="1200" dirty="0"/>
              <a:t>(B4)</a:t>
            </a:r>
            <a:endParaRPr sz="1200" dirty="0"/>
          </a:p>
        </p:txBody>
      </p:sp>
      <p:sp>
        <p:nvSpPr>
          <p:cNvPr id="1432" name="Google Shape;1432;p132"/>
          <p:cNvSpPr txBox="1"/>
          <p:nvPr/>
        </p:nvSpPr>
        <p:spPr>
          <a:xfrm>
            <a:off x="4904800" y="1934725"/>
            <a:ext cx="92935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err="1"/>
              <a:t>L</a:t>
            </a:r>
            <a:r>
              <a:rPr lang="en" sz="1200" baseline="-25000" dirty="0" err="1"/>
              <a:t>before</a:t>
            </a:r>
            <a:r>
              <a:rPr lang="en" sz="1200" dirty="0"/>
              <a:t>(B3)</a:t>
            </a:r>
            <a:endParaRPr sz="1200" dirty="0"/>
          </a:p>
        </p:txBody>
      </p:sp>
      <p:sp>
        <p:nvSpPr>
          <p:cNvPr id="1433" name="Google Shape;1433;p132"/>
          <p:cNvSpPr/>
          <p:nvPr/>
        </p:nvSpPr>
        <p:spPr>
          <a:xfrm>
            <a:off x="2638050" y="2224650"/>
            <a:ext cx="187200" cy="473100"/>
          </a:xfrm>
          <a:prstGeom prst="upArrow">
            <a:avLst>
              <a:gd name="adj1" fmla="val 50000"/>
              <a:gd name="adj2" fmla="val 5000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132"/>
          <p:cNvSpPr txBox="1"/>
          <p:nvPr/>
        </p:nvSpPr>
        <p:spPr>
          <a:xfrm>
            <a:off x="1962615" y="2636250"/>
            <a:ext cx="938835"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err="1"/>
              <a:t>L</a:t>
            </a:r>
            <a:r>
              <a:rPr lang="en" sz="1200" baseline="-25000" dirty="0" err="1"/>
              <a:t>before</a:t>
            </a:r>
            <a:r>
              <a:rPr lang="en" sz="1200" dirty="0"/>
              <a:t>(B4)</a:t>
            </a:r>
            <a:endParaRPr sz="1200" dirty="0"/>
          </a:p>
        </p:txBody>
      </p:sp>
      <p:sp>
        <p:nvSpPr>
          <p:cNvPr id="1435" name="Google Shape;1435;p132"/>
          <p:cNvSpPr txBox="1"/>
          <p:nvPr/>
        </p:nvSpPr>
        <p:spPr>
          <a:xfrm>
            <a:off x="1962615" y="1938525"/>
            <a:ext cx="938835"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err="1"/>
              <a:t>L</a:t>
            </a:r>
            <a:r>
              <a:rPr lang="en" sz="1200" baseline="-25000" dirty="0" err="1"/>
              <a:t>before</a:t>
            </a:r>
            <a:r>
              <a:rPr lang="en" sz="1200" dirty="0"/>
              <a:t>(B2)</a:t>
            </a:r>
            <a:endParaRPr sz="1200" dirty="0"/>
          </a:p>
        </p:txBody>
      </p:sp>
      <p:sp>
        <p:nvSpPr>
          <p:cNvPr id="1436" name="Google Shape;1436;p132"/>
          <p:cNvSpPr txBox="1"/>
          <p:nvPr/>
        </p:nvSpPr>
        <p:spPr>
          <a:xfrm>
            <a:off x="4083650" y="1569225"/>
            <a:ext cx="17505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rPr>
              <a:t>L</a:t>
            </a:r>
            <a:r>
              <a:rPr lang="en" sz="1200" baseline="-25000">
                <a:solidFill>
                  <a:schemeClr val="dk1"/>
                </a:solidFill>
              </a:rPr>
              <a:t>before</a:t>
            </a:r>
            <a:r>
              <a:rPr lang="en" sz="1200">
                <a:solidFill>
                  <a:schemeClr val="dk1"/>
                </a:solidFill>
              </a:rPr>
              <a:t>(B2) ⋃ </a:t>
            </a:r>
            <a:r>
              <a:rPr lang="en" sz="1200"/>
              <a:t>L</a:t>
            </a:r>
            <a:r>
              <a:rPr lang="en" sz="1200" baseline="-25000"/>
              <a:t>before</a:t>
            </a:r>
            <a:r>
              <a:rPr lang="en" sz="1200"/>
              <a:t>(B3)</a:t>
            </a:r>
            <a:endParaRPr sz="1200"/>
          </a:p>
        </p:txBody>
      </p:sp>
      <p:sp>
        <p:nvSpPr>
          <p:cNvPr id="1437" name="Google Shape;1437;p132"/>
          <p:cNvSpPr/>
          <p:nvPr/>
        </p:nvSpPr>
        <p:spPr>
          <a:xfrm>
            <a:off x="4161100" y="1207750"/>
            <a:ext cx="187200" cy="473100"/>
          </a:xfrm>
          <a:prstGeom prst="upArrow">
            <a:avLst>
              <a:gd name="adj1" fmla="val 50000"/>
              <a:gd name="adj2" fmla="val 5000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132"/>
          <p:cNvSpPr txBox="1"/>
          <p:nvPr/>
        </p:nvSpPr>
        <p:spPr>
          <a:xfrm>
            <a:off x="4084900" y="899950"/>
            <a:ext cx="910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err="1"/>
              <a:t>L</a:t>
            </a:r>
            <a:r>
              <a:rPr lang="en" sz="1200" baseline="-25000" dirty="0" err="1"/>
              <a:t>before</a:t>
            </a:r>
            <a:r>
              <a:rPr lang="en" sz="1200" dirty="0"/>
              <a:t>(B1)</a:t>
            </a:r>
            <a:endParaRPr sz="1200" dirty="0"/>
          </a:p>
        </p:txBody>
      </p:sp>
      <p:sp>
        <p:nvSpPr>
          <p:cNvPr id="1439" name="Google Shape;1439;p132"/>
          <p:cNvSpPr txBox="1"/>
          <p:nvPr/>
        </p:nvSpPr>
        <p:spPr>
          <a:xfrm>
            <a:off x="6162925" y="1200150"/>
            <a:ext cx="26205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Process the blocks in reverse topological order.</a:t>
            </a:r>
            <a:endParaRPr/>
          </a:p>
        </p:txBody>
      </p:sp>
      <p:sp>
        <p:nvSpPr>
          <p:cNvPr id="1440" name="Google Shape;1440;p132"/>
          <p:cNvSpPr txBox="1"/>
          <p:nvPr/>
        </p:nvSpPr>
        <p:spPr>
          <a:xfrm>
            <a:off x="6262925" y="2510250"/>
            <a:ext cx="26205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The live-after set for the last instruction in a block is the </a:t>
            </a:r>
            <a:r>
              <a:rPr lang="en" b="1"/>
              <a:t>union</a:t>
            </a:r>
            <a:r>
              <a:rPr lang="en"/>
              <a:t> of the live-before sets of the blocks that come after.</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444"/>
        <p:cNvGrpSpPr/>
        <p:nvPr/>
      </p:nvGrpSpPr>
      <p:grpSpPr>
        <a:xfrm>
          <a:off x="0" y="0"/>
          <a:ext cx="0" cy="0"/>
          <a:chOff x="0" y="0"/>
          <a:chExt cx="0" cy="0"/>
        </a:xfrm>
      </p:grpSpPr>
      <p:sp>
        <p:nvSpPr>
          <p:cNvPr id="1445" name="Google Shape;1445;p1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Patch Instructions</a:t>
            </a:r>
            <a:endParaRPr/>
          </a:p>
        </p:txBody>
      </p:sp>
      <p:sp>
        <p:nvSpPr>
          <p:cNvPr id="1446" name="Google Shape;1446;p1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Second argument of cmpq may not be an immediate.</a:t>
            </a:r>
            <a:endParaRPr/>
          </a:p>
          <a:p>
            <a:pPr marL="0" lvl="0" indent="0" algn="l" rtl="0">
              <a:spcBef>
                <a:spcPts val="1200"/>
              </a:spcBef>
              <a:spcAft>
                <a:spcPts val="1200"/>
              </a:spcAft>
              <a:buNone/>
            </a:pPr>
            <a:r>
              <a:rPr lang="en"/>
              <a:t>The second argument of movzbq must be a register.</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450"/>
        <p:cNvGrpSpPr/>
        <p:nvPr/>
      </p:nvGrpSpPr>
      <p:grpSpPr>
        <a:xfrm>
          <a:off x="0" y="0"/>
          <a:ext cx="0" cy="0"/>
          <a:chOff x="0" y="0"/>
          <a:chExt cx="0" cy="0"/>
        </a:xfrm>
      </p:grpSpPr>
      <p:sp>
        <p:nvSpPr>
          <p:cNvPr id="1451" name="Google Shape;1451;p1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Prelude and Conclusion</a:t>
            </a:r>
            <a:endParaRPr/>
          </a:p>
        </p:txBody>
      </p:sp>
      <p:sp>
        <p:nvSpPr>
          <p:cNvPr id="1452" name="Google Shape;1452;p134"/>
          <p:cNvSpPr txBox="1"/>
          <p:nvPr/>
        </p:nvSpPr>
        <p:spPr>
          <a:xfrm>
            <a:off x="3770625" y="1368025"/>
            <a:ext cx="3000000" cy="3201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start: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je block_1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jmp block_2</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block_1: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movq $0, %rax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jmp conclusion</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block_2: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movq $0, %rax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jmp conclusion</a:t>
            </a:r>
            <a:endParaRPr>
              <a:latin typeface="Consolas"/>
              <a:ea typeface="Consolas"/>
              <a:cs typeface="Consolas"/>
              <a:sym typeface="Consolas"/>
            </a:endParaRPr>
          </a:p>
        </p:txBody>
      </p:sp>
      <p:sp>
        <p:nvSpPr>
          <p:cNvPr id="1453" name="Google Shape;1453;p134"/>
          <p:cNvSpPr txBox="1"/>
          <p:nvPr/>
        </p:nvSpPr>
        <p:spPr>
          <a:xfrm>
            <a:off x="634050" y="1370150"/>
            <a:ext cx="30000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main:</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pushq %rbp</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jmp start</a:t>
            </a:r>
            <a:endParaRPr>
              <a:solidFill>
                <a:schemeClr val="dk1"/>
              </a:solidFill>
              <a:latin typeface="Consolas"/>
              <a:ea typeface="Consolas"/>
              <a:cs typeface="Consolas"/>
              <a:sym typeface="Consolas"/>
            </a:endParaRPr>
          </a:p>
        </p:txBody>
      </p:sp>
      <p:sp>
        <p:nvSpPr>
          <p:cNvPr id="1454" name="Google Shape;1454;p134"/>
          <p:cNvSpPr txBox="1"/>
          <p:nvPr/>
        </p:nvSpPr>
        <p:spPr>
          <a:xfrm>
            <a:off x="634050" y="3561275"/>
            <a:ext cx="30000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conclusion:</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popq %rbp</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retq</a:t>
            </a:r>
            <a:endParaRPr>
              <a:solidFill>
                <a:schemeClr val="dk1"/>
              </a:solidFill>
              <a:latin typeface="Consolas"/>
              <a:ea typeface="Consolas"/>
              <a:cs typeface="Consolas"/>
              <a:sym typeface="Consola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59" name="Google Shape;1459;p1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Challenge: Remove Unused Blocks</a:t>
            </a:r>
            <a:endParaRPr/>
          </a:p>
        </p:txBody>
      </p:sp>
      <p:sp>
        <p:nvSpPr>
          <p:cNvPr id="1460" name="Google Shape;1460;p135"/>
          <p:cNvSpPr txBox="1"/>
          <p:nvPr/>
        </p:nvSpPr>
        <p:spPr>
          <a:xfrm>
            <a:off x="817225" y="1474425"/>
            <a:ext cx="36228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([y (if #t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(read)</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(if (eq? (read) 0)</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777</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(let ([x (read)])</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(+ 1 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y 2))</a:t>
            </a:r>
            <a:endParaRPr>
              <a:latin typeface="Consolas"/>
              <a:ea typeface="Consolas"/>
              <a:cs typeface="Consolas"/>
              <a:sym typeface="Consolas"/>
            </a:endParaRPr>
          </a:p>
        </p:txBody>
      </p:sp>
      <p:sp>
        <p:nvSpPr>
          <p:cNvPr id="1461" name="Google Shape;1461;p135"/>
          <p:cNvSpPr/>
          <p:nvPr/>
        </p:nvSpPr>
        <p:spPr>
          <a:xfrm>
            <a:off x="4792625" y="2096325"/>
            <a:ext cx="846000" cy="572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35"/>
          <p:cNvSpPr txBox="1"/>
          <p:nvPr/>
        </p:nvSpPr>
        <p:spPr>
          <a:xfrm>
            <a:off x="6160725" y="1217500"/>
            <a:ext cx="2595300" cy="277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start: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y = (read);</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goto block_5;</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block_5:</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return (+ y 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block_6:</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y = 777;</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goto block_5;</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block_7:</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x = (read);</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y = (+ 1 x2);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goto block_5;</a:t>
            </a:r>
            <a:endParaRPr>
              <a:latin typeface="Consolas"/>
              <a:ea typeface="Consolas"/>
              <a:cs typeface="Consolas"/>
              <a:sym typeface="Consolas"/>
            </a:endParaRPr>
          </a:p>
        </p:txBody>
      </p:sp>
      <p:sp>
        <p:nvSpPr>
          <p:cNvPr id="1463" name="Google Shape;1463;p135"/>
          <p:cNvSpPr txBox="1"/>
          <p:nvPr/>
        </p:nvSpPr>
        <p:spPr>
          <a:xfrm>
            <a:off x="640375" y="3622350"/>
            <a:ext cx="44097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explicate_control generates:</a:t>
            </a:r>
            <a:endParaRPr/>
          </a:p>
          <a:p>
            <a:pPr marL="457200" lvl="0" indent="-317500" algn="l" rtl="0">
              <a:spcBef>
                <a:spcPts val="0"/>
              </a:spcBef>
              <a:spcAft>
                <a:spcPts val="0"/>
              </a:spcAft>
              <a:buSzPts val="1400"/>
              <a:buChar char="●"/>
            </a:pPr>
            <a:r>
              <a:rPr lang="en"/>
              <a:t>unused blocks, and</a:t>
            </a:r>
            <a:endParaRPr/>
          </a:p>
          <a:p>
            <a:pPr marL="457200" lvl="0" indent="-317500" algn="l" rtl="0">
              <a:spcBef>
                <a:spcPts val="0"/>
              </a:spcBef>
              <a:spcAft>
                <a:spcPts val="0"/>
              </a:spcAft>
              <a:buSzPts val="1400"/>
              <a:buChar char="●"/>
            </a:pPr>
            <a:r>
              <a:rPr lang="en"/>
              <a:t>unnecessary blocks (blocks with one in-edge).</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467"/>
        <p:cNvGrpSpPr/>
        <p:nvPr/>
      </p:nvGrpSpPr>
      <p:grpSpPr>
        <a:xfrm>
          <a:off x="0" y="0"/>
          <a:ext cx="0" cy="0"/>
          <a:chOff x="0" y="0"/>
          <a:chExt cx="0" cy="0"/>
        </a:xfrm>
      </p:grpSpPr>
      <p:sp>
        <p:nvSpPr>
          <p:cNvPr id="1468" name="Google Shape;1468;p1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Problem: Eager Block Creation</a:t>
            </a:r>
            <a:endParaRPr/>
          </a:p>
        </p:txBody>
      </p:sp>
      <p:sp>
        <p:nvSpPr>
          <p:cNvPr id="1469" name="Google Shape;1469;p136"/>
          <p:cNvSpPr txBox="1"/>
          <p:nvPr/>
        </p:nvSpPr>
        <p:spPr>
          <a:xfrm>
            <a:off x="493150" y="1585825"/>
            <a:ext cx="7447500" cy="233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(define/public (explicate-pred cnd thn els)</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(match cnd</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[(If cnd^ thn^ els^)</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solidFill>
                  <a:srgbClr val="FF0000"/>
                </a:solidFill>
                <a:latin typeface="Consolas"/>
                <a:ea typeface="Consolas"/>
                <a:cs typeface="Consolas"/>
                <a:sym typeface="Consolas"/>
              </a:rPr>
              <a:t> 	(define thn-goto (create_block thn))</a:t>
            </a:r>
            <a:endParaRPr>
              <a:solidFill>
                <a:srgbClr val="FF0000"/>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(define els-goto (create_block els))</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(define new-thn (explicate-pred thn^ </a:t>
            </a:r>
            <a:r>
              <a:rPr lang="en">
                <a:solidFill>
                  <a:srgbClr val="FF0000"/>
                </a:solidFill>
                <a:latin typeface="Consolas"/>
                <a:ea typeface="Consolas"/>
                <a:cs typeface="Consolas"/>
                <a:sym typeface="Consolas"/>
              </a:rPr>
              <a:t>thn-goto</a:t>
            </a:r>
            <a:r>
              <a:rPr lang="en">
                <a:latin typeface="Consolas"/>
                <a:ea typeface="Consolas"/>
                <a:cs typeface="Consolas"/>
                <a:sym typeface="Consolas"/>
              </a:rPr>
              <a:t> els-goto))</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(define new-els (explicate-pred els^ </a:t>
            </a:r>
            <a:r>
              <a:rPr lang="en">
                <a:solidFill>
                  <a:srgbClr val="FF0000"/>
                </a:solidFill>
                <a:latin typeface="Consolas"/>
                <a:ea typeface="Consolas"/>
                <a:cs typeface="Consolas"/>
                <a:sym typeface="Consolas"/>
              </a:rPr>
              <a:t>thn-goto</a:t>
            </a:r>
            <a:r>
              <a:rPr lang="en">
                <a:latin typeface="Consolas"/>
                <a:ea typeface="Consolas"/>
                <a:cs typeface="Consolas"/>
                <a:sym typeface="Consolas"/>
              </a:rPr>
              <a:t> els-goto))</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(explicate-pred cnd^ new-thn new-els)]</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[else (error 'explicate-pred "unmatched ~a" cnd)]))</a:t>
            </a:r>
            <a:endParaRPr>
              <a:latin typeface="Consolas"/>
              <a:ea typeface="Consolas"/>
              <a:cs typeface="Consolas"/>
              <a:sym typeface="Consola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473"/>
        <p:cNvGrpSpPr/>
        <p:nvPr/>
      </p:nvGrpSpPr>
      <p:grpSpPr>
        <a:xfrm>
          <a:off x="0" y="0"/>
          <a:ext cx="0" cy="0"/>
          <a:chOff x="0" y="0"/>
          <a:chExt cx="0" cy="0"/>
        </a:xfrm>
      </p:grpSpPr>
      <p:sp>
        <p:nvSpPr>
          <p:cNvPr id="1474" name="Google Shape;1474;p137"/>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Lazy Block Creation in Explicate Control</a:t>
            </a:r>
            <a:endParaRPr/>
          </a:p>
        </p:txBody>
      </p:sp>
      <p:sp>
        <p:nvSpPr>
          <p:cNvPr id="1475" name="Google Shape;1475;p137"/>
          <p:cNvSpPr txBox="1"/>
          <p:nvPr/>
        </p:nvSpPr>
        <p:spPr>
          <a:xfrm>
            <a:off x="643875" y="957100"/>
            <a:ext cx="7284900" cy="357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(define/public (create_block tail)</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a:t>
            </a:r>
            <a:r>
              <a:rPr lang="en" sz="1100" b="1">
                <a:latin typeface="Consolas"/>
                <a:ea typeface="Consolas"/>
                <a:cs typeface="Consolas"/>
                <a:sym typeface="Consolas"/>
              </a:rPr>
              <a:t>delay</a:t>
            </a:r>
            <a:endParaRPr sz="1100" b="1">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(define t (</a:t>
            </a:r>
            <a:r>
              <a:rPr lang="en" sz="1100" b="1">
                <a:latin typeface="Consolas"/>
                <a:ea typeface="Consolas"/>
                <a:cs typeface="Consolas"/>
                <a:sym typeface="Consolas"/>
              </a:rPr>
              <a:t>force</a:t>
            </a:r>
            <a:r>
              <a:rPr lang="en" sz="1100">
                <a:latin typeface="Consolas"/>
                <a:ea typeface="Consolas"/>
                <a:cs typeface="Consolas"/>
                <a:sym typeface="Consolas"/>
              </a:rPr>
              <a:t> tail))</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(match t</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[(Goto label) (Goto label)]</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[else (let ([label (gensym 'block)])</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(set! basic-blocks (cons (cons label t) basic-blocks))</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(Goto label))])))</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(define/public (explicate-pred cnd thn els)</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(match cnd</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[(If cnd^ thn^ els^)</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a:t>
            </a:r>
            <a:r>
              <a:rPr lang="en" sz="1100" b="1">
                <a:latin typeface="Consolas"/>
                <a:ea typeface="Consolas"/>
                <a:cs typeface="Consolas"/>
                <a:sym typeface="Consolas"/>
              </a:rPr>
              <a:t>delay</a:t>
            </a:r>
            <a:endParaRPr sz="1100" b="1">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(define thn-goto (create_block thn))</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(define els-goto (create_block els))</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(define new-thn (explicate-pred thn^ thn-goto els-goto))</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(define new-els (explicate-pred els^ thn-goto els-goto))</a:t>
            </a:r>
            <a:endParaRPr sz="11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100">
                <a:latin typeface="Consolas"/>
                <a:ea typeface="Consolas"/>
                <a:cs typeface="Consolas"/>
                <a:sym typeface="Consolas"/>
              </a:rPr>
              <a:t>   	   (</a:t>
            </a:r>
            <a:r>
              <a:rPr lang="en" sz="1100" b="1">
                <a:latin typeface="Consolas"/>
                <a:ea typeface="Consolas"/>
                <a:cs typeface="Consolas"/>
                <a:sym typeface="Consolas"/>
              </a:rPr>
              <a:t>force</a:t>
            </a:r>
            <a:r>
              <a:rPr lang="en" sz="1100">
                <a:latin typeface="Consolas"/>
                <a:ea typeface="Consolas"/>
                <a:cs typeface="Consolas"/>
                <a:sym typeface="Consolas"/>
              </a:rPr>
              <a:t> (explicate-pred cnd^ new-thn new-els)))]</a:t>
            </a:r>
            <a:endParaRPr sz="1100">
              <a:latin typeface="Consolas"/>
              <a:ea typeface="Consolas"/>
              <a:cs typeface="Consolas"/>
              <a:sym typeface="Consolas"/>
            </a:endParaRPr>
          </a:p>
          <a:p>
            <a:pPr marL="0" lvl="0" indent="0" algn="l" rtl="0">
              <a:spcBef>
                <a:spcPts val="0"/>
              </a:spcBef>
              <a:spcAft>
                <a:spcPts val="0"/>
              </a:spcAft>
              <a:buNone/>
            </a:pPr>
            <a:r>
              <a:rPr lang="en" sz="1100">
                <a:latin typeface="Consolas"/>
                <a:ea typeface="Consolas"/>
                <a:cs typeface="Consolas"/>
                <a:sym typeface="Consolas"/>
              </a:rPr>
              <a:t>	[else (error 'explicate-pred "unmatched ~a" cnd)]))</a:t>
            </a:r>
            <a:endParaRPr sz="1100">
              <a:latin typeface="Consolas"/>
              <a:ea typeface="Consolas"/>
              <a:cs typeface="Consolas"/>
              <a:sym typeface="Consolas"/>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479"/>
        <p:cNvGrpSpPr/>
        <p:nvPr/>
      </p:nvGrpSpPr>
      <p:grpSpPr>
        <a:xfrm>
          <a:off x="0" y="0"/>
          <a:ext cx="0" cy="0"/>
          <a:chOff x="0" y="0"/>
          <a:chExt cx="0" cy="0"/>
        </a:xfrm>
      </p:grpSpPr>
      <p:sp>
        <p:nvSpPr>
          <p:cNvPr id="1480" name="Google Shape;1480;p1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Lazy Block Creation in Explicate Control</a:t>
            </a:r>
            <a:endParaRPr/>
          </a:p>
          <a:p>
            <a:pPr marL="0" lvl="0" indent="0" algn="l" rtl="0">
              <a:spcBef>
                <a:spcPts val="0"/>
              </a:spcBef>
              <a:spcAft>
                <a:spcPts val="0"/>
              </a:spcAft>
              <a:buNone/>
            </a:pPr>
            <a:endParaRPr/>
          </a:p>
        </p:txBody>
      </p:sp>
      <p:sp>
        <p:nvSpPr>
          <p:cNvPr id="1481" name="Google Shape;1481;p138"/>
          <p:cNvSpPr txBox="1"/>
          <p:nvPr/>
        </p:nvSpPr>
        <p:spPr>
          <a:xfrm>
            <a:off x="754350" y="1474425"/>
            <a:ext cx="390686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dirty="0">
                <a:solidFill>
                  <a:schemeClr val="dk1"/>
                </a:solidFill>
                <a:latin typeface="Consolas"/>
                <a:ea typeface="Consolas"/>
                <a:cs typeface="Consolas"/>
                <a:sym typeface="Consolas"/>
              </a:rPr>
              <a:t>(let ([y (if #t</a:t>
            </a:r>
            <a:endParaRPr dirty="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dirty="0">
                <a:solidFill>
                  <a:schemeClr val="dk1"/>
                </a:solidFill>
                <a:latin typeface="Consolas"/>
                <a:ea typeface="Consolas"/>
                <a:cs typeface="Consolas"/>
                <a:sym typeface="Consolas"/>
              </a:rPr>
              <a:t>           (read)</a:t>
            </a:r>
            <a:endParaRPr dirty="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dirty="0">
                <a:solidFill>
                  <a:schemeClr val="dk1"/>
                </a:solidFill>
                <a:latin typeface="Consolas"/>
                <a:ea typeface="Consolas"/>
                <a:cs typeface="Consolas"/>
                <a:sym typeface="Consolas"/>
              </a:rPr>
              <a:t>        	  (if (eq? (read) 0)</a:t>
            </a:r>
            <a:endParaRPr dirty="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dirty="0">
                <a:solidFill>
                  <a:schemeClr val="dk1"/>
                </a:solidFill>
                <a:latin typeface="Consolas"/>
                <a:ea typeface="Consolas"/>
                <a:cs typeface="Consolas"/>
                <a:sym typeface="Consolas"/>
              </a:rPr>
              <a:t>              777</a:t>
            </a:r>
            <a:endParaRPr dirty="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dirty="0">
                <a:solidFill>
                  <a:schemeClr val="dk1"/>
                </a:solidFill>
                <a:latin typeface="Consolas"/>
                <a:ea typeface="Consolas"/>
                <a:cs typeface="Consolas"/>
                <a:sym typeface="Consolas"/>
              </a:rPr>
              <a:t>              (let ([x (read)])</a:t>
            </a:r>
            <a:endParaRPr dirty="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dirty="0">
                <a:solidFill>
                  <a:schemeClr val="dk1"/>
                </a:solidFill>
                <a:latin typeface="Consolas"/>
                <a:ea typeface="Consolas"/>
                <a:cs typeface="Consolas"/>
                <a:sym typeface="Consolas"/>
              </a:rPr>
              <a:t>                (+ 1 x))))])</a:t>
            </a:r>
            <a:endParaRPr dirty="0">
              <a:solidFill>
                <a:schemeClr val="dk1"/>
              </a:solidFill>
              <a:latin typeface="Consolas"/>
              <a:ea typeface="Consolas"/>
              <a:cs typeface="Consolas"/>
              <a:sym typeface="Consolas"/>
            </a:endParaRPr>
          </a:p>
          <a:p>
            <a:pPr marL="0" lvl="0" indent="0" algn="l" rtl="0">
              <a:spcBef>
                <a:spcPts val="0"/>
              </a:spcBef>
              <a:spcAft>
                <a:spcPts val="0"/>
              </a:spcAft>
              <a:buNone/>
            </a:pPr>
            <a:r>
              <a:rPr lang="en" dirty="0">
                <a:solidFill>
                  <a:schemeClr val="dk1"/>
                </a:solidFill>
                <a:latin typeface="Consolas"/>
                <a:ea typeface="Consolas"/>
                <a:cs typeface="Consolas"/>
                <a:sym typeface="Consolas"/>
              </a:rPr>
              <a:t>   (+ y 2))</a:t>
            </a:r>
            <a:endParaRPr dirty="0">
              <a:latin typeface="Consolas"/>
              <a:ea typeface="Consolas"/>
              <a:cs typeface="Consolas"/>
              <a:sym typeface="Consolas"/>
            </a:endParaRPr>
          </a:p>
        </p:txBody>
      </p:sp>
      <p:sp>
        <p:nvSpPr>
          <p:cNvPr id="1482" name="Google Shape;1482;p138"/>
          <p:cNvSpPr/>
          <p:nvPr/>
        </p:nvSpPr>
        <p:spPr>
          <a:xfrm>
            <a:off x="4176230" y="1718050"/>
            <a:ext cx="846000" cy="572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138"/>
          <p:cNvSpPr txBox="1"/>
          <p:nvPr/>
        </p:nvSpPr>
        <p:spPr>
          <a:xfrm>
            <a:off x="5383250" y="1652100"/>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start: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y = (read);</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goto block_5;</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block_5:</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return (+ y 2);</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p:txBody>
      </p:sp>
      <p:sp>
        <p:nvSpPr>
          <p:cNvPr id="1484" name="Google Shape;1484;p138"/>
          <p:cNvSpPr txBox="1"/>
          <p:nvPr/>
        </p:nvSpPr>
        <p:spPr>
          <a:xfrm>
            <a:off x="733725" y="3563775"/>
            <a:ext cx="4312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485" name="Google Shape;1485;p138"/>
          <p:cNvSpPr txBox="1"/>
          <p:nvPr/>
        </p:nvSpPr>
        <p:spPr>
          <a:xfrm>
            <a:off x="846025" y="3646125"/>
            <a:ext cx="2717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The unused blocks are gone!</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489"/>
        <p:cNvGrpSpPr/>
        <p:nvPr/>
      </p:nvGrpSpPr>
      <p:grpSpPr>
        <a:xfrm>
          <a:off x="0" y="0"/>
          <a:ext cx="0" cy="0"/>
          <a:chOff x="0" y="0"/>
          <a:chExt cx="0" cy="0"/>
        </a:xfrm>
      </p:grpSpPr>
      <p:sp>
        <p:nvSpPr>
          <p:cNvPr id="1490" name="Google Shape;1490;p1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Challenge: Remove Unnecessary Blocks (1 in-edge)</a:t>
            </a:r>
            <a:endParaRPr/>
          </a:p>
        </p:txBody>
      </p:sp>
      <p:sp>
        <p:nvSpPr>
          <p:cNvPr id="1491" name="Google Shape;1491;p139"/>
          <p:cNvSpPr txBox="1"/>
          <p:nvPr/>
        </p:nvSpPr>
        <p:spPr>
          <a:xfrm>
            <a:off x="963650" y="1194900"/>
            <a:ext cx="2084400" cy="3324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start: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callq read_int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%rax, tmp_0</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cmpq 1, tmp_0</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je block_3</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jmp block_4</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block_3:</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42, tmp_1</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jmp block_2</a:t>
            </a:r>
            <a:endParaRPr sz="1200">
              <a:latin typeface="Consolas"/>
              <a:ea typeface="Consolas"/>
              <a:cs typeface="Consolas"/>
              <a:sym typeface="Consolas"/>
            </a:endParaRPr>
          </a:p>
          <a:p>
            <a:pPr marL="0" lvl="0" indent="0" algn="l" rtl="0">
              <a:spcBef>
                <a:spcPts val="0"/>
              </a:spcBef>
              <a:spcAft>
                <a:spcPts val="0"/>
              </a:spcAft>
              <a:buNone/>
            </a:pPr>
            <a:r>
              <a:rPr lang="en" sz="1200">
                <a:solidFill>
                  <a:srgbClr val="FF0000"/>
                </a:solidFill>
                <a:latin typeface="Consolas"/>
                <a:ea typeface="Consolas"/>
                <a:cs typeface="Consolas"/>
                <a:sym typeface="Consolas"/>
              </a:rPr>
              <a:t>block_4:</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movq 0, tmp_1</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solidFill>
                  <a:srgbClr val="FF0000"/>
                </a:solidFill>
                <a:latin typeface="Consolas"/>
                <a:ea typeface="Consolas"/>
                <a:cs typeface="Consolas"/>
                <a:sym typeface="Consolas"/>
              </a:rPr>
              <a:t>    jmp block_2</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block_2:</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tmp_1, %rdi</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callq print_int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0, %rax</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jmp conclusion</a:t>
            </a:r>
            <a:endParaRPr sz="1200">
              <a:latin typeface="Consolas"/>
              <a:ea typeface="Consolas"/>
              <a:cs typeface="Consolas"/>
              <a:sym typeface="Consolas"/>
            </a:endParaRPr>
          </a:p>
        </p:txBody>
      </p:sp>
      <p:sp>
        <p:nvSpPr>
          <p:cNvPr id="1492" name="Google Shape;1492;p139"/>
          <p:cNvSpPr/>
          <p:nvPr/>
        </p:nvSpPr>
        <p:spPr>
          <a:xfrm>
            <a:off x="3649625" y="2553525"/>
            <a:ext cx="846000" cy="572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139"/>
          <p:cNvSpPr txBox="1"/>
          <p:nvPr/>
        </p:nvSpPr>
        <p:spPr>
          <a:xfrm>
            <a:off x="5440775" y="1271100"/>
            <a:ext cx="20844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start: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callq read_int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%rax, tmp_0</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cmpq 1, tmp_0</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je block_3</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movq 0, tmp_1</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solidFill>
                  <a:srgbClr val="FF0000"/>
                </a:solidFill>
                <a:latin typeface="Consolas"/>
                <a:ea typeface="Consolas"/>
                <a:cs typeface="Consolas"/>
                <a:sym typeface="Consolas"/>
              </a:rPr>
              <a:t>    jmp block_2</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block_3:</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42, tmp_1</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jmp block_2</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block_2:</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tmp_1, %rdi</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callq print_int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0, %rax</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jmp conclusion</a:t>
            </a:r>
            <a:endParaRPr sz="1200">
              <a:latin typeface="Consolas"/>
              <a:ea typeface="Consolas"/>
              <a:cs typeface="Consolas"/>
              <a:sym typeface="Consola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497"/>
        <p:cNvGrpSpPr/>
        <p:nvPr/>
      </p:nvGrpSpPr>
      <p:grpSpPr>
        <a:xfrm>
          <a:off x="0" y="0"/>
          <a:ext cx="0" cy="0"/>
          <a:chOff x="0" y="0"/>
          <a:chExt cx="0" cy="0"/>
        </a:xfrm>
      </p:grpSpPr>
      <p:sp>
        <p:nvSpPr>
          <p:cNvPr id="1498" name="Google Shape;1498;p14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Loops and</a:t>
            </a:r>
            <a:endParaRPr/>
          </a:p>
          <a:p>
            <a:pPr marL="0" lvl="0" indent="0" algn="ctr" rtl="0">
              <a:spcBef>
                <a:spcPts val="0"/>
              </a:spcBef>
              <a:spcAft>
                <a:spcPts val="0"/>
              </a:spcAft>
              <a:buNone/>
            </a:pPr>
            <a:r>
              <a:rPr lang="en"/>
              <a:t>Dataflow Analysis</a:t>
            </a:r>
            <a:endParaRPr/>
          </a:p>
        </p:txBody>
      </p:sp>
      <p:sp>
        <p:nvSpPr>
          <p:cNvPr id="1499" name="Google Shape;1499;p14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5</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4" name="Google Shape;1504;p1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L</a:t>
            </a:r>
            <a:r>
              <a:rPr lang="en" baseline="-25000"/>
              <a:t>while</a:t>
            </a:r>
            <a:r>
              <a:rPr lang="en"/>
              <a:t> Language: Loops</a:t>
            </a:r>
            <a:endParaRPr/>
          </a:p>
        </p:txBody>
      </p:sp>
      <p:sp>
        <p:nvSpPr>
          <p:cNvPr id="1505" name="Google Shape;1505;p141"/>
          <p:cNvSpPr txBox="1"/>
          <p:nvPr/>
        </p:nvSpPr>
        <p:spPr>
          <a:xfrm>
            <a:off x="311700" y="1152475"/>
            <a:ext cx="8520600" cy="38463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i="1">
                <a:solidFill>
                  <a:srgbClr val="595959"/>
                </a:solidFill>
                <a:latin typeface="Consolas"/>
                <a:ea typeface="Consolas"/>
                <a:cs typeface="Consolas"/>
                <a:sym typeface="Consolas"/>
              </a:rPr>
              <a:t>    type</a:t>
            </a:r>
            <a:r>
              <a:rPr lang="en" sz="1600">
                <a:solidFill>
                  <a:srgbClr val="595959"/>
                </a:solidFill>
                <a:latin typeface="Consolas"/>
                <a:ea typeface="Consolas"/>
                <a:cs typeface="Consolas"/>
                <a:sym typeface="Consolas"/>
              </a:rPr>
              <a:t> ::= Void</a:t>
            </a: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i="1">
                <a:solidFill>
                  <a:srgbClr val="595959"/>
                </a:solidFill>
                <a:latin typeface="Consolas"/>
                <a:ea typeface="Consolas"/>
                <a:cs typeface="Consolas"/>
                <a:sym typeface="Consolas"/>
              </a:rPr>
              <a:t>    exp</a:t>
            </a:r>
            <a:r>
              <a:rPr lang="en" sz="1600">
                <a:solidFill>
                  <a:srgbClr val="595959"/>
                </a:solidFill>
                <a:latin typeface="Consolas"/>
                <a:ea typeface="Consolas"/>
                <a:cs typeface="Consolas"/>
                <a:sym typeface="Consolas"/>
              </a:rPr>
              <a:t> ::= (set! </a:t>
            </a:r>
            <a:r>
              <a:rPr lang="en" sz="1600" i="1">
                <a:solidFill>
                  <a:srgbClr val="595959"/>
                </a:solidFill>
                <a:latin typeface="Consolas"/>
                <a:ea typeface="Consolas"/>
                <a:cs typeface="Consolas"/>
                <a:sym typeface="Consolas"/>
              </a:rPr>
              <a:t>var</a:t>
            </a:r>
            <a:r>
              <a:rPr lang="en" sz="1600">
                <a:solidFill>
                  <a:srgbClr val="595959"/>
                </a:solidFill>
                <a:latin typeface="Consolas"/>
                <a:ea typeface="Consolas"/>
                <a:cs typeface="Consolas"/>
                <a:sym typeface="Consolas"/>
              </a:rPr>
              <a:t> </a:t>
            </a:r>
            <a:r>
              <a:rPr lang="en" sz="1600" i="1">
                <a:solidFill>
                  <a:srgbClr val="595959"/>
                </a:solidFill>
                <a:latin typeface="Consolas"/>
                <a:ea typeface="Consolas"/>
                <a:cs typeface="Consolas"/>
                <a:sym typeface="Consolas"/>
              </a:rPr>
              <a:t>exp</a:t>
            </a:r>
            <a:r>
              <a:rPr lang="en" sz="1600">
                <a:solidFill>
                  <a:srgbClr val="595959"/>
                </a:solidFill>
                <a:latin typeface="Consolas"/>
                <a:ea typeface="Consolas"/>
                <a:cs typeface="Consolas"/>
                <a:sym typeface="Consolas"/>
              </a:rPr>
              <a:t>)</a:t>
            </a: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a:solidFill>
                  <a:srgbClr val="595959"/>
                </a:solidFill>
                <a:latin typeface="Consolas"/>
                <a:ea typeface="Consolas"/>
                <a:cs typeface="Consolas"/>
                <a:sym typeface="Consolas"/>
              </a:rPr>
              <a:t>          | (begin </a:t>
            </a:r>
            <a:r>
              <a:rPr lang="en" sz="1600" i="1">
                <a:solidFill>
                  <a:srgbClr val="595959"/>
                </a:solidFill>
                <a:latin typeface="Consolas"/>
                <a:ea typeface="Consolas"/>
                <a:cs typeface="Consolas"/>
                <a:sym typeface="Consolas"/>
              </a:rPr>
              <a:t>exp*</a:t>
            </a:r>
            <a:r>
              <a:rPr lang="en" sz="1600">
                <a:solidFill>
                  <a:srgbClr val="595959"/>
                </a:solidFill>
                <a:latin typeface="Consolas"/>
                <a:ea typeface="Consolas"/>
                <a:cs typeface="Consolas"/>
                <a:sym typeface="Consolas"/>
              </a:rPr>
              <a:t> </a:t>
            </a:r>
            <a:r>
              <a:rPr lang="en" sz="1600" i="1">
                <a:solidFill>
                  <a:srgbClr val="595959"/>
                </a:solidFill>
                <a:latin typeface="Consolas"/>
                <a:ea typeface="Consolas"/>
                <a:cs typeface="Consolas"/>
                <a:sym typeface="Consolas"/>
              </a:rPr>
              <a:t>exp</a:t>
            </a:r>
            <a:r>
              <a:rPr lang="en" sz="1600">
                <a:solidFill>
                  <a:srgbClr val="595959"/>
                </a:solidFill>
                <a:latin typeface="Consolas"/>
                <a:ea typeface="Consolas"/>
                <a:cs typeface="Consolas"/>
                <a:sym typeface="Consolas"/>
              </a:rPr>
              <a:t>)</a:t>
            </a: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a:solidFill>
                  <a:srgbClr val="595959"/>
                </a:solidFill>
                <a:latin typeface="Consolas"/>
                <a:ea typeface="Consolas"/>
                <a:cs typeface="Consolas"/>
                <a:sym typeface="Consolas"/>
              </a:rPr>
              <a:t>          | (while </a:t>
            </a:r>
            <a:r>
              <a:rPr lang="en" sz="1600" i="1">
                <a:solidFill>
                  <a:srgbClr val="595959"/>
                </a:solidFill>
                <a:latin typeface="Consolas"/>
                <a:ea typeface="Consolas"/>
                <a:cs typeface="Consolas"/>
                <a:sym typeface="Consolas"/>
              </a:rPr>
              <a:t>exp exp</a:t>
            </a:r>
            <a:r>
              <a:rPr lang="en" sz="1600">
                <a:solidFill>
                  <a:srgbClr val="595959"/>
                </a:solidFill>
                <a:latin typeface="Consolas"/>
                <a:ea typeface="Consolas"/>
                <a:cs typeface="Consolas"/>
                <a:sym typeface="Consolas"/>
              </a:rPr>
              <a:t>)</a:t>
            </a: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a:solidFill>
                  <a:srgbClr val="595959"/>
                </a:solidFill>
                <a:latin typeface="Consolas"/>
                <a:ea typeface="Consolas"/>
                <a:cs typeface="Consolas"/>
                <a:sym typeface="Consolas"/>
              </a:rPr>
              <a:t>          | (void)</a:t>
            </a: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a:solidFill>
                  <a:srgbClr val="595959"/>
                </a:solidFill>
                <a:latin typeface="Consolas"/>
                <a:ea typeface="Consolas"/>
                <a:cs typeface="Consolas"/>
                <a:sym typeface="Consolas"/>
              </a:rPr>
              <a:t>    L_While ::= </a:t>
            </a:r>
            <a:r>
              <a:rPr lang="en" sz="1600" i="1">
                <a:solidFill>
                  <a:srgbClr val="595959"/>
                </a:solidFill>
                <a:latin typeface="Consolas"/>
                <a:ea typeface="Consolas"/>
                <a:cs typeface="Consolas"/>
                <a:sym typeface="Consolas"/>
              </a:rPr>
              <a:t>exp</a:t>
            </a:r>
            <a:endParaRPr sz="1600" i="1">
              <a:solidFill>
                <a:srgbClr val="595959"/>
              </a:solidFill>
              <a:latin typeface="Consolas"/>
              <a:ea typeface="Consolas"/>
              <a:cs typeface="Consolas"/>
              <a:sym typeface="Consolas"/>
            </a:endParaRPr>
          </a:p>
          <a:p>
            <a:pPr marL="0" lvl="0" indent="0" algn="l" rtl="0">
              <a:spcBef>
                <a:spcPts val="0"/>
              </a:spcBef>
              <a:spcAft>
                <a:spcPts val="0"/>
              </a:spcAft>
              <a:buNone/>
            </a:pPr>
            <a:endParaRPr sz="1600">
              <a:solidFill>
                <a:srgbClr val="595959"/>
              </a:solidFill>
              <a:latin typeface="Consolas"/>
              <a:ea typeface="Consolas"/>
              <a:cs typeface="Consolas"/>
              <a:sym typeface="Consolas"/>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1510" name="Google Shape;1510;p1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a:t>
            </a:r>
            <a:endParaRPr/>
          </a:p>
        </p:txBody>
      </p:sp>
      <p:sp>
        <p:nvSpPr>
          <p:cNvPr id="1511" name="Google Shape;1511;p142"/>
          <p:cNvSpPr txBox="1"/>
          <p:nvPr/>
        </p:nvSpPr>
        <p:spPr>
          <a:xfrm>
            <a:off x="775850" y="2304325"/>
            <a:ext cx="33546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([sum 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([i 5])</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(begin</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(while (&gt; i 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(begin</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(set! sum (+ sum i))</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(set! i (- i 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sum)))</a:t>
            </a:r>
            <a:endParaRPr>
              <a:latin typeface="Consolas"/>
              <a:ea typeface="Consolas"/>
              <a:cs typeface="Consolas"/>
              <a:sym typeface="Consolas"/>
            </a:endParaRPr>
          </a:p>
        </p:txBody>
      </p:sp>
      <p:sp>
        <p:nvSpPr>
          <p:cNvPr id="1512" name="Google Shape;1512;p142"/>
          <p:cNvSpPr txBox="1"/>
          <p:nvPr/>
        </p:nvSpPr>
        <p:spPr>
          <a:xfrm>
            <a:off x="765375" y="1335350"/>
            <a:ext cx="5170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Compute the sum of zero through five.</a:t>
            </a:r>
            <a:endParaRPr sz="1800">
              <a:solidFill>
                <a:schemeClr val="dk2"/>
              </a:solidFill>
            </a:endParaRPr>
          </a:p>
        </p:txBody>
      </p:sp>
      <p:sp>
        <p:nvSpPr>
          <p:cNvPr id="1513" name="Google Shape;1513;p142"/>
          <p:cNvSpPr txBox="1"/>
          <p:nvPr/>
        </p:nvSpPr>
        <p:spPr>
          <a:xfrm>
            <a:off x="4572000" y="2424150"/>
            <a:ext cx="33546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sum = 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i = 5</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while i &gt; 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sum = sum + i</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i = i - 1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print(sum)</a:t>
            </a:r>
            <a:endParaRPr>
              <a:latin typeface="Consolas"/>
              <a:ea typeface="Consolas"/>
              <a:cs typeface="Consolas"/>
              <a:sym typeface="Consola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517"/>
        <p:cNvGrpSpPr/>
        <p:nvPr/>
      </p:nvGrpSpPr>
      <p:grpSpPr>
        <a:xfrm>
          <a:off x="0" y="0"/>
          <a:ext cx="0" cy="0"/>
          <a:chOff x="0" y="0"/>
          <a:chExt cx="0" cy="0"/>
        </a:xfrm>
      </p:grpSpPr>
      <p:sp>
        <p:nvSpPr>
          <p:cNvPr id="1518" name="Google Shape;1518;p1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 Checking L</a:t>
            </a:r>
            <a:r>
              <a:rPr lang="en" baseline="-25000"/>
              <a:t>while</a:t>
            </a:r>
            <a:endParaRPr/>
          </a:p>
        </p:txBody>
      </p:sp>
      <p:sp>
        <p:nvSpPr>
          <p:cNvPr id="1519" name="Google Shape;1519;p1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Walk through:</a:t>
            </a:r>
            <a:endParaRPr/>
          </a:p>
          <a:p>
            <a:pPr marL="0" lvl="0" indent="0" algn="l" rtl="0">
              <a:spcBef>
                <a:spcPts val="1200"/>
              </a:spcBef>
              <a:spcAft>
                <a:spcPts val="1200"/>
              </a:spcAft>
              <a:buNone/>
            </a:pPr>
            <a:r>
              <a:rPr lang="en" u="sng">
                <a:solidFill>
                  <a:schemeClr val="hlink"/>
                </a:solidFill>
                <a:hlinkClick r:id="rId3"/>
              </a:rPr>
              <a:t>type-check-Lwhile.rkt</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523"/>
        <p:cNvGrpSpPr/>
        <p:nvPr/>
      </p:nvGrpSpPr>
      <p:grpSpPr>
        <a:xfrm>
          <a:off x="0" y="0"/>
          <a:ext cx="0" cy="0"/>
          <a:chOff x="0" y="0"/>
          <a:chExt cx="0" cy="0"/>
        </a:xfrm>
      </p:grpSpPr>
      <p:sp>
        <p:nvSpPr>
          <p:cNvPr id="1524" name="Google Shape;1524;p1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Interpreting L</a:t>
            </a:r>
            <a:r>
              <a:rPr lang="en" baseline="-25000"/>
              <a:t>while</a:t>
            </a:r>
            <a:endParaRPr/>
          </a:p>
        </p:txBody>
      </p:sp>
      <p:sp>
        <p:nvSpPr>
          <p:cNvPr id="1525" name="Google Shape;1525;p1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Walk through:</a:t>
            </a:r>
            <a:endParaRPr/>
          </a:p>
          <a:p>
            <a:pPr marL="0" lvl="0" indent="0" algn="l" rtl="0">
              <a:spcBef>
                <a:spcPts val="1200"/>
              </a:spcBef>
              <a:spcAft>
                <a:spcPts val="1200"/>
              </a:spcAft>
              <a:buNone/>
            </a:pPr>
            <a:r>
              <a:rPr lang="en" u="sng">
                <a:solidFill>
                  <a:schemeClr val="hlink"/>
                </a:solidFill>
                <a:hlinkClick r:id="rId3"/>
              </a:rPr>
              <a:t>interp-Lwhile.rkt</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529"/>
        <p:cNvGrpSpPr/>
        <p:nvPr/>
      </p:nvGrpSpPr>
      <p:grpSpPr>
        <a:xfrm>
          <a:off x="0" y="0"/>
          <a:ext cx="0" cy="0"/>
          <a:chOff x="0" y="0"/>
          <a:chExt cx="0" cy="0"/>
        </a:xfrm>
      </p:grpSpPr>
      <p:sp>
        <p:nvSpPr>
          <p:cNvPr id="1530" name="Google Shape;1530;p1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Liveness Analysis and Cycles</a:t>
            </a:r>
            <a:endParaRPr/>
          </a:p>
        </p:txBody>
      </p:sp>
      <p:sp>
        <p:nvSpPr>
          <p:cNvPr id="1531" name="Google Shape;1531;p145"/>
          <p:cNvSpPr txBox="1"/>
          <p:nvPr/>
        </p:nvSpPr>
        <p:spPr>
          <a:xfrm>
            <a:off x="419325" y="1333050"/>
            <a:ext cx="26508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([sum 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(let ([i 5])</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(begin</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(while (&gt; i 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(begin</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(set! sum (+ sum i))</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(set! i (- i 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sum)))</a:t>
            </a:r>
            <a:endParaRPr>
              <a:latin typeface="Consolas"/>
              <a:ea typeface="Consolas"/>
              <a:cs typeface="Consolas"/>
              <a:sym typeface="Consolas"/>
            </a:endParaRPr>
          </a:p>
        </p:txBody>
      </p:sp>
      <p:sp>
        <p:nvSpPr>
          <p:cNvPr id="1532" name="Google Shape;1532;p145"/>
          <p:cNvSpPr txBox="1"/>
          <p:nvPr/>
        </p:nvSpPr>
        <p:spPr>
          <a:xfrm>
            <a:off x="2956706" y="1216750"/>
            <a:ext cx="2315150" cy="3694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start:</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movq</a:t>
            </a:r>
            <a:r>
              <a:rPr lang="en" sz="1200" dirty="0">
                <a:latin typeface="Consolas"/>
                <a:ea typeface="Consolas"/>
                <a:cs typeface="Consolas"/>
                <a:sym typeface="Consolas"/>
              </a:rPr>
              <a:t> $0, sum</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movq</a:t>
            </a:r>
            <a:r>
              <a:rPr lang="en" sz="1200" dirty="0">
                <a:latin typeface="Consolas"/>
                <a:ea typeface="Consolas"/>
                <a:cs typeface="Consolas"/>
                <a:sym typeface="Consolas"/>
              </a:rPr>
              <a:t> $5, </a:t>
            </a:r>
            <a:r>
              <a:rPr lang="en" sz="1200" dirty="0" err="1">
                <a:latin typeface="Consolas"/>
                <a:ea typeface="Consolas"/>
                <a:cs typeface="Consolas"/>
                <a:sym typeface="Consolas"/>
              </a:rPr>
              <a:t>i</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jmp</a:t>
            </a:r>
            <a:r>
              <a:rPr lang="en" sz="1200" dirty="0">
                <a:latin typeface="Consolas"/>
                <a:ea typeface="Consolas"/>
                <a:cs typeface="Consolas"/>
                <a:sym typeface="Consolas"/>
              </a:rPr>
              <a:t> block5</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block5:</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movq</a:t>
            </a:r>
            <a:r>
              <a:rPr lang="en" sz="1200" dirty="0">
                <a:latin typeface="Consolas"/>
                <a:ea typeface="Consolas"/>
                <a:cs typeface="Consolas"/>
                <a:sym typeface="Consolas"/>
              </a:rPr>
              <a:t> </a:t>
            </a:r>
            <a:r>
              <a:rPr lang="en" sz="1200" dirty="0" err="1">
                <a:latin typeface="Consolas"/>
                <a:ea typeface="Consolas"/>
                <a:cs typeface="Consolas"/>
                <a:sym typeface="Consolas"/>
              </a:rPr>
              <a:t>i</a:t>
            </a:r>
            <a:r>
              <a:rPr lang="en" sz="1200" dirty="0">
                <a:latin typeface="Consolas"/>
                <a:ea typeface="Consolas"/>
                <a:cs typeface="Consolas"/>
                <a:sym typeface="Consolas"/>
              </a:rPr>
              <a:t>, t3</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cmpq</a:t>
            </a:r>
            <a:r>
              <a:rPr lang="en" sz="1200" dirty="0">
                <a:latin typeface="Consolas"/>
                <a:ea typeface="Consolas"/>
                <a:cs typeface="Consolas"/>
                <a:sym typeface="Consolas"/>
              </a:rPr>
              <a:t> t3, $0</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jl</a:t>
            </a:r>
            <a:r>
              <a:rPr lang="en" sz="1200" dirty="0">
                <a:latin typeface="Consolas"/>
                <a:ea typeface="Consolas"/>
                <a:cs typeface="Consolas"/>
                <a:sym typeface="Consolas"/>
              </a:rPr>
              <a:t> block7</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jmp</a:t>
            </a:r>
            <a:r>
              <a:rPr lang="en" sz="1200" dirty="0">
                <a:latin typeface="Consolas"/>
                <a:ea typeface="Consolas"/>
                <a:cs typeface="Consolas"/>
                <a:sym typeface="Consolas"/>
              </a:rPr>
              <a:t> block8</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block7:</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addq</a:t>
            </a:r>
            <a:r>
              <a:rPr lang="en" sz="1200" dirty="0">
                <a:latin typeface="Consolas"/>
                <a:ea typeface="Consolas"/>
                <a:cs typeface="Consolas"/>
                <a:sym typeface="Consolas"/>
              </a:rPr>
              <a:t> </a:t>
            </a:r>
            <a:r>
              <a:rPr lang="en" sz="1200" dirty="0" err="1">
                <a:latin typeface="Consolas"/>
                <a:ea typeface="Consolas"/>
                <a:cs typeface="Consolas"/>
                <a:sym typeface="Consolas"/>
              </a:rPr>
              <a:t>i</a:t>
            </a:r>
            <a:r>
              <a:rPr lang="en" sz="1200" dirty="0">
                <a:latin typeface="Consolas"/>
                <a:ea typeface="Consolas"/>
                <a:cs typeface="Consolas"/>
                <a:sym typeface="Consolas"/>
              </a:rPr>
              <a:t>, sum</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movq</a:t>
            </a:r>
            <a:r>
              <a:rPr lang="en" sz="1200" dirty="0">
                <a:latin typeface="Consolas"/>
                <a:ea typeface="Consolas"/>
                <a:cs typeface="Consolas"/>
                <a:sym typeface="Consolas"/>
              </a:rPr>
              <a:t> $1, t4</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negq</a:t>
            </a:r>
            <a:r>
              <a:rPr lang="en" sz="1200" dirty="0">
                <a:latin typeface="Consolas"/>
                <a:ea typeface="Consolas"/>
                <a:cs typeface="Consolas"/>
                <a:sym typeface="Consolas"/>
              </a:rPr>
              <a:t> t4</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addq</a:t>
            </a:r>
            <a:r>
              <a:rPr lang="en" sz="1200" dirty="0">
                <a:latin typeface="Consolas"/>
                <a:ea typeface="Consolas"/>
                <a:cs typeface="Consolas"/>
                <a:sym typeface="Consolas"/>
              </a:rPr>
              <a:t> t4, </a:t>
            </a:r>
            <a:r>
              <a:rPr lang="en" sz="1200" dirty="0" err="1">
                <a:latin typeface="Consolas"/>
                <a:ea typeface="Consolas"/>
                <a:cs typeface="Consolas"/>
                <a:sym typeface="Consolas"/>
              </a:rPr>
              <a:t>i</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jmp</a:t>
            </a:r>
            <a:r>
              <a:rPr lang="en" sz="1200" dirty="0">
                <a:latin typeface="Consolas"/>
                <a:ea typeface="Consolas"/>
                <a:cs typeface="Consolas"/>
                <a:sym typeface="Consolas"/>
              </a:rPr>
              <a:t> block5</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block8:</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movq</a:t>
            </a:r>
            <a:r>
              <a:rPr lang="en" sz="1200" dirty="0">
                <a:latin typeface="Consolas"/>
                <a:ea typeface="Consolas"/>
                <a:cs typeface="Consolas"/>
                <a:sym typeface="Consolas"/>
              </a:rPr>
              <a:t> $27, %</a:t>
            </a:r>
            <a:r>
              <a:rPr lang="en" sz="1200" dirty="0" err="1">
                <a:latin typeface="Consolas"/>
                <a:ea typeface="Consolas"/>
                <a:cs typeface="Consolas"/>
                <a:sym typeface="Consolas"/>
              </a:rPr>
              <a:t>rax</a:t>
            </a:r>
            <a:endParaRPr sz="1200" dirty="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dirty="0">
                <a:latin typeface="Consolas"/>
                <a:ea typeface="Consolas"/>
                <a:cs typeface="Consolas"/>
                <a:sym typeface="Consolas"/>
              </a:rPr>
              <a:t>   	</a:t>
            </a:r>
            <a:r>
              <a:rPr lang="en" sz="1200" dirty="0" err="1">
                <a:latin typeface="Consolas"/>
                <a:ea typeface="Consolas"/>
                <a:cs typeface="Consolas"/>
                <a:sym typeface="Consolas"/>
              </a:rPr>
              <a:t>addq</a:t>
            </a:r>
            <a:r>
              <a:rPr lang="en" sz="1200" dirty="0">
                <a:latin typeface="Consolas"/>
                <a:ea typeface="Consolas"/>
                <a:cs typeface="Consolas"/>
                <a:sym typeface="Consolas"/>
              </a:rPr>
              <a:t> sum, %</a:t>
            </a:r>
            <a:r>
              <a:rPr lang="en" sz="1200" dirty="0" err="1">
                <a:latin typeface="Consolas"/>
                <a:ea typeface="Consolas"/>
                <a:cs typeface="Consolas"/>
                <a:sym typeface="Consolas"/>
              </a:rPr>
              <a:t>rax</a:t>
            </a:r>
            <a:endParaRPr sz="1200" dirty="0">
              <a:latin typeface="Consolas"/>
              <a:ea typeface="Consolas"/>
              <a:cs typeface="Consolas"/>
              <a:sym typeface="Consolas"/>
            </a:endParaRPr>
          </a:p>
          <a:p>
            <a:pPr marL="0" lvl="0" indent="0" algn="l" rtl="0">
              <a:spcBef>
                <a:spcPts val="0"/>
              </a:spcBef>
              <a:spcAft>
                <a:spcPts val="0"/>
              </a:spcAft>
              <a:buNone/>
            </a:pPr>
            <a:r>
              <a:rPr lang="en" sz="1200" dirty="0">
                <a:latin typeface="Consolas"/>
                <a:ea typeface="Consolas"/>
                <a:cs typeface="Consolas"/>
                <a:sym typeface="Consolas"/>
              </a:rPr>
              <a:t>   	</a:t>
            </a:r>
            <a:r>
              <a:rPr lang="en" sz="1200" dirty="0" err="1">
                <a:latin typeface="Consolas"/>
                <a:ea typeface="Consolas"/>
                <a:cs typeface="Consolas"/>
                <a:sym typeface="Consolas"/>
              </a:rPr>
              <a:t>jmp</a:t>
            </a:r>
            <a:r>
              <a:rPr lang="en" sz="1200" dirty="0">
                <a:latin typeface="Consolas"/>
                <a:ea typeface="Consolas"/>
                <a:cs typeface="Consolas"/>
                <a:sym typeface="Consolas"/>
              </a:rPr>
              <a:t> conclusion</a:t>
            </a:r>
            <a:endParaRPr sz="1200" dirty="0">
              <a:latin typeface="Consolas"/>
              <a:ea typeface="Consolas"/>
              <a:cs typeface="Consolas"/>
              <a:sym typeface="Consolas"/>
            </a:endParaRPr>
          </a:p>
        </p:txBody>
      </p:sp>
      <p:sp>
        <p:nvSpPr>
          <p:cNvPr id="1533" name="Google Shape;1533;p145"/>
          <p:cNvSpPr/>
          <p:nvPr/>
        </p:nvSpPr>
        <p:spPr>
          <a:xfrm>
            <a:off x="5684375" y="1321975"/>
            <a:ext cx="659400" cy="464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start</a:t>
            </a:r>
            <a:endParaRPr/>
          </a:p>
        </p:txBody>
      </p:sp>
      <p:sp>
        <p:nvSpPr>
          <p:cNvPr id="1534" name="Google Shape;1534;p145"/>
          <p:cNvSpPr/>
          <p:nvPr/>
        </p:nvSpPr>
        <p:spPr>
          <a:xfrm>
            <a:off x="5589425" y="2180113"/>
            <a:ext cx="857100" cy="464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block5</a:t>
            </a:r>
            <a:endParaRPr/>
          </a:p>
        </p:txBody>
      </p:sp>
      <p:sp>
        <p:nvSpPr>
          <p:cNvPr id="1535" name="Google Shape;1535;p145"/>
          <p:cNvSpPr/>
          <p:nvPr/>
        </p:nvSpPr>
        <p:spPr>
          <a:xfrm>
            <a:off x="5182000" y="3038250"/>
            <a:ext cx="712500" cy="464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block7</a:t>
            </a:r>
            <a:endParaRPr/>
          </a:p>
        </p:txBody>
      </p:sp>
      <p:sp>
        <p:nvSpPr>
          <p:cNvPr id="1536" name="Google Shape;1536;p145"/>
          <p:cNvSpPr/>
          <p:nvPr/>
        </p:nvSpPr>
        <p:spPr>
          <a:xfrm>
            <a:off x="6197875" y="3038250"/>
            <a:ext cx="781800" cy="464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block8</a:t>
            </a:r>
            <a:endParaRPr/>
          </a:p>
        </p:txBody>
      </p:sp>
      <p:sp>
        <p:nvSpPr>
          <p:cNvPr id="1537" name="Google Shape;1537;p145"/>
          <p:cNvSpPr/>
          <p:nvPr/>
        </p:nvSpPr>
        <p:spPr>
          <a:xfrm>
            <a:off x="6080425" y="3896375"/>
            <a:ext cx="1026900" cy="464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conclusion</a:t>
            </a:r>
            <a:endParaRPr/>
          </a:p>
        </p:txBody>
      </p:sp>
      <p:cxnSp>
        <p:nvCxnSpPr>
          <p:cNvPr id="1538" name="Google Shape;1538;p145"/>
          <p:cNvCxnSpPr>
            <a:stCxn id="1533" idx="2"/>
            <a:endCxn id="1534" idx="0"/>
          </p:cNvCxnSpPr>
          <p:nvPr/>
        </p:nvCxnSpPr>
        <p:spPr>
          <a:xfrm>
            <a:off x="6014075" y="1786075"/>
            <a:ext cx="3900" cy="393900"/>
          </a:xfrm>
          <a:prstGeom prst="straightConnector1">
            <a:avLst/>
          </a:prstGeom>
          <a:noFill/>
          <a:ln w="9525" cap="flat" cmpd="sng">
            <a:solidFill>
              <a:schemeClr val="dk2"/>
            </a:solidFill>
            <a:prstDash val="solid"/>
            <a:round/>
            <a:headEnd type="none" w="med" len="med"/>
            <a:tailEnd type="triangle" w="med" len="med"/>
          </a:ln>
        </p:spPr>
      </p:cxnSp>
      <p:cxnSp>
        <p:nvCxnSpPr>
          <p:cNvPr id="1539" name="Google Shape;1539;p145"/>
          <p:cNvCxnSpPr>
            <a:stCxn id="1534" idx="2"/>
            <a:endCxn id="1535" idx="0"/>
          </p:cNvCxnSpPr>
          <p:nvPr/>
        </p:nvCxnSpPr>
        <p:spPr>
          <a:xfrm flipH="1">
            <a:off x="5538275" y="2644213"/>
            <a:ext cx="479700" cy="393900"/>
          </a:xfrm>
          <a:prstGeom prst="straightConnector1">
            <a:avLst/>
          </a:prstGeom>
          <a:noFill/>
          <a:ln w="9525" cap="flat" cmpd="sng">
            <a:solidFill>
              <a:schemeClr val="dk2"/>
            </a:solidFill>
            <a:prstDash val="solid"/>
            <a:round/>
            <a:headEnd type="none" w="med" len="med"/>
            <a:tailEnd type="triangle" w="med" len="med"/>
          </a:ln>
        </p:spPr>
      </p:cxnSp>
      <p:cxnSp>
        <p:nvCxnSpPr>
          <p:cNvPr id="1540" name="Google Shape;1540;p145"/>
          <p:cNvCxnSpPr>
            <a:stCxn id="1534" idx="2"/>
            <a:endCxn id="1536" idx="0"/>
          </p:cNvCxnSpPr>
          <p:nvPr/>
        </p:nvCxnSpPr>
        <p:spPr>
          <a:xfrm>
            <a:off x="6017975" y="2644213"/>
            <a:ext cx="570900" cy="393900"/>
          </a:xfrm>
          <a:prstGeom prst="straightConnector1">
            <a:avLst/>
          </a:prstGeom>
          <a:noFill/>
          <a:ln w="9525" cap="flat" cmpd="sng">
            <a:solidFill>
              <a:schemeClr val="dk2"/>
            </a:solidFill>
            <a:prstDash val="solid"/>
            <a:round/>
            <a:headEnd type="none" w="med" len="med"/>
            <a:tailEnd type="triangle" w="med" len="med"/>
          </a:ln>
        </p:spPr>
      </p:cxnSp>
      <p:cxnSp>
        <p:nvCxnSpPr>
          <p:cNvPr id="1541" name="Google Shape;1541;p145"/>
          <p:cNvCxnSpPr>
            <a:stCxn id="1536" idx="2"/>
            <a:endCxn id="1537" idx="0"/>
          </p:cNvCxnSpPr>
          <p:nvPr/>
        </p:nvCxnSpPr>
        <p:spPr>
          <a:xfrm>
            <a:off x="6588775" y="3502350"/>
            <a:ext cx="5100" cy="393900"/>
          </a:xfrm>
          <a:prstGeom prst="straightConnector1">
            <a:avLst/>
          </a:prstGeom>
          <a:noFill/>
          <a:ln w="9525" cap="flat" cmpd="sng">
            <a:solidFill>
              <a:schemeClr val="dk2"/>
            </a:solidFill>
            <a:prstDash val="solid"/>
            <a:round/>
            <a:headEnd type="none" w="med" len="med"/>
            <a:tailEnd type="triangle" w="med" len="med"/>
          </a:ln>
        </p:spPr>
      </p:cxnSp>
      <p:cxnSp>
        <p:nvCxnSpPr>
          <p:cNvPr id="1542" name="Google Shape;1542;p145"/>
          <p:cNvCxnSpPr>
            <a:stCxn id="1535" idx="2"/>
            <a:endCxn id="1534" idx="1"/>
          </p:cNvCxnSpPr>
          <p:nvPr/>
        </p:nvCxnSpPr>
        <p:spPr>
          <a:xfrm rot="-5400000">
            <a:off x="5018800" y="2931600"/>
            <a:ext cx="1090200" cy="51300"/>
          </a:xfrm>
          <a:prstGeom prst="curvedConnector4">
            <a:avLst>
              <a:gd name="adj1" fmla="val -21842"/>
              <a:gd name="adj2" fmla="val -1158626"/>
            </a:avLst>
          </a:prstGeom>
          <a:noFill/>
          <a:ln w="9525" cap="flat" cmpd="sng">
            <a:solidFill>
              <a:schemeClr val="dk2"/>
            </a:solidFill>
            <a:prstDash val="solid"/>
            <a:round/>
            <a:headEnd type="none" w="med" len="med"/>
            <a:tailEnd type="triangle" w="med" len="med"/>
          </a:ln>
        </p:spPr>
      </p:cxnSp>
      <p:sp>
        <p:nvSpPr>
          <p:cNvPr id="1543" name="Google Shape;1543;p145"/>
          <p:cNvSpPr txBox="1"/>
          <p:nvPr/>
        </p:nvSpPr>
        <p:spPr>
          <a:xfrm>
            <a:off x="7072300" y="1790250"/>
            <a:ext cx="17874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Topological sort is undefined for graphs with cycles!</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547"/>
        <p:cNvGrpSpPr/>
        <p:nvPr/>
      </p:nvGrpSpPr>
      <p:grpSpPr>
        <a:xfrm>
          <a:off x="0" y="0"/>
          <a:ext cx="0" cy="0"/>
          <a:chOff x="0" y="0"/>
          <a:chExt cx="0" cy="0"/>
        </a:xfrm>
      </p:grpSpPr>
      <p:sp>
        <p:nvSpPr>
          <p:cNvPr id="1548" name="Google Shape;1548;p1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Liveness Analysis and Cycles</a:t>
            </a:r>
            <a:endParaRPr/>
          </a:p>
          <a:p>
            <a:pPr marL="0" lvl="0" indent="0" algn="l" rtl="0">
              <a:spcBef>
                <a:spcPts val="0"/>
              </a:spcBef>
              <a:spcAft>
                <a:spcPts val="0"/>
              </a:spcAft>
              <a:buNone/>
            </a:pPr>
            <a:endParaRPr/>
          </a:p>
        </p:txBody>
      </p:sp>
      <p:sp>
        <p:nvSpPr>
          <p:cNvPr id="1549" name="Google Shape;1549;p146"/>
          <p:cNvSpPr txBox="1">
            <a:spLocks noGrp="1"/>
          </p:cNvSpPr>
          <p:nvPr>
            <p:ph type="body" idx="1"/>
          </p:nvPr>
        </p:nvSpPr>
        <p:spPr>
          <a:xfrm>
            <a:off x="311700" y="1152475"/>
            <a:ext cx="8520600" cy="891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What happens if we do liveness analysis on every block, using ∅ for the block's live after set?</a:t>
            </a:r>
            <a:endParaRPr/>
          </a:p>
        </p:txBody>
      </p:sp>
      <p:sp>
        <p:nvSpPr>
          <p:cNvPr id="1550" name="Google Shape;1550;p146"/>
          <p:cNvSpPr txBox="1"/>
          <p:nvPr/>
        </p:nvSpPr>
        <p:spPr>
          <a:xfrm>
            <a:off x="3886225" y="3170750"/>
            <a:ext cx="3356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block8:                 {sum}</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$27, %rax    {sum}</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addq sum, %rax    {}</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jmp conclusion    {}</a:t>
            </a:r>
            <a:endParaRPr sz="1200">
              <a:latin typeface="Consolas"/>
              <a:ea typeface="Consolas"/>
              <a:cs typeface="Consolas"/>
              <a:sym typeface="Consolas"/>
            </a:endParaRPr>
          </a:p>
        </p:txBody>
      </p:sp>
      <p:sp>
        <p:nvSpPr>
          <p:cNvPr id="1551" name="Google Shape;1551;p146"/>
          <p:cNvSpPr txBox="1"/>
          <p:nvPr/>
        </p:nvSpPr>
        <p:spPr>
          <a:xfrm>
            <a:off x="657875" y="2043775"/>
            <a:ext cx="30000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Consolas"/>
                <a:ea typeface="Consolas"/>
                <a:cs typeface="Consolas"/>
                <a:sym typeface="Consolas"/>
              </a:rPr>
              <a:t>start: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movq $0, sum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movq $5, i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jmp block5       {}</a:t>
            </a:r>
            <a:endParaRPr/>
          </a:p>
        </p:txBody>
      </p:sp>
      <p:sp>
        <p:nvSpPr>
          <p:cNvPr id="1552" name="Google Shape;1552;p146"/>
          <p:cNvSpPr txBox="1"/>
          <p:nvPr/>
        </p:nvSpPr>
        <p:spPr>
          <a:xfrm>
            <a:off x="3886225" y="1935175"/>
            <a:ext cx="30000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Consolas"/>
                <a:ea typeface="Consolas"/>
                <a:cs typeface="Consolas"/>
                <a:sym typeface="Consolas"/>
              </a:rPr>
              <a:t>block5:               {i}</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movq i, t3      {t3}</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cmpq t3, $0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jl block7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jmp block8      {}</a:t>
            </a:r>
            <a:endParaRPr/>
          </a:p>
        </p:txBody>
      </p:sp>
      <p:sp>
        <p:nvSpPr>
          <p:cNvPr id="1553" name="Google Shape;1553;p146"/>
          <p:cNvSpPr txBox="1"/>
          <p:nvPr/>
        </p:nvSpPr>
        <p:spPr>
          <a:xfrm>
            <a:off x="659300" y="3091625"/>
            <a:ext cx="30000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Consolas"/>
                <a:ea typeface="Consolas"/>
                <a:cs typeface="Consolas"/>
                <a:sym typeface="Consolas"/>
              </a:rPr>
              <a:t>block7:               {i, sum}</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addq i, sum     {i}</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movq $1, t4     {i,t4}</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negq t4         {i,t4}</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addq t4, i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jmp block5      {}</a:t>
            </a:r>
            <a:endParaRPr/>
          </a:p>
        </p:txBody>
      </p:sp>
      <p:sp>
        <p:nvSpPr>
          <p:cNvPr id="1554" name="Google Shape;1554;p146"/>
          <p:cNvSpPr txBox="1">
            <a:spLocks noGrp="1"/>
          </p:cNvSpPr>
          <p:nvPr>
            <p:ph type="body" idx="1"/>
          </p:nvPr>
        </p:nvSpPr>
        <p:spPr>
          <a:xfrm>
            <a:off x="455950" y="44524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We find get some correct liveness information, but not all.</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558"/>
        <p:cNvGrpSpPr/>
        <p:nvPr/>
      </p:nvGrpSpPr>
      <p:grpSpPr>
        <a:xfrm>
          <a:off x="0" y="0"/>
          <a:ext cx="0" cy="0"/>
          <a:chOff x="0" y="0"/>
          <a:chExt cx="0" cy="0"/>
        </a:xfrm>
      </p:grpSpPr>
      <p:sp>
        <p:nvSpPr>
          <p:cNvPr id="1559" name="Google Shape;1559;p1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Dataflow  Analysis</a:t>
            </a:r>
            <a:endParaRPr/>
          </a:p>
        </p:txBody>
      </p:sp>
      <p:sp>
        <p:nvSpPr>
          <p:cNvPr id="1560" name="Google Shape;1560;p1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Idea: using the partial live-before sets of each block, do liveness analysis again.</a:t>
            </a:r>
            <a:endParaRPr/>
          </a:p>
        </p:txBody>
      </p:sp>
      <p:sp>
        <p:nvSpPr>
          <p:cNvPr id="1561" name="Google Shape;1561;p147"/>
          <p:cNvSpPr txBox="1"/>
          <p:nvPr/>
        </p:nvSpPr>
        <p:spPr>
          <a:xfrm>
            <a:off x="3886225" y="3170750"/>
            <a:ext cx="3356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block8:                 {sum}</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$27, %rax    {}</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addq sum, %rax    {}</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jmp conclusion    {}</a:t>
            </a:r>
            <a:endParaRPr sz="1200">
              <a:latin typeface="Consolas"/>
              <a:ea typeface="Consolas"/>
              <a:cs typeface="Consolas"/>
              <a:sym typeface="Consolas"/>
            </a:endParaRPr>
          </a:p>
        </p:txBody>
      </p:sp>
      <p:sp>
        <p:nvSpPr>
          <p:cNvPr id="1562" name="Google Shape;1562;p147"/>
          <p:cNvSpPr txBox="1"/>
          <p:nvPr/>
        </p:nvSpPr>
        <p:spPr>
          <a:xfrm>
            <a:off x="657875" y="2043775"/>
            <a:ext cx="30000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Consolas"/>
                <a:ea typeface="Consolas"/>
                <a:cs typeface="Consolas"/>
                <a:sym typeface="Consolas"/>
              </a:rPr>
              <a:t>start: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movq $0, sum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movq $5, i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jmp block5       {</a:t>
            </a:r>
            <a:r>
              <a:rPr lang="en" sz="1200">
                <a:solidFill>
                  <a:srgbClr val="FF0000"/>
                </a:solidFill>
                <a:latin typeface="Consolas"/>
                <a:ea typeface="Consolas"/>
                <a:cs typeface="Consolas"/>
                <a:sym typeface="Consolas"/>
              </a:rPr>
              <a:t>i</a:t>
            </a:r>
            <a:r>
              <a:rPr lang="en" sz="1200">
                <a:solidFill>
                  <a:schemeClr val="dk1"/>
                </a:solidFill>
                <a:latin typeface="Consolas"/>
                <a:ea typeface="Consolas"/>
                <a:cs typeface="Consolas"/>
                <a:sym typeface="Consolas"/>
              </a:rPr>
              <a:t>}</a:t>
            </a:r>
            <a:endParaRPr/>
          </a:p>
        </p:txBody>
      </p:sp>
      <p:sp>
        <p:nvSpPr>
          <p:cNvPr id="1563" name="Google Shape;1563;p147"/>
          <p:cNvSpPr txBox="1"/>
          <p:nvPr/>
        </p:nvSpPr>
        <p:spPr>
          <a:xfrm>
            <a:off x="659300" y="3091625"/>
            <a:ext cx="30000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Consolas"/>
                <a:ea typeface="Consolas"/>
                <a:cs typeface="Consolas"/>
                <a:sym typeface="Consolas"/>
              </a:rPr>
              <a:t>block7:               {i, sum}</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addq i, sum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movq $1, t4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negq t4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addq t4, i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jmp block5      {</a:t>
            </a:r>
            <a:r>
              <a:rPr lang="en" sz="1200">
                <a:solidFill>
                  <a:srgbClr val="FF0000"/>
                </a:solidFill>
                <a:latin typeface="Consolas"/>
                <a:ea typeface="Consolas"/>
                <a:cs typeface="Consolas"/>
                <a:sym typeface="Consolas"/>
              </a:rPr>
              <a:t>i</a:t>
            </a:r>
            <a:r>
              <a:rPr lang="en" sz="1200">
                <a:solidFill>
                  <a:schemeClr val="dk1"/>
                </a:solidFill>
                <a:latin typeface="Consolas"/>
                <a:ea typeface="Consolas"/>
                <a:cs typeface="Consolas"/>
                <a:sym typeface="Consolas"/>
              </a:rPr>
              <a:t>}</a:t>
            </a:r>
            <a:endParaRPr/>
          </a:p>
        </p:txBody>
      </p:sp>
      <p:sp>
        <p:nvSpPr>
          <p:cNvPr id="1564" name="Google Shape;1564;p147"/>
          <p:cNvSpPr txBox="1"/>
          <p:nvPr/>
        </p:nvSpPr>
        <p:spPr>
          <a:xfrm>
            <a:off x="3886225" y="1935175"/>
            <a:ext cx="3458712"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latin typeface="Consolas"/>
                <a:ea typeface="Consolas"/>
                <a:cs typeface="Consolas"/>
                <a:sym typeface="Consolas"/>
              </a:rPr>
              <a:t>block5: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movq</a:t>
            </a: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t3      {}</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cmpq</a:t>
            </a:r>
            <a:r>
              <a:rPr lang="en" sz="1200" dirty="0">
                <a:solidFill>
                  <a:schemeClr val="dk1"/>
                </a:solidFill>
                <a:latin typeface="Consolas"/>
                <a:ea typeface="Consolas"/>
                <a:cs typeface="Consolas"/>
                <a:sym typeface="Consolas"/>
              </a:rPr>
              <a:t> t3, $0     {}</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jl</a:t>
            </a:r>
            <a:r>
              <a:rPr lang="en" sz="1200" dirty="0">
                <a:solidFill>
                  <a:schemeClr val="dk1"/>
                </a:solidFill>
                <a:latin typeface="Consolas"/>
                <a:ea typeface="Consolas"/>
                <a:cs typeface="Consolas"/>
                <a:sym typeface="Consolas"/>
              </a:rPr>
              <a:t> block7       {</a:t>
            </a:r>
            <a:r>
              <a:rPr lang="en" sz="1200" dirty="0" err="1">
                <a:solidFill>
                  <a:srgbClr val="FF0000"/>
                </a:solidFill>
                <a:latin typeface="Consolas"/>
                <a:ea typeface="Consolas"/>
                <a:cs typeface="Consolas"/>
                <a:sym typeface="Consolas"/>
              </a:rPr>
              <a:t>i</a:t>
            </a:r>
            <a:r>
              <a:rPr lang="en" sz="1200" dirty="0">
                <a:solidFill>
                  <a:srgbClr val="FF0000"/>
                </a:solidFill>
                <a:latin typeface="Consolas"/>
                <a:ea typeface="Consolas"/>
                <a:cs typeface="Consolas"/>
                <a:sym typeface="Consolas"/>
              </a:rPr>
              <a:t>, sum</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jmp</a:t>
            </a:r>
            <a:r>
              <a:rPr lang="en" sz="1200" dirty="0">
                <a:solidFill>
                  <a:schemeClr val="dk1"/>
                </a:solidFill>
                <a:latin typeface="Consolas"/>
                <a:ea typeface="Consolas"/>
                <a:cs typeface="Consolas"/>
                <a:sym typeface="Consolas"/>
              </a:rPr>
              <a:t> block8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568"/>
        <p:cNvGrpSpPr/>
        <p:nvPr/>
      </p:nvGrpSpPr>
      <p:grpSpPr>
        <a:xfrm>
          <a:off x="0" y="0"/>
          <a:ext cx="0" cy="0"/>
          <a:chOff x="0" y="0"/>
          <a:chExt cx="0" cy="0"/>
        </a:xfrm>
      </p:grpSpPr>
      <p:sp>
        <p:nvSpPr>
          <p:cNvPr id="1569" name="Google Shape;1569;p1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Dataflow  Analysis</a:t>
            </a:r>
            <a:endParaRPr/>
          </a:p>
        </p:txBody>
      </p:sp>
      <p:sp>
        <p:nvSpPr>
          <p:cNvPr id="1570" name="Google Shape;1570;p148"/>
          <p:cNvSpPr txBox="1">
            <a:spLocks noGrp="1"/>
          </p:cNvSpPr>
          <p:nvPr>
            <p:ph type="body" idx="1"/>
          </p:nvPr>
        </p:nvSpPr>
        <p:spPr>
          <a:xfrm>
            <a:off x="311700" y="1152475"/>
            <a:ext cx="8520600" cy="631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Idea: using the partial live-before sets of each block, do liveness analysis again.</a:t>
            </a:r>
            <a:endParaRPr/>
          </a:p>
        </p:txBody>
      </p:sp>
      <p:sp>
        <p:nvSpPr>
          <p:cNvPr id="1571" name="Google Shape;1571;p148"/>
          <p:cNvSpPr txBox="1"/>
          <p:nvPr/>
        </p:nvSpPr>
        <p:spPr>
          <a:xfrm>
            <a:off x="3886225" y="3170750"/>
            <a:ext cx="3356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block8:                 {sum}</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$27, %rax    {sum}</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addq sum, %rax    {}</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jmp conclusion    {}</a:t>
            </a:r>
            <a:endParaRPr sz="1200">
              <a:latin typeface="Consolas"/>
              <a:ea typeface="Consolas"/>
              <a:cs typeface="Consolas"/>
              <a:sym typeface="Consolas"/>
            </a:endParaRPr>
          </a:p>
        </p:txBody>
      </p:sp>
      <p:sp>
        <p:nvSpPr>
          <p:cNvPr id="1572" name="Google Shape;1572;p148"/>
          <p:cNvSpPr txBox="1"/>
          <p:nvPr/>
        </p:nvSpPr>
        <p:spPr>
          <a:xfrm>
            <a:off x="657875" y="1917397"/>
            <a:ext cx="30000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Consolas"/>
                <a:ea typeface="Consolas"/>
                <a:cs typeface="Consolas"/>
                <a:sym typeface="Consolas"/>
              </a:rPr>
              <a:t>start: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movq $0, sum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movq $5, i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   	jmp block5       {</a:t>
            </a:r>
            <a:r>
              <a:rPr lang="en" sz="1200">
                <a:solidFill>
                  <a:srgbClr val="FF0000"/>
                </a:solidFill>
                <a:latin typeface="Consolas"/>
                <a:ea typeface="Consolas"/>
                <a:cs typeface="Consolas"/>
                <a:sym typeface="Consolas"/>
              </a:rPr>
              <a:t>i</a:t>
            </a:r>
            <a:r>
              <a:rPr lang="en" sz="1200">
                <a:solidFill>
                  <a:schemeClr val="dk1"/>
                </a:solidFill>
                <a:latin typeface="Consolas"/>
                <a:ea typeface="Consolas"/>
                <a:cs typeface="Consolas"/>
                <a:sym typeface="Consolas"/>
              </a:rPr>
              <a:t>}</a:t>
            </a:r>
            <a:endParaRPr/>
          </a:p>
        </p:txBody>
      </p:sp>
      <p:sp>
        <p:nvSpPr>
          <p:cNvPr id="1573" name="Google Shape;1573;p148"/>
          <p:cNvSpPr txBox="1"/>
          <p:nvPr/>
        </p:nvSpPr>
        <p:spPr>
          <a:xfrm>
            <a:off x="659300" y="2965247"/>
            <a:ext cx="3288232"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latin typeface="Consolas"/>
                <a:ea typeface="Consolas"/>
                <a:cs typeface="Consolas"/>
                <a:sym typeface="Consolas"/>
              </a:rPr>
              <a:t>block7: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addq</a:t>
            </a: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movq</a:t>
            </a:r>
            <a:r>
              <a:rPr lang="en" sz="1200" dirty="0">
                <a:solidFill>
                  <a:schemeClr val="dk1"/>
                </a:solidFill>
                <a:latin typeface="Consolas"/>
                <a:ea typeface="Consolas"/>
                <a:cs typeface="Consolas"/>
                <a:sym typeface="Consolas"/>
              </a:rPr>
              <a:t> $1, t4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t4}</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negq</a:t>
            </a:r>
            <a:r>
              <a:rPr lang="en" sz="1200" dirty="0">
                <a:solidFill>
                  <a:schemeClr val="dk1"/>
                </a:solidFill>
                <a:latin typeface="Consolas"/>
                <a:ea typeface="Consolas"/>
                <a:cs typeface="Consolas"/>
                <a:sym typeface="Consolas"/>
              </a:rPr>
              <a:t> t4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t4}</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addq</a:t>
            </a:r>
            <a:r>
              <a:rPr lang="en" sz="1200" dirty="0">
                <a:solidFill>
                  <a:schemeClr val="dk1"/>
                </a:solidFill>
                <a:latin typeface="Consolas"/>
                <a:ea typeface="Consolas"/>
                <a:cs typeface="Consolas"/>
                <a:sym typeface="Consolas"/>
              </a:rPr>
              <a:t> t4,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jmp</a:t>
            </a:r>
            <a:r>
              <a:rPr lang="en" sz="1200" dirty="0">
                <a:solidFill>
                  <a:schemeClr val="dk1"/>
                </a:solidFill>
                <a:latin typeface="Consolas"/>
                <a:ea typeface="Consolas"/>
                <a:cs typeface="Consolas"/>
                <a:sym typeface="Consolas"/>
              </a:rPr>
              <a:t> block5      {</a:t>
            </a:r>
            <a:r>
              <a:rPr lang="en" sz="1200" dirty="0" err="1">
                <a:solidFill>
                  <a:srgbClr val="FF0000"/>
                </a:solidFill>
                <a:latin typeface="Consolas"/>
                <a:ea typeface="Consolas"/>
                <a:cs typeface="Consolas"/>
                <a:sym typeface="Consolas"/>
              </a:rPr>
              <a:t>i</a:t>
            </a:r>
            <a:r>
              <a:rPr lang="en" sz="1200" dirty="0">
                <a:solidFill>
                  <a:schemeClr val="dk1"/>
                </a:solidFill>
                <a:latin typeface="Consolas"/>
                <a:ea typeface="Consolas"/>
                <a:cs typeface="Consolas"/>
                <a:sym typeface="Consolas"/>
              </a:rPr>
              <a:t>}</a:t>
            </a:r>
            <a:endParaRPr dirty="0"/>
          </a:p>
        </p:txBody>
      </p:sp>
      <p:sp>
        <p:nvSpPr>
          <p:cNvPr id="1574" name="Google Shape;1574;p148"/>
          <p:cNvSpPr txBox="1"/>
          <p:nvPr/>
        </p:nvSpPr>
        <p:spPr>
          <a:xfrm>
            <a:off x="3886224" y="1935175"/>
            <a:ext cx="3651999"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latin typeface="Consolas"/>
                <a:ea typeface="Consolas"/>
                <a:cs typeface="Consolas"/>
                <a:sym typeface="Consolas"/>
              </a:rPr>
              <a:t>block5: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movq</a:t>
            </a: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t3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 t3}</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cmpq</a:t>
            </a:r>
            <a:r>
              <a:rPr lang="en" sz="1200" dirty="0">
                <a:solidFill>
                  <a:schemeClr val="dk1"/>
                </a:solidFill>
                <a:latin typeface="Consolas"/>
                <a:ea typeface="Consolas"/>
                <a:cs typeface="Consolas"/>
                <a:sym typeface="Consolas"/>
              </a:rPr>
              <a:t> t3, $0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jl</a:t>
            </a:r>
            <a:r>
              <a:rPr lang="en" sz="1200" dirty="0">
                <a:solidFill>
                  <a:schemeClr val="dk1"/>
                </a:solidFill>
                <a:latin typeface="Consolas"/>
                <a:ea typeface="Consolas"/>
                <a:cs typeface="Consolas"/>
                <a:sym typeface="Consolas"/>
              </a:rPr>
              <a:t> block7       {</a:t>
            </a:r>
            <a:r>
              <a:rPr lang="en" sz="1200" dirty="0" err="1">
                <a:solidFill>
                  <a:srgbClr val="FF0000"/>
                </a:solidFill>
                <a:latin typeface="Consolas"/>
                <a:ea typeface="Consolas"/>
                <a:cs typeface="Consolas"/>
                <a:sym typeface="Consolas"/>
              </a:rPr>
              <a:t>i</a:t>
            </a:r>
            <a:r>
              <a:rPr lang="en" sz="1200" dirty="0">
                <a:solidFill>
                  <a:srgbClr val="FF0000"/>
                </a:solidFill>
                <a:latin typeface="Consolas"/>
                <a:ea typeface="Consolas"/>
                <a:cs typeface="Consolas"/>
                <a:sym typeface="Consolas"/>
              </a:rPr>
              <a:t>, sum</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jmp</a:t>
            </a:r>
            <a:r>
              <a:rPr lang="en" sz="1200" dirty="0">
                <a:solidFill>
                  <a:schemeClr val="dk1"/>
                </a:solidFill>
                <a:latin typeface="Consolas"/>
                <a:ea typeface="Consolas"/>
                <a:cs typeface="Consolas"/>
                <a:sym typeface="Consolas"/>
              </a:rPr>
              <a:t> block8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dirty="0"/>
          </a:p>
        </p:txBody>
      </p:sp>
      <p:sp>
        <p:nvSpPr>
          <p:cNvPr id="1575" name="Google Shape;1575;p148"/>
          <p:cNvSpPr txBox="1">
            <a:spLocks noGrp="1"/>
          </p:cNvSpPr>
          <p:nvPr>
            <p:ph type="body" idx="1"/>
          </p:nvPr>
        </p:nvSpPr>
        <p:spPr>
          <a:xfrm>
            <a:off x="374525" y="4460825"/>
            <a:ext cx="8520600" cy="631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block5 changed, so we need to redo liveness analysis on block7 and start.</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579"/>
        <p:cNvGrpSpPr/>
        <p:nvPr/>
      </p:nvGrpSpPr>
      <p:grpSpPr>
        <a:xfrm>
          <a:off x="0" y="0"/>
          <a:ext cx="0" cy="0"/>
          <a:chOff x="0" y="0"/>
          <a:chExt cx="0" cy="0"/>
        </a:xfrm>
      </p:grpSpPr>
      <p:sp>
        <p:nvSpPr>
          <p:cNvPr id="1580" name="Google Shape;1580;p1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Dataflow  Analysis</a:t>
            </a:r>
            <a:endParaRPr/>
          </a:p>
        </p:txBody>
      </p:sp>
      <p:sp>
        <p:nvSpPr>
          <p:cNvPr id="1581" name="Google Shape;1581;p149"/>
          <p:cNvSpPr txBox="1">
            <a:spLocks noGrp="1"/>
          </p:cNvSpPr>
          <p:nvPr>
            <p:ph type="body" idx="1"/>
          </p:nvPr>
        </p:nvSpPr>
        <p:spPr>
          <a:xfrm>
            <a:off x="311700" y="1152475"/>
            <a:ext cx="8520600" cy="631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Idea: using the partial live-before sets of each block, do liveness analysis again.</a:t>
            </a:r>
            <a:endParaRPr/>
          </a:p>
        </p:txBody>
      </p:sp>
      <p:sp>
        <p:nvSpPr>
          <p:cNvPr id="1582" name="Google Shape;1582;p149"/>
          <p:cNvSpPr txBox="1"/>
          <p:nvPr/>
        </p:nvSpPr>
        <p:spPr>
          <a:xfrm>
            <a:off x="3886225" y="3170750"/>
            <a:ext cx="3356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block8:                 {sum}</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movq $27, %rax    {sum}</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addq sum, %rax    {}</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jmp conclusion    {}</a:t>
            </a:r>
            <a:endParaRPr sz="1200">
              <a:latin typeface="Consolas"/>
              <a:ea typeface="Consolas"/>
              <a:cs typeface="Consolas"/>
              <a:sym typeface="Consolas"/>
            </a:endParaRPr>
          </a:p>
        </p:txBody>
      </p:sp>
      <p:sp>
        <p:nvSpPr>
          <p:cNvPr id="1583" name="Google Shape;1583;p149"/>
          <p:cNvSpPr txBox="1"/>
          <p:nvPr/>
        </p:nvSpPr>
        <p:spPr>
          <a:xfrm>
            <a:off x="657875" y="2043775"/>
            <a:ext cx="3304526"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latin typeface="Consolas"/>
                <a:ea typeface="Consolas"/>
                <a:cs typeface="Consolas"/>
                <a:sym typeface="Consolas"/>
              </a:rPr>
              <a:t>start:                {}</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movq</a:t>
            </a:r>
            <a:r>
              <a:rPr lang="en" sz="1200" dirty="0">
                <a:solidFill>
                  <a:schemeClr val="dk1"/>
                </a:solidFill>
                <a:latin typeface="Consolas"/>
                <a:ea typeface="Consolas"/>
                <a:cs typeface="Consolas"/>
                <a:sym typeface="Consolas"/>
              </a:rPr>
              <a:t> $0, sum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movq</a:t>
            </a:r>
            <a:r>
              <a:rPr lang="en" sz="1200" dirty="0">
                <a:solidFill>
                  <a:schemeClr val="dk1"/>
                </a:solidFill>
                <a:latin typeface="Consolas"/>
                <a:ea typeface="Consolas"/>
                <a:cs typeface="Consolas"/>
                <a:sym typeface="Consolas"/>
              </a:rPr>
              <a:t> $5,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jmp</a:t>
            </a:r>
            <a:r>
              <a:rPr lang="en" sz="1200" dirty="0">
                <a:solidFill>
                  <a:schemeClr val="dk1"/>
                </a:solidFill>
                <a:latin typeface="Consolas"/>
                <a:ea typeface="Consolas"/>
                <a:cs typeface="Consolas"/>
                <a:sym typeface="Consolas"/>
              </a:rPr>
              <a:t> block5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dirty="0"/>
          </a:p>
        </p:txBody>
      </p:sp>
      <p:sp>
        <p:nvSpPr>
          <p:cNvPr id="1584" name="Google Shape;1584;p149"/>
          <p:cNvSpPr txBox="1"/>
          <p:nvPr/>
        </p:nvSpPr>
        <p:spPr>
          <a:xfrm>
            <a:off x="651866" y="3091625"/>
            <a:ext cx="3488954"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latin typeface="Consolas"/>
                <a:ea typeface="Consolas"/>
                <a:cs typeface="Consolas"/>
                <a:sym typeface="Consolas"/>
              </a:rPr>
              <a:t>block7: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addq</a:t>
            </a: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movq</a:t>
            </a:r>
            <a:r>
              <a:rPr lang="en" sz="1200" dirty="0">
                <a:solidFill>
                  <a:schemeClr val="dk1"/>
                </a:solidFill>
                <a:latin typeface="Consolas"/>
                <a:ea typeface="Consolas"/>
                <a:cs typeface="Consolas"/>
                <a:sym typeface="Consolas"/>
              </a:rPr>
              <a:t> $1, t4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t4,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negq</a:t>
            </a:r>
            <a:r>
              <a:rPr lang="en" sz="1200" dirty="0">
                <a:solidFill>
                  <a:schemeClr val="dk1"/>
                </a:solidFill>
                <a:latin typeface="Consolas"/>
                <a:ea typeface="Consolas"/>
                <a:cs typeface="Consolas"/>
                <a:sym typeface="Consolas"/>
              </a:rPr>
              <a:t> t4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t4,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addq</a:t>
            </a:r>
            <a:r>
              <a:rPr lang="en" sz="1200" dirty="0">
                <a:solidFill>
                  <a:schemeClr val="dk1"/>
                </a:solidFill>
                <a:latin typeface="Consolas"/>
                <a:ea typeface="Consolas"/>
                <a:cs typeface="Consolas"/>
                <a:sym typeface="Consolas"/>
              </a:rPr>
              <a:t> t4,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jmp</a:t>
            </a:r>
            <a:r>
              <a:rPr lang="en" sz="1200" dirty="0">
                <a:solidFill>
                  <a:schemeClr val="dk1"/>
                </a:solidFill>
                <a:latin typeface="Consolas"/>
                <a:ea typeface="Consolas"/>
                <a:cs typeface="Consolas"/>
                <a:sym typeface="Consolas"/>
              </a:rPr>
              <a:t> block5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a:t>
            </a:r>
            <a:r>
              <a:rPr lang="en" sz="1200" dirty="0">
                <a:solidFill>
                  <a:srgbClr val="FF0000"/>
                </a:solidFill>
                <a:latin typeface="Consolas"/>
                <a:ea typeface="Consolas"/>
                <a:cs typeface="Consolas"/>
                <a:sym typeface="Consolas"/>
              </a:rPr>
              <a:t>sum</a:t>
            </a:r>
            <a:r>
              <a:rPr lang="en" sz="1200" dirty="0">
                <a:solidFill>
                  <a:schemeClr val="dk1"/>
                </a:solidFill>
                <a:latin typeface="Consolas"/>
                <a:ea typeface="Consolas"/>
                <a:cs typeface="Consolas"/>
                <a:sym typeface="Consolas"/>
              </a:rPr>
              <a:t>}</a:t>
            </a:r>
            <a:endParaRPr dirty="0"/>
          </a:p>
        </p:txBody>
      </p:sp>
      <p:sp>
        <p:nvSpPr>
          <p:cNvPr id="1585" name="Google Shape;1585;p149"/>
          <p:cNvSpPr txBox="1"/>
          <p:nvPr/>
        </p:nvSpPr>
        <p:spPr>
          <a:xfrm>
            <a:off x="3886224" y="1935175"/>
            <a:ext cx="3651999"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latin typeface="Consolas"/>
                <a:ea typeface="Consolas"/>
                <a:cs typeface="Consolas"/>
                <a:sym typeface="Consolas"/>
              </a:rPr>
              <a:t>block5: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movq</a:t>
            </a: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t3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 t3}</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cmpq</a:t>
            </a:r>
            <a:r>
              <a:rPr lang="en" sz="1200" dirty="0">
                <a:solidFill>
                  <a:schemeClr val="dk1"/>
                </a:solidFill>
                <a:latin typeface="Consolas"/>
                <a:ea typeface="Consolas"/>
                <a:cs typeface="Consolas"/>
                <a:sym typeface="Consolas"/>
              </a:rPr>
              <a:t> t3, $0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jl</a:t>
            </a:r>
            <a:r>
              <a:rPr lang="en" sz="1200" dirty="0">
                <a:solidFill>
                  <a:schemeClr val="dk1"/>
                </a:solidFill>
                <a:latin typeface="Consolas"/>
                <a:ea typeface="Consolas"/>
                <a:cs typeface="Consolas"/>
                <a:sym typeface="Consolas"/>
              </a:rPr>
              <a:t> block7       {</a:t>
            </a:r>
            <a:r>
              <a:rPr lang="en" sz="1200" dirty="0" err="1">
                <a:solidFill>
                  <a:schemeClr val="dk1"/>
                </a:solidFill>
                <a:latin typeface="Consolas"/>
                <a:ea typeface="Consolas"/>
                <a:cs typeface="Consolas"/>
                <a:sym typeface="Consolas"/>
              </a:rPr>
              <a:t>i</a:t>
            </a:r>
            <a:r>
              <a:rPr lang="en" sz="1200" dirty="0">
                <a:solidFill>
                  <a:schemeClr val="dk1"/>
                </a:solidFill>
                <a:latin typeface="Consolas"/>
                <a:ea typeface="Consolas"/>
                <a:cs typeface="Consolas"/>
                <a:sym typeface="Consolas"/>
              </a:rPr>
              <a:t>, sum}</a:t>
            </a:r>
            <a:endParaRPr sz="1200" dirty="0">
              <a:solidFill>
                <a:schemeClr val="dk1"/>
              </a:solidFill>
              <a:latin typeface="Consolas"/>
              <a:ea typeface="Consolas"/>
              <a:cs typeface="Consolas"/>
              <a:sym typeface="Consolas"/>
            </a:endParaRPr>
          </a:p>
          <a:p>
            <a:pPr marL="0" lvl="0" indent="0" algn="l" rtl="0">
              <a:spcBef>
                <a:spcPts val="0"/>
              </a:spcBef>
              <a:spcAft>
                <a:spcPts val="0"/>
              </a:spcAft>
              <a:buNone/>
            </a:pPr>
            <a:r>
              <a:rPr lang="en" sz="1200" dirty="0">
                <a:solidFill>
                  <a:schemeClr val="dk1"/>
                </a:solidFill>
                <a:latin typeface="Consolas"/>
                <a:ea typeface="Consolas"/>
                <a:cs typeface="Consolas"/>
                <a:sym typeface="Consolas"/>
              </a:rPr>
              <a:t>   	</a:t>
            </a:r>
            <a:r>
              <a:rPr lang="en" sz="1200" dirty="0" err="1">
                <a:solidFill>
                  <a:schemeClr val="dk1"/>
                </a:solidFill>
                <a:latin typeface="Consolas"/>
                <a:ea typeface="Consolas"/>
                <a:cs typeface="Consolas"/>
                <a:sym typeface="Consolas"/>
              </a:rPr>
              <a:t>jmp</a:t>
            </a:r>
            <a:r>
              <a:rPr lang="en" sz="1200" dirty="0">
                <a:solidFill>
                  <a:schemeClr val="dk1"/>
                </a:solidFill>
                <a:latin typeface="Consolas"/>
                <a:ea typeface="Consolas"/>
                <a:cs typeface="Consolas"/>
                <a:sym typeface="Consolas"/>
              </a:rPr>
              <a:t> block8      {sum}</a:t>
            </a:r>
            <a:endParaRPr dirty="0"/>
          </a:p>
        </p:txBody>
      </p:sp>
      <p:sp>
        <p:nvSpPr>
          <p:cNvPr id="1586" name="Google Shape;1586;p149"/>
          <p:cNvSpPr txBox="1">
            <a:spLocks noGrp="1"/>
          </p:cNvSpPr>
          <p:nvPr>
            <p:ph type="body" idx="1"/>
          </p:nvPr>
        </p:nvSpPr>
        <p:spPr>
          <a:xfrm>
            <a:off x="374525" y="4460825"/>
            <a:ext cx="8520600" cy="631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No changes this time to the live-before sets of the blocks. We're done!</a:t>
            </a:r>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590"/>
        <p:cNvGrpSpPr/>
        <p:nvPr/>
      </p:nvGrpSpPr>
      <p:grpSpPr>
        <a:xfrm>
          <a:off x="0" y="0"/>
          <a:ext cx="0" cy="0"/>
          <a:chOff x="0" y="0"/>
          <a:chExt cx="0" cy="0"/>
        </a:xfrm>
      </p:grpSpPr>
      <p:sp>
        <p:nvSpPr>
          <p:cNvPr id="1591" name="Google Shape;1591;p1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Lattice Theory</a:t>
            </a:r>
            <a:endParaRPr/>
          </a:p>
        </p:txBody>
      </p:sp>
      <p:sp>
        <p:nvSpPr>
          <p:cNvPr id="1592" name="Google Shape;1592;p1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Liveness Analysis is one of many static analyses. Lattice Theory gives us a framework to unify these many different analyses.</a:t>
            </a:r>
            <a:endParaRPr/>
          </a:p>
          <a:p>
            <a:pPr marL="0" lvl="0" indent="0" algn="l" rtl="0">
              <a:spcBef>
                <a:spcPts val="1200"/>
              </a:spcBef>
              <a:spcAft>
                <a:spcPts val="0"/>
              </a:spcAft>
              <a:buNone/>
            </a:pPr>
            <a:r>
              <a:rPr lang="en"/>
              <a:t>Definition. A </a:t>
            </a:r>
            <a:r>
              <a:rPr lang="en" b="1"/>
              <a:t>lattice</a:t>
            </a:r>
            <a:r>
              <a:rPr lang="en"/>
              <a:t> is a set of elements with a partial ordering ⊑, a bottom element ⊥, and a join operator ⊔. (omitting some details)</a:t>
            </a:r>
            <a:endParaRPr/>
          </a:p>
          <a:p>
            <a:pPr marL="0" lvl="0" indent="0" algn="l" rtl="0">
              <a:spcBef>
                <a:spcPts val="1200"/>
              </a:spcBef>
              <a:spcAft>
                <a:spcPts val="0"/>
              </a:spcAft>
              <a:buNone/>
            </a:pPr>
            <a:r>
              <a:rPr lang="en"/>
              <a:t>The ordering compares the amount of information in two elements.</a:t>
            </a:r>
            <a:endParaRPr/>
          </a:p>
          <a:p>
            <a:pPr marL="0" lvl="0" indent="0" algn="l" rtl="0">
              <a:spcBef>
                <a:spcPts val="1200"/>
              </a:spcBef>
              <a:spcAft>
                <a:spcPts val="0"/>
              </a:spcAft>
              <a:buNone/>
            </a:pPr>
            <a:r>
              <a:rPr lang="en"/>
              <a:t>The bottom element represents zero information.</a:t>
            </a:r>
            <a:endParaRPr/>
          </a:p>
          <a:p>
            <a:pPr marL="0" lvl="0" indent="0" algn="l" rtl="0">
              <a:spcBef>
                <a:spcPts val="1200"/>
              </a:spcBef>
              <a:spcAft>
                <a:spcPts val="1200"/>
              </a:spcAft>
              <a:buNone/>
            </a:pPr>
            <a:r>
              <a:rPr lang="en"/>
              <a:t>The join operator combines the information from two elements.</a:t>
            </a:r>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596"/>
        <p:cNvGrpSpPr/>
        <p:nvPr/>
      </p:nvGrpSpPr>
      <p:grpSpPr>
        <a:xfrm>
          <a:off x="0" y="0"/>
          <a:ext cx="0" cy="0"/>
          <a:chOff x="0" y="0"/>
          <a:chExt cx="0" cy="0"/>
        </a:xfrm>
      </p:grpSpPr>
      <p:sp>
        <p:nvSpPr>
          <p:cNvPr id="1597" name="Google Shape;1597;p1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Liveness as a Lattice</a:t>
            </a:r>
            <a:endParaRPr/>
          </a:p>
        </p:txBody>
      </p:sp>
      <p:sp>
        <p:nvSpPr>
          <p:cNvPr id="1598" name="Google Shape;1598;p151"/>
          <p:cNvSpPr txBox="1">
            <a:spLocks noGrp="1"/>
          </p:cNvSpPr>
          <p:nvPr>
            <p:ph type="body" idx="1"/>
          </p:nvPr>
        </p:nvSpPr>
        <p:spPr>
          <a:xfrm>
            <a:off x="311700" y="1152475"/>
            <a:ext cx="8520600" cy="2088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lattice element is a set of variables, e.g., {i, sum, t3}.</a:t>
            </a:r>
            <a:endParaRPr/>
          </a:p>
          <a:p>
            <a:pPr marL="0" lvl="0" indent="0" algn="l" rtl="0">
              <a:spcBef>
                <a:spcPts val="1200"/>
              </a:spcBef>
              <a:spcAft>
                <a:spcPts val="0"/>
              </a:spcAft>
              <a:buNone/>
            </a:pPr>
            <a:r>
              <a:rPr lang="en"/>
              <a:t>The ordering is set containment: {i, t3} ⊆ {i, sum, t3}.</a:t>
            </a:r>
            <a:endParaRPr/>
          </a:p>
          <a:p>
            <a:pPr marL="0" lvl="0" indent="0" algn="l" rtl="0">
              <a:spcBef>
                <a:spcPts val="1200"/>
              </a:spcBef>
              <a:spcAft>
                <a:spcPts val="0"/>
              </a:spcAft>
              <a:buNone/>
            </a:pPr>
            <a:r>
              <a:rPr lang="en"/>
              <a:t>The bottom element is the empty set: ∅</a:t>
            </a:r>
            <a:endParaRPr/>
          </a:p>
          <a:p>
            <a:pPr marL="0" lvl="0" indent="0" algn="l" rtl="0">
              <a:spcBef>
                <a:spcPts val="1200"/>
              </a:spcBef>
              <a:spcAft>
                <a:spcPts val="1200"/>
              </a:spcAft>
              <a:buNone/>
            </a:pPr>
            <a:r>
              <a:rPr lang="en"/>
              <a:t>The join operator is set union: {i,sum} ∪ {i,t3} = {i,sum,t4}</a:t>
            </a:r>
            <a:endParaRPr/>
          </a:p>
        </p:txBody>
      </p:sp>
      <p:sp>
        <p:nvSpPr>
          <p:cNvPr id="1599" name="Google Shape;1599;p151"/>
          <p:cNvSpPr txBox="1"/>
          <p:nvPr/>
        </p:nvSpPr>
        <p:spPr>
          <a:xfrm>
            <a:off x="4068325" y="4429375"/>
            <a:ext cx="30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600" name="Google Shape;1600;p151"/>
          <p:cNvSpPr txBox="1"/>
          <p:nvPr/>
        </p:nvSpPr>
        <p:spPr>
          <a:xfrm>
            <a:off x="3982625" y="4681800"/>
            <a:ext cx="3501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Clr>
                <a:schemeClr val="dk1"/>
              </a:buClr>
              <a:buSzPts val="1100"/>
              <a:buFont typeface="Arial"/>
              <a:buNone/>
            </a:pPr>
            <a:r>
              <a:rPr lang="en" sz="1800">
                <a:solidFill>
                  <a:schemeClr val="dk2"/>
                </a:solidFill>
              </a:rPr>
              <a:t>∅</a:t>
            </a:r>
            <a:endParaRPr/>
          </a:p>
        </p:txBody>
      </p:sp>
      <p:sp>
        <p:nvSpPr>
          <p:cNvPr id="1601" name="Google Shape;1601;p151"/>
          <p:cNvSpPr txBox="1"/>
          <p:nvPr/>
        </p:nvSpPr>
        <p:spPr>
          <a:xfrm>
            <a:off x="3076625" y="3865925"/>
            <a:ext cx="9060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800">
                <a:solidFill>
                  <a:schemeClr val="dk2"/>
                </a:solidFill>
              </a:rPr>
              <a:t>{i,sum}</a:t>
            </a:r>
            <a:endParaRPr/>
          </a:p>
        </p:txBody>
      </p:sp>
      <p:sp>
        <p:nvSpPr>
          <p:cNvPr id="1602" name="Google Shape;1602;p151"/>
          <p:cNvSpPr txBox="1"/>
          <p:nvPr/>
        </p:nvSpPr>
        <p:spPr>
          <a:xfrm>
            <a:off x="4530725" y="3865925"/>
            <a:ext cx="693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800">
                <a:solidFill>
                  <a:schemeClr val="dk2"/>
                </a:solidFill>
              </a:rPr>
              <a:t>{i,t3}</a:t>
            </a:r>
            <a:endParaRPr/>
          </a:p>
        </p:txBody>
      </p:sp>
      <p:sp>
        <p:nvSpPr>
          <p:cNvPr id="1603" name="Google Shape;1603;p151"/>
          <p:cNvSpPr txBox="1"/>
          <p:nvPr/>
        </p:nvSpPr>
        <p:spPr>
          <a:xfrm>
            <a:off x="3584525" y="3050050"/>
            <a:ext cx="1146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800">
                <a:solidFill>
                  <a:schemeClr val="dk2"/>
                </a:solidFill>
              </a:rPr>
              <a:t>{i,sum,t3}</a:t>
            </a:r>
            <a:endParaRPr/>
          </a:p>
        </p:txBody>
      </p:sp>
      <p:sp>
        <p:nvSpPr>
          <p:cNvPr id="1604" name="Google Shape;1604;p151"/>
          <p:cNvSpPr txBox="1"/>
          <p:nvPr/>
        </p:nvSpPr>
        <p:spPr>
          <a:xfrm>
            <a:off x="569975" y="3712975"/>
            <a:ext cx="1958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Hasse Diagram:</a:t>
            </a:r>
            <a:endParaRPr sz="1800">
              <a:solidFill>
                <a:schemeClr val="dk2"/>
              </a:solidFill>
            </a:endParaRPr>
          </a:p>
        </p:txBody>
      </p:sp>
      <p:cxnSp>
        <p:nvCxnSpPr>
          <p:cNvPr id="1605" name="Google Shape;1605;p151"/>
          <p:cNvCxnSpPr>
            <a:stCxn id="1601" idx="2"/>
            <a:endCxn id="1600" idx="0"/>
          </p:cNvCxnSpPr>
          <p:nvPr/>
        </p:nvCxnSpPr>
        <p:spPr>
          <a:xfrm>
            <a:off x="3529625" y="4327625"/>
            <a:ext cx="628200" cy="354300"/>
          </a:xfrm>
          <a:prstGeom prst="straightConnector1">
            <a:avLst/>
          </a:prstGeom>
          <a:noFill/>
          <a:ln w="9525" cap="flat" cmpd="sng">
            <a:solidFill>
              <a:schemeClr val="dk2"/>
            </a:solidFill>
            <a:prstDash val="solid"/>
            <a:round/>
            <a:headEnd type="none" w="med" len="med"/>
            <a:tailEnd type="none" w="med" len="med"/>
          </a:ln>
        </p:spPr>
      </p:cxnSp>
      <p:cxnSp>
        <p:nvCxnSpPr>
          <p:cNvPr id="1606" name="Google Shape;1606;p151"/>
          <p:cNvCxnSpPr>
            <a:stCxn id="1602" idx="2"/>
            <a:endCxn id="1600" idx="0"/>
          </p:cNvCxnSpPr>
          <p:nvPr/>
        </p:nvCxnSpPr>
        <p:spPr>
          <a:xfrm flipH="1">
            <a:off x="4157675" y="4327625"/>
            <a:ext cx="719700" cy="354300"/>
          </a:xfrm>
          <a:prstGeom prst="straightConnector1">
            <a:avLst/>
          </a:prstGeom>
          <a:noFill/>
          <a:ln w="9525" cap="flat" cmpd="sng">
            <a:solidFill>
              <a:schemeClr val="dk2"/>
            </a:solidFill>
            <a:prstDash val="solid"/>
            <a:round/>
            <a:headEnd type="none" w="med" len="med"/>
            <a:tailEnd type="none" w="med" len="med"/>
          </a:ln>
        </p:spPr>
      </p:cxnSp>
      <p:cxnSp>
        <p:nvCxnSpPr>
          <p:cNvPr id="1607" name="Google Shape;1607;p151"/>
          <p:cNvCxnSpPr>
            <a:stCxn id="1603" idx="2"/>
            <a:endCxn id="1601" idx="0"/>
          </p:cNvCxnSpPr>
          <p:nvPr/>
        </p:nvCxnSpPr>
        <p:spPr>
          <a:xfrm flipH="1">
            <a:off x="3529775" y="3511750"/>
            <a:ext cx="627900" cy="354300"/>
          </a:xfrm>
          <a:prstGeom prst="straightConnector1">
            <a:avLst/>
          </a:prstGeom>
          <a:noFill/>
          <a:ln w="9525" cap="flat" cmpd="sng">
            <a:solidFill>
              <a:schemeClr val="dk2"/>
            </a:solidFill>
            <a:prstDash val="solid"/>
            <a:round/>
            <a:headEnd type="none" w="med" len="med"/>
            <a:tailEnd type="none" w="med" len="med"/>
          </a:ln>
        </p:spPr>
      </p:cxnSp>
      <p:cxnSp>
        <p:nvCxnSpPr>
          <p:cNvPr id="1608" name="Google Shape;1608;p151"/>
          <p:cNvCxnSpPr>
            <a:stCxn id="1603" idx="2"/>
            <a:endCxn id="1602" idx="0"/>
          </p:cNvCxnSpPr>
          <p:nvPr/>
        </p:nvCxnSpPr>
        <p:spPr>
          <a:xfrm>
            <a:off x="4157675" y="3511750"/>
            <a:ext cx="719700" cy="354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612"/>
        <p:cNvGrpSpPr/>
        <p:nvPr/>
      </p:nvGrpSpPr>
      <p:grpSpPr>
        <a:xfrm>
          <a:off x="0" y="0"/>
          <a:ext cx="0" cy="0"/>
          <a:chOff x="0" y="0"/>
          <a:chExt cx="0" cy="0"/>
        </a:xfrm>
      </p:grpSpPr>
      <p:sp>
        <p:nvSpPr>
          <p:cNvPr id="1613" name="Google Shape;1613;p1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Dataflow Analysis</a:t>
            </a:r>
            <a:endParaRPr/>
          </a:p>
        </p:txBody>
      </p:sp>
      <p:sp>
        <p:nvSpPr>
          <p:cNvPr id="1614" name="Google Shape;1614;p15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dataflow analysis typically involves two layers:</a:t>
            </a:r>
            <a:endParaRPr/>
          </a:p>
          <a:p>
            <a:pPr marL="457200" lvl="0" indent="-342900" algn="l" rtl="0">
              <a:spcBef>
                <a:spcPts val="1200"/>
              </a:spcBef>
              <a:spcAft>
                <a:spcPts val="0"/>
              </a:spcAft>
              <a:buSzPts val="1800"/>
              <a:buAutoNum type="arabicPeriod"/>
            </a:pPr>
            <a:r>
              <a:rPr lang="en"/>
              <a:t>micro: analyze the statements inside each block, and</a:t>
            </a:r>
            <a:endParaRPr/>
          </a:p>
          <a:p>
            <a:pPr marL="457200" lvl="0" indent="-342900" algn="l" rtl="0">
              <a:spcBef>
                <a:spcPts val="0"/>
              </a:spcBef>
              <a:spcAft>
                <a:spcPts val="0"/>
              </a:spcAft>
              <a:buSzPts val="1800"/>
              <a:buAutoNum type="arabicPeriod"/>
            </a:pPr>
            <a:r>
              <a:rPr lang="en"/>
              <a:t>macro: analyze the entire control-flow graph.</a:t>
            </a:r>
            <a:endParaRPr/>
          </a:p>
          <a:p>
            <a:pPr marL="0" lvl="0" indent="0" algn="l" rtl="0">
              <a:spcBef>
                <a:spcPts val="1200"/>
              </a:spcBef>
              <a:spcAft>
                <a:spcPts val="0"/>
              </a:spcAft>
              <a:buNone/>
            </a:pPr>
            <a:r>
              <a:rPr lang="en"/>
              <a:t>For the micro layer, we need a </a:t>
            </a:r>
            <a:r>
              <a:rPr lang="en" b="1"/>
              <a:t>lattice</a:t>
            </a:r>
            <a:r>
              <a:rPr lang="en"/>
              <a:t> to represent the abstract state between each statement and a </a:t>
            </a:r>
            <a:r>
              <a:rPr lang="en" b="1"/>
              <a:t>transfer function</a:t>
            </a:r>
            <a:r>
              <a:rPr lang="en"/>
              <a:t> f that abstractly executes a statement.</a:t>
            </a:r>
            <a:endParaRPr/>
          </a:p>
          <a:p>
            <a:pPr marL="0" lvl="0" indent="0" algn="l" rtl="0">
              <a:spcBef>
                <a:spcPts val="1200"/>
              </a:spcBef>
              <a:spcAft>
                <a:spcPts val="1200"/>
              </a:spcAft>
              <a:buNone/>
            </a:pPr>
            <a:r>
              <a:rPr lang="en"/>
              <a:t>For the macro layer, we need a </a:t>
            </a:r>
            <a:r>
              <a:rPr lang="en" b="1"/>
              <a:t>lattice</a:t>
            </a:r>
            <a:r>
              <a:rPr lang="en"/>
              <a:t> that aggregates the abstract state of all the blocks and a </a:t>
            </a:r>
            <a:r>
              <a:rPr lang="en" b="1"/>
              <a:t>transfer function</a:t>
            </a:r>
            <a:r>
              <a:rPr lang="en"/>
              <a:t> F that abstractly executes all the blocks once.</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618"/>
        <p:cNvGrpSpPr/>
        <p:nvPr/>
      </p:nvGrpSpPr>
      <p:grpSpPr>
        <a:xfrm>
          <a:off x="0" y="0"/>
          <a:ext cx="0" cy="0"/>
          <a:chOff x="0" y="0"/>
          <a:chExt cx="0" cy="0"/>
        </a:xfrm>
      </p:grpSpPr>
      <p:sp>
        <p:nvSpPr>
          <p:cNvPr id="1619" name="Google Shape;1619;p1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Liveness Micro Dataflow</a:t>
            </a:r>
            <a:endParaRPr/>
          </a:p>
        </p:txBody>
      </p:sp>
      <p:sp>
        <p:nvSpPr>
          <p:cNvPr id="1620" name="Google Shape;1620;p153"/>
          <p:cNvSpPr txBox="1">
            <a:spLocks noGrp="1"/>
          </p:cNvSpPr>
          <p:nvPr>
            <p:ph type="body" idx="1"/>
          </p:nvPr>
        </p:nvSpPr>
        <p:spPr>
          <a:xfrm>
            <a:off x="311700" y="1152475"/>
            <a:ext cx="8520600" cy="1038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We have the lattice of sets of variables.</a:t>
            </a:r>
            <a:endParaRPr/>
          </a:p>
          <a:p>
            <a:pPr marL="0" lvl="0" indent="0" algn="l" rtl="0">
              <a:spcBef>
                <a:spcPts val="1200"/>
              </a:spcBef>
              <a:spcAft>
                <a:spcPts val="1200"/>
              </a:spcAft>
              <a:buNone/>
            </a:pPr>
            <a:r>
              <a:rPr lang="en"/>
              <a:t>The function f is the equation for computing the live-before of an instruction:</a:t>
            </a:r>
            <a:endParaRPr/>
          </a:p>
        </p:txBody>
      </p:sp>
      <p:sp>
        <p:nvSpPr>
          <p:cNvPr id="1621" name="Google Shape;1621;p153"/>
          <p:cNvSpPr txBox="1"/>
          <p:nvPr/>
        </p:nvSpPr>
        <p:spPr>
          <a:xfrm>
            <a:off x="1669200" y="2275750"/>
            <a:ext cx="5121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rPr>
              <a:t>L</a:t>
            </a:r>
            <a:r>
              <a:rPr lang="en" sz="1800" baseline="-25000">
                <a:solidFill>
                  <a:schemeClr val="dk1"/>
                </a:solidFill>
              </a:rPr>
              <a:t>before</a:t>
            </a:r>
            <a:r>
              <a:rPr lang="en" sz="1800">
                <a:solidFill>
                  <a:schemeClr val="dk1"/>
                </a:solidFill>
              </a:rPr>
              <a:t>(instr) = (L</a:t>
            </a:r>
            <a:r>
              <a:rPr lang="en" sz="1800" baseline="-25000">
                <a:solidFill>
                  <a:schemeClr val="dk1"/>
                </a:solidFill>
              </a:rPr>
              <a:t>after</a:t>
            </a:r>
            <a:r>
              <a:rPr lang="en" sz="1800">
                <a:solidFill>
                  <a:schemeClr val="dk1"/>
                </a:solidFill>
              </a:rPr>
              <a:t>(instr) – W(instr)) ∪ R(instr)</a:t>
            </a:r>
            <a:endParaRPr sz="1800">
              <a:solidFill>
                <a:schemeClr val="dk1"/>
              </a:solidFill>
            </a:endParaRPr>
          </a:p>
        </p:txBody>
      </p:sp>
      <p:sp>
        <p:nvSpPr>
          <p:cNvPr id="1622" name="Google Shape;1622;p153"/>
          <p:cNvSpPr txBox="1">
            <a:spLocks noGrp="1"/>
          </p:cNvSpPr>
          <p:nvPr>
            <p:ph type="body" idx="1"/>
          </p:nvPr>
        </p:nvSpPr>
        <p:spPr>
          <a:xfrm>
            <a:off x="472250" y="3128800"/>
            <a:ext cx="8520600" cy="1642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a:t>
            </a:r>
            <a:r>
              <a:rPr lang="en" b="1"/>
              <a:t>forward analysis</a:t>
            </a:r>
            <a:r>
              <a:rPr lang="en"/>
              <a:t> abstractly executes a program is the usual order.</a:t>
            </a:r>
            <a:endParaRPr/>
          </a:p>
          <a:p>
            <a:pPr marL="0" lvl="0" indent="0" algn="l" rtl="0">
              <a:spcBef>
                <a:spcPts val="1200"/>
              </a:spcBef>
              <a:spcAft>
                <a:spcPts val="0"/>
              </a:spcAft>
              <a:buNone/>
            </a:pPr>
            <a:r>
              <a:rPr lang="en"/>
              <a:t>A </a:t>
            </a:r>
            <a:r>
              <a:rPr lang="en" b="1"/>
              <a:t>backward analysis</a:t>
            </a:r>
            <a:r>
              <a:rPr lang="en"/>
              <a:t> abstractly executes a program in reverse.</a:t>
            </a:r>
            <a:endParaRPr/>
          </a:p>
          <a:p>
            <a:pPr marL="0" lvl="0" indent="0" algn="l" rtl="0">
              <a:spcBef>
                <a:spcPts val="1200"/>
              </a:spcBef>
              <a:spcAft>
                <a:spcPts val="1200"/>
              </a:spcAft>
              <a:buNone/>
            </a:pPr>
            <a:r>
              <a:rPr lang="en"/>
              <a:t>Liveness is an example of a backward analysis.</a:t>
            </a:r>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626"/>
        <p:cNvGrpSpPr/>
        <p:nvPr/>
      </p:nvGrpSpPr>
      <p:grpSpPr>
        <a:xfrm>
          <a:off x="0" y="0"/>
          <a:ext cx="0" cy="0"/>
          <a:chOff x="0" y="0"/>
          <a:chExt cx="0" cy="0"/>
        </a:xfrm>
      </p:grpSpPr>
      <p:sp>
        <p:nvSpPr>
          <p:cNvPr id="1627" name="Google Shape;1627;p1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Liveness Macro Dataflow</a:t>
            </a:r>
            <a:endParaRPr/>
          </a:p>
        </p:txBody>
      </p:sp>
      <p:sp>
        <p:nvSpPr>
          <p:cNvPr id="1628" name="Google Shape;1628;p154"/>
          <p:cNvSpPr txBox="1">
            <a:spLocks noGrp="1"/>
          </p:cNvSpPr>
          <p:nvPr>
            <p:ph type="body" idx="1"/>
          </p:nvPr>
        </p:nvSpPr>
        <p:spPr>
          <a:xfrm>
            <a:off x="311700" y="1152475"/>
            <a:ext cx="8520600" cy="2055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Each element is a dictionary mapping block labels to their live-before sets.</a:t>
            </a:r>
            <a:endParaRPr/>
          </a:p>
          <a:p>
            <a:pPr marL="0" lvl="0" indent="0" algn="l" rtl="0">
              <a:spcBef>
                <a:spcPts val="1200"/>
              </a:spcBef>
              <a:spcAft>
                <a:spcPts val="0"/>
              </a:spcAft>
              <a:buNone/>
            </a:pPr>
            <a:r>
              <a:rPr lang="en"/>
              <a:t>The ordering is the pointwise ordering: D</a:t>
            </a:r>
            <a:r>
              <a:rPr lang="en" baseline="-25000"/>
              <a:t>1</a:t>
            </a:r>
            <a:r>
              <a:rPr lang="en"/>
              <a:t> ⊑ D</a:t>
            </a:r>
            <a:r>
              <a:rPr lang="en" baseline="-25000"/>
              <a:t>2</a:t>
            </a:r>
            <a:r>
              <a:rPr lang="en"/>
              <a:t> iff for every label l, D</a:t>
            </a:r>
            <a:r>
              <a:rPr lang="en" baseline="-25000"/>
              <a:t>1</a:t>
            </a:r>
            <a:r>
              <a:rPr lang="en"/>
              <a:t>(l) ⊑ D</a:t>
            </a:r>
            <a:r>
              <a:rPr lang="en" baseline="-25000"/>
              <a:t>2</a:t>
            </a:r>
            <a:r>
              <a:rPr lang="en"/>
              <a:t>(l).</a:t>
            </a:r>
            <a:endParaRPr/>
          </a:p>
          <a:p>
            <a:pPr marL="0" lvl="0" indent="0" algn="l" rtl="0">
              <a:spcBef>
                <a:spcPts val="1200"/>
              </a:spcBef>
              <a:spcAft>
                <a:spcPts val="0"/>
              </a:spcAft>
              <a:buNone/>
            </a:pPr>
            <a:r>
              <a:rPr lang="en"/>
              <a:t>The bottom element is the dictionary that maps every label to the empty set.</a:t>
            </a:r>
            <a:endParaRPr/>
          </a:p>
          <a:p>
            <a:pPr marL="0" lvl="0" indent="0" algn="l" rtl="0">
              <a:spcBef>
                <a:spcPts val="1200"/>
              </a:spcBef>
              <a:spcAft>
                <a:spcPts val="1200"/>
              </a:spcAft>
              <a:buNone/>
            </a:pPr>
            <a:r>
              <a:rPr lang="en"/>
              <a:t>The join operator is pointwise join: (D</a:t>
            </a:r>
            <a:r>
              <a:rPr lang="en" baseline="-25000"/>
              <a:t>1</a:t>
            </a:r>
            <a:r>
              <a:rPr lang="en"/>
              <a:t> ⊔ D</a:t>
            </a:r>
            <a:r>
              <a:rPr lang="en" baseline="-25000"/>
              <a:t>2</a:t>
            </a:r>
            <a:r>
              <a:rPr lang="en"/>
              <a:t>)(l) = D</a:t>
            </a:r>
            <a:r>
              <a:rPr lang="en" baseline="-25000"/>
              <a:t>1</a:t>
            </a:r>
            <a:r>
              <a:rPr lang="en"/>
              <a:t>(l) ⊔ D</a:t>
            </a:r>
            <a:r>
              <a:rPr lang="en" baseline="-25000"/>
              <a:t>2</a:t>
            </a:r>
            <a:r>
              <a:rPr lang="en"/>
              <a:t>(l).</a:t>
            </a:r>
            <a:endParaRPr/>
          </a:p>
        </p:txBody>
      </p:sp>
      <p:sp>
        <p:nvSpPr>
          <p:cNvPr id="1629" name="Google Shape;1629;p154"/>
          <p:cNvSpPr txBox="1"/>
          <p:nvPr/>
        </p:nvSpPr>
        <p:spPr>
          <a:xfrm>
            <a:off x="3072000" y="3175550"/>
            <a:ext cx="30000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Consolas"/>
                <a:ea typeface="Consolas"/>
                <a:cs typeface="Consolas"/>
                <a:sym typeface="Consolas"/>
              </a:rPr>
              <a:t>start: {}</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block5: {i, sum}</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block7: {i, sum}</a:t>
            </a:r>
            <a:endParaRPr sz="1200">
              <a:solidFill>
                <a:schemeClr val="dk1"/>
              </a:solidFill>
              <a:latin typeface="Consolas"/>
              <a:ea typeface="Consolas"/>
              <a:cs typeface="Consolas"/>
              <a:sym typeface="Consolas"/>
            </a:endParaRPr>
          </a:p>
          <a:p>
            <a:pPr marL="0" lvl="0" indent="0" algn="l" rtl="0">
              <a:spcBef>
                <a:spcPts val="0"/>
              </a:spcBef>
              <a:spcAft>
                <a:spcPts val="0"/>
              </a:spcAft>
              <a:buNone/>
            </a:pPr>
            <a:r>
              <a:rPr lang="en" sz="1200">
                <a:solidFill>
                  <a:schemeClr val="dk1"/>
                </a:solidFill>
                <a:latin typeface="Consolas"/>
                <a:ea typeface="Consolas"/>
                <a:cs typeface="Consolas"/>
                <a:sym typeface="Consolas"/>
              </a:rPr>
              <a:t>block8: {sum}</a:t>
            </a:r>
            <a:endParaRPr sz="1200">
              <a:solidFill>
                <a:schemeClr val="dk1"/>
              </a:solidFill>
              <a:latin typeface="Consolas"/>
              <a:ea typeface="Consolas"/>
              <a:cs typeface="Consolas"/>
              <a:sym typeface="Consolas"/>
            </a:endParaRPr>
          </a:p>
        </p:txBody>
      </p:sp>
      <p:sp>
        <p:nvSpPr>
          <p:cNvPr id="1630" name="Google Shape;1630;p154"/>
          <p:cNvSpPr txBox="1">
            <a:spLocks noGrp="1"/>
          </p:cNvSpPr>
          <p:nvPr>
            <p:ph type="body" idx="1"/>
          </p:nvPr>
        </p:nvSpPr>
        <p:spPr>
          <a:xfrm>
            <a:off x="472250" y="41988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The function F(D) = D' applies liveness analysis to every block.</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634"/>
        <p:cNvGrpSpPr/>
        <p:nvPr/>
      </p:nvGrpSpPr>
      <p:grpSpPr>
        <a:xfrm>
          <a:off x="0" y="0"/>
          <a:ext cx="0" cy="0"/>
          <a:chOff x="0" y="0"/>
          <a:chExt cx="0" cy="0"/>
        </a:xfrm>
      </p:grpSpPr>
      <p:sp>
        <p:nvSpPr>
          <p:cNvPr id="1635" name="Google Shape;1635;p1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More Lattice Theorem</a:t>
            </a:r>
            <a:endParaRPr/>
          </a:p>
        </p:txBody>
      </p:sp>
      <p:sp>
        <p:nvSpPr>
          <p:cNvPr id="1636" name="Google Shape;1636;p155"/>
          <p:cNvSpPr txBox="1">
            <a:spLocks noGrp="1"/>
          </p:cNvSpPr>
          <p:nvPr>
            <p:ph type="body" idx="1"/>
          </p:nvPr>
        </p:nvSpPr>
        <p:spPr>
          <a:xfrm>
            <a:off x="311700" y="1152475"/>
            <a:ext cx="8520600" cy="124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Definition. An </a:t>
            </a:r>
            <a:r>
              <a:rPr lang="en" b="1"/>
              <a:t>ascending chain</a:t>
            </a:r>
            <a:r>
              <a:rPr lang="en"/>
              <a:t> {e</a:t>
            </a:r>
            <a:r>
              <a:rPr lang="en" baseline="-25000"/>
              <a:t>1</a:t>
            </a:r>
            <a:r>
              <a:rPr lang="en"/>
              <a:t>, e</a:t>
            </a:r>
            <a:r>
              <a:rPr lang="en" baseline="-25000"/>
              <a:t>2</a:t>
            </a:r>
            <a:r>
              <a:rPr lang="en"/>
              <a:t>, …} is a sequence of elements where each is less-or-equal to the next element: e</a:t>
            </a:r>
            <a:r>
              <a:rPr lang="en" baseline="-25000"/>
              <a:t>1</a:t>
            </a:r>
            <a:r>
              <a:rPr lang="en"/>
              <a:t> ⊑ e</a:t>
            </a:r>
            <a:r>
              <a:rPr lang="en" baseline="-25000"/>
              <a:t>2</a:t>
            </a:r>
            <a:r>
              <a:rPr lang="en"/>
              <a:t> ⊑ e</a:t>
            </a:r>
            <a:r>
              <a:rPr lang="en" baseline="-25000"/>
              <a:t>3</a:t>
            </a:r>
            <a:r>
              <a:rPr lang="en"/>
              <a:t> …</a:t>
            </a:r>
            <a:endParaRPr/>
          </a:p>
          <a:p>
            <a:pPr marL="0" lvl="0" indent="0" algn="l" rtl="0">
              <a:spcBef>
                <a:spcPts val="1200"/>
              </a:spcBef>
              <a:spcAft>
                <a:spcPts val="1200"/>
              </a:spcAft>
              <a:buNone/>
            </a:pPr>
            <a:r>
              <a:rPr lang="en"/>
              <a:t>Definition. A function F is </a:t>
            </a:r>
            <a:r>
              <a:rPr lang="en" b="1"/>
              <a:t>monotone</a:t>
            </a:r>
            <a:r>
              <a:rPr lang="en"/>
              <a:t> iff x ⊑ y implies F(x) ⊑ F(y).</a:t>
            </a:r>
            <a:endParaRPr/>
          </a:p>
        </p:txBody>
      </p:sp>
      <p:sp>
        <p:nvSpPr>
          <p:cNvPr id="1637" name="Google Shape;1637;p155"/>
          <p:cNvSpPr txBox="1">
            <a:spLocks noGrp="1"/>
          </p:cNvSpPr>
          <p:nvPr>
            <p:ph type="body" idx="1"/>
          </p:nvPr>
        </p:nvSpPr>
        <p:spPr>
          <a:xfrm>
            <a:off x="311700" y="4200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Definition. An element x is a </a:t>
            </a:r>
            <a:r>
              <a:rPr lang="en" b="1"/>
              <a:t>fixed point</a:t>
            </a:r>
            <a:r>
              <a:rPr lang="en"/>
              <a:t> of function F iff F(x) = x.</a:t>
            </a:r>
            <a:endParaRPr/>
          </a:p>
        </p:txBody>
      </p:sp>
      <p:sp>
        <p:nvSpPr>
          <p:cNvPr id="1638" name="Google Shape;1638;p155"/>
          <p:cNvSpPr/>
          <p:nvPr/>
        </p:nvSpPr>
        <p:spPr>
          <a:xfrm>
            <a:off x="1457500" y="3688675"/>
            <a:ext cx="293100" cy="381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x</a:t>
            </a:r>
            <a:endParaRPr/>
          </a:p>
        </p:txBody>
      </p:sp>
      <p:sp>
        <p:nvSpPr>
          <p:cNvPr id="1639" name="Google Shape;1639;p155"/>
          <p:cNvSpPr/>
          <p:nvPr/>
        </p:nvSpPr>
        <p:spPr>
          <a:xfrm>
            <a:off x="2025175" y="2926725"/>
            <a:ext cx="293100" cy="381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y</a:t>
            </a:r>
            <a:endParaRPr/>
          </a:p>
        </p:txBody>
      </p:sp>
      <p:cxnSp>
        <p:nvCxnSpPr>
          <p:cNvPr id="1640" name="Google Shape;1640;p155"/>
          <p:cNvCxnSpPr>
            <a:stCxn id="1638" idx="0"/>
            <a:endCxn id="1639" idx="2"/>
          </p:cNvCxnSpPr>
          <p:nvPr/>
        </p:nvCxnSpPr>
        <p:spPr>
          <a:xfrm rot="10800000" flipH="1">
            <a:off x="1604050" y="3307975"/>
            <a:ext cx="567600" cy="380700"/>
          </a:xfrm>
          <a:prstGeom prst="straightConnector1">
            <a:avLst/>
          </a:prstGeom>
          <a:noFill/>
          <a:ln w="9525" cap="flat" cmpd="sng">
            <a:solidFill>
              <a:schemeClr val="dk2"/>
            </a:solidFill>
            <a:prstDash val="solid"/>
            <a:round/>
            <a:headEnd type="none" w="med" len="med"/>
            <a:tailEnd type="none" w="med" len="med"/>
          </a:ln>
        </p:spPr>
      </p:cxnSp>
      <p:sp>
        <p:nvSpPr>
          <p:cNvPr id="1641" name="Google Shape;1641;p155"/>
          <p:cNvSpPr/>
          <p:nvPr/>
        </p:nvSpPr>
        <p:spPr>
          <a:xfrm>
            <a:off x="3420450" y="3219300"/>
            <a:ext cx="510600" cy="381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F(x)</a:t>
            </a:r>
            <a:endParaRPr/>
          </a:p>
        </p:txBody>
      </p:sp>
      <p:sp>
        <p:nvSpPr>
          <p:cNvPr id="1642" name="Google Shape;1642;p155"/>
          <p:cNvSpPr/>
          <p:nvPr/>
        </p:nvSpPr>
        <p:spPr>
          <a:xfrm>
            <a:off x="4232375" y="2467900"/>
            <a:ext cx="510600" cy="381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F(y)</a:t>
            </a:r>
            <a:endParaRPr/>
          </a:p>
        </p:txBody>
      </p:sp>
      <p:cxnSp>
        <p:nvCxnSpPr>
          <p:cNvPr id="1643" name="Google Shape;1643;p155"/>
          <p:cNvCxnSpPr>
            <a:stCxn id="1641" idx="0"/>
            <a:endCxn id="1642" idx="2"/>
          </p:cNvCxnSpPr>
          <p:nvPr/>
        </p:nvCxnSpPr>
        <p:spPr>
          <a:xfrm rot="10800000" flipH="1">
            <a:off x="3675750" y="2849100"/>
            <a:ext cx="811800" cy="370200"/>
          </a:xfrm>
          <a:prstGeom prst="straightConnector1">
            <a:avLst/>
          </a:prstGeom>
          <a:noFill/>
          <a:ln w="9525" cap="flat" cmpd="sng">
            <a:solidFill>
              <a:schemeClr val="dk2"/>
            </a:solidFill>
            <a:prstDash val="solid"/>
            <a:round/>
            <a:headEnd type="none" w="med" len="med"/>
            <a:tailEnd type="none" w="med" len="med"/>
          </a:ln>
        </p:spPr>
      </p:cxnSp>
      <p:cxnSp>
        <p:nvCxnSpPr>
          <p:cNvPr id="1644" name="Google Shape;1644;p155"/>
          <p:cNvCxnSpPr>
            <a:stCxn id="1638" idx="3"/>
            <a:endCxn id="1641" idx="1"/>
          </p:cNvCxnSpPr>
          <p:nvPr/>
        </p:nvCxnSpPr>
        <p:spPr>
          <a:xfrm rot="10800000" flipH="1">
            <a:off x="1750600" y="3409825"/>
            <a:ext cx="1669800" cy="469500"/>
          </a:xfrm>
          <a:prstGeom prst="straightConnector1">
            <a:avLst/>
          </a:prstGeom>
          <a:noFill/>
          <a:ln w="9525" cap="flat" cmpd="sng">
            <a:solidFill>
              <a:schemeClr val="dk2"/>
            </a:solidFill>
            <a:prstDash val="dash"/>
            <a:round/>
            <a:headEnd type="none" w="med" len="med"/>
            <a:tailEnd type="triangle" w="med" len="med"/>
          </a:ln>
        </p:spPr>
      </p:cxnSp>
      <p:cxnSp>
        <p:nvCxnSpPr>
          <p:cNvPr id="1645" name="Google Shape;1645;p155"/>
          <p:cNvCxnSpPr>
            <a:stCxn id="1639" idx="3"/>
            <a:endCxn id="1642" idx="1"/>
          </p:cNvCxnSpPr>
          <p:nvPr/>
        </p:nvCxnSpPr>
        <p:spPr>
          <a:xfrm rot="10800000" flipH="1">
            <a:off x="2318275" y="2658675"/>
            <a:ext cx="1914000" cy="458700"/>
          </a:xfrm>
          <a:prstGeom prst="straightConnector1">
            <a:avLst/>
          </a:prstGeom>
          <a:noFill/>
          <a:ln w="9525" cap="flat" cmpd="sng">
            <a:solidFill>
              <a:schemeClr val="dk2"/>
            </a:solidFill>
            <a:prstDash val="dash"/>
            <a:round/>
            <a:headEnd type="none" w="med" len="med"/>
            <a:tailEnd type="triangle" w="med" len="med"/>
          </a:ln>
        </p:spPr>
      </p:cxnSp>
      <p:sp>
        <p:nvSpPr>
          <p:cNvPr id="1646" name="Google Shape;1646;p155"/>
          <p:cNvSpPr txBox="1"/>
          <p:nvPr/>
        </p:nvSpPr>
        <p:spPr>
          <a:xfrm>
            <a:off x="5261225" y="3133650"/>
            <a:ext cx="3003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"monotone" = "preserves ordering"</a:t>
            </a:r>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650"/>
        <p:cNvGrpSpPr/>
        <p:nvPr/>
      </p:nvGrpSpPr>
      <p:grpSpPr>
        <a:xfrm>
          <a:off x="0" y="0"/>
          <a:ext cx="0" cy="0"/>
          <a:chOff x="0" y="0"/>
          <a:chExt cx="0" cy="0"/>
        </a:xfrm>
      </p:grpSpPr>
      <p:sp>
        <p:nvSpPr>
          <p:cNvPr id="1651" name="Google Shape;1651;p1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Fixed-Point Theorem</a:t>
            </a:r>
            <a:endParaRPr/>
          </a:p>
        </p:txBody>
      </p:sp>
      <p:sp>
        <p:nvSpPr>
          <p:cNvPr id="1652" name="Google Shape;1652;p1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Theorem. (Finite Fixed-Point Theorem) Let L be a lattice in which every ascending chain has finite length. Let F be a monotone function. There exists some number k such that F</a:t>
            </a:r>
            <a:r>
              <a:rPr lang="en" baseline="30000"/>
              <a:t>k</a:t>
            </a:r>
            <a:r>
              <a:rPr lang="en"/>
              <a:t>(⊥) is the least fixed point of F.</a:t>
            </a:r>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656"/>
        <p:cNvGrpSpPr/>
        <p:nvPr/>
      </p:nvGrpSpPr>
      <p:grpSpPr>
        <a:xfrm>
          <a:off x="0" y="0"/>
          <a:ext cx="0" cy="0"/>
          <a:chOff x="0" y="0"/>
          <a:chExt cx="0" cy="0"/>
        </a:xfrm>
      </p:grpSpPr>
      <p:sp>
        <p:nvSpPr>
          <p:cNvPr id="1657" name="Google Shape;1657;p1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Lemma 1. For any natural i, F</a:t>
            </a:r>
            <a:r>
              <a:rPr lang="en" baseline="30000"/>
              <a:t>i</a:t>
            </a:r>
            <a:r>
              <a:rPr lang="en"/>
              <a:t>(⊥) ⊑ F</a:t>
            </a:r>
            <a:r>
              <a:rPr lang="en" baseline="30000"/>
              <a:t>i+1</a:t>
            </a:r>
            <a:r>
              <a:rPr lang="en"/>
              <a:t>(⊥).</a:t>
            </a:r>
            <a:endParaRPr/>
          </a:p>
          <a:p>
            <a:pPr marL="0" lvl="0" indent="0" algn="l" rtl="0">
              <a:spcBef>
                <a:spcPts val="1200"/>
              </a:spcBef>
              <a:spcAft>
                <a:spcPts val="0"/>
              </a:spcAft>
              <a:buNone/>
            </a:pPr>
            <a:r>
              <a:rPr lang="en"/>
              <a:t>Proof. Induction on i.</a:t>
            </a:r>
            <a:endParaRPr/>
          </a:p>
          <a:p>
            <a:pPr marL="0" lvl="0" indent="0" algn="l" rtl="0">
              <a:spcBef>
                <a:spcPts val="1200"/>
              </a:spcBef>
              <a:spcAft>
                <a:spcPts val="0"/>
              </a:spcAft>
              <a:buNone/>
            </a:pPr>
            <a:r>
              <a:rPr lang="en"/>
              <a:t>Base case i=0:</a:t>
            </a:r>
            <a:endParaRPr/>
          </a:p>
          <a:p>
            <a:pPr marL="0" lvl="0" indent="0" algn="l" rtl="0">
              <a:spcBef>
                <a:spcPts val="1200"/>
              </a:spcBef>
              <a:spcAft>
                <a:spcPts val="0"/>
              </a:spcAft>
              <a:buNone/>
            </a:pPr>
            <a:r>
              <a:rPr lang="en"/>
              <a:t>  ⊥ ⊑ F(⊥)                     by the definition of ⊥.</a:t>
            </a:r>
            <a:endParaRPr/>
          </a:p>
          <a:p>
            <a:pPr marL="0" lvl="0" indent="0" algn="l" rtl="0">
              <a:spcBef>
                <a:spcPts val="1200"/>
              </a:spcBef>
              <a:spcAft>
                <a:spcPts val="0"/>
              </a:spcAft>
              <a:buNone/>
            </a:pPr>
            <a:r>
              <a:rPr lang="en"/>
              <a:t>Inductive case: </a:t>
            </a:r>
            <a:endParaRPr/>
          </a:p>
          <a:p>
            <a:pPr marL="0" lvl="0" indent="0" algn="l" rtl="0">
              <a:spcBef>
                <a:spcPts val="1200"/>
              </a:spcBef>
              <a:spcAft>
                <a:spcPts val="0"/>
              </a:spcAft>
              <a:buNone/>
            </a:pPr>
            <a:r>
              <a:rPr lang="en"/>
              <a:t>  F</a:t>
            </a:r>
            <a:r>
              <a:rPr lang="en" baseline="30000"/>
              <a:t>k</a:t>
            </a:r>
            <a:r>
              <a:rPr lang="en"/>
              <a:t>(⊥) ⊑ F</a:t>
            </a:r>
            <a:r>
              <a:rPr lang="en" baseline="30000"/>
              <a:t>k+1</a:t>
            </a:r>
            <a:r>
              <a:rPr lang="en"/>
              <a:t>(⊥)            by the induction hypothesis</a:t>
            </a:r>
            <a:endParaRPr/>
          </a:p>
          <a:p>
            <a:pPr marL="0" lvl="0" indent="0" algn="l" rtl="0">
              <a:spcBef>
                <a:spcPts val="1200"/>
              </a:spcBef>
              <a:spcAft>
                <a:spcPts val="0"/>
              </a:spcAft>
              <a:buNone/>
            </a:pPr>
            <a:r>
              <a:rPr lang="en"/>
              <a:t>  F(F</a:t>
            </a:r>
            <a:r>
              <a:rPr lang="en" baseline="30000"/>
              <a:t>k</a:t>
            </a:r>
            <a:r>
              <a:rPr lang="en"/>
              <a:t>(⊥)) ⊑ F(F</a:t>
            </a:r>
            <a:r>
              <a:rPr lang="en" baseline="30000"/>
              <a:t>k+1</a:t>
            </a:r>
            <a:r>
              <a:rPr lang="en"/>
              <a:t>(⊥))   because F is monotone</a:t>
            </a:r>
            <a:endParaRPr/>
          </a:p>
          <a:p>
            <a:pPr marL="0" lvl="0" indent="0" algn="l" rtl="0">
              <a:spcBef>
                <a:spcPts val="1200"/>
              </a:spcBef>
              <a:spcAft>
                <a:spcPts val="1200"/>
              </a:spcAft>
              <a:buNone/>
            </a:pPr>
            <a:r>
              <a:rPr lang="en"/>
              <a:t>  F</a:t>
            </a:r>
            <a:r>
              <a:rPr lang="en" baseline="30000"/>
              <a:t>k+1</a:t>
            </a:r>
            <a:r>
              <a:rPr lang="en"/>
              <a:t>(⊥) ⊑ F</a:t>
            </a:r>
            <a:r>
              <a:rPr lang="en" baseline="30000"/>
              <a:t>k+2</a:t>
            </a:r>
            <a:r>
              <a:rPr lang="en"/>
              <a:t>(⊥)</a:t>
            </a:r>
            <a:endParaRPr/>
          </a:p>
        </p:txBody>
      </p:sp>
      <p:sp>
        <p:nvSpPr>
          <p:cNvPr id="1658" name="Google Shape;1658;p1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Lemma 1</a:t>
            </a:r>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662"/>
        <p:cNvGrpSpPr/>
        <p:nvPr/>
      </p:nvGrpSpPr>
      <p:grpSpPr>
        <a:xfrm>
          <a:off x="0" y="0"/>
          <a:ext cx="0" cy="0"/>
          <a:chOff x="0" y="0"/>
          <a:chExt cx="0" cy="0"/>
        </a:xfrm>
      </p:grpSpPr>
      <p:sp>
        <p:nvSpPr>
          <p:cNvPr id="1663" name="Google Shape;1663;p1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Lemma 2</a:t>
            </a:r>
            <a:endParaRPr/>
          </a:p>
        </p:txBody>
      </p:sp>
      <p:sp>
        <p:nvSpPr>
          <p:cNvPr id="1664" name="Google Shape;1664;p15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Lemma 2. Suppose x is a fixed point of F. For any natural number i, F</a:t>
            </a:r>
            <a:r>
              <a:rPr lang="en" baseline="30000"/>
              <a:t>i</a:t>
            </a:r>
            <a:r>
              <a:rPr lang="en"/>
              <a:t>(⊥) ⊑ x.</a:t>
            </a:r>
            <a:endParaRPr/>
          </a:p>
          <a:p>
            <a:pPr marL="0" lvl="0" indent="0" algn="l" rtl="0">
              <a:spcBef>
                <a:spcPts val="1200"/>
              </a:spcBef>
              <a:spcAft>
                <a:spcPts val="0"/>
              </a:spcAft>
              <a:buNone/>
            </a:pPr>
            <a:r>
              <a:rPr lang="en"/>
              <a:t>Proof. Induction on i.</a:t>
            </a:r>
            <a:endParaRPr/>
          </a:p>
          <a:p>
            <a:pPr marL="0" lvl="0" indent="0" algn="l" rtl="0">
              <a:spcBef>
                <a:spcPts val="1200"/>
              </a:spcBef>
              <a:spcAft>
                <a:spcPts val="0"/>
              </a:spcAft>
              <a:buNone/>
            </a:pPr>
            <a:r>
              <a:rPr lang="en"/>
              <a:t>Base case i=0:</a:t>
            </a:r>
            <a:endParaRPr/>
          </a:p>
          <a:p>
            <a:pPr marL="0" lvl="0" indent="0" algn="l" rtl="0">
              <a:spcBef>
                <a:spcPts val="1200"/>
              </a:spcBef>
              <a:spcAft>
                <a:spcPts val="0"/>
              </a:spcAft>
              <a:buNone/>
            </a:pPr>
            <a:r>
              <a:rPr lang="en"/>
              <a:t>    ⊥ ⊑ x                by the definition of ⊥</a:t>
            </a:r>
            <a:endParaRPr/>
          </a:p>
          <a:p>
            <a:pPr marL="0" lvl="0" indent="0" algn="l" rtl="0">
              <a:spcBef>
                <a:spcPts val="1200"/>
              </a:spcBef>
              <a:spcAft>
                <a:spcPts val="0"/>
              </a:spcAft>
              <a:buNone/>
            </a:pPr>
            <a:r>
              <a:rPr lang="en"/>
              <a:t>Inductive case:</a:t>
            </a:r>
            <a:endParaRPr/>
          </a:p>
          <a:p>
            <a:pPr marL="0" lvl="0" indent="0" algn="l" rtl="0">
              <a:spcBef>
                <a:spcPts val="1200"/>
              </a:spcBef>
              <a:spcAft>
                <a:spcPts val="0"/>
              </a:spcAft>
              <a:buNone/>
            </a:pPr>
            <a:r>
              <a:rPr lang="en"/>
              <a:t>    F</a:t>
            </a:r>
            <a:r>
              <a:rPr lang="en" baseline="30000"/>
              <a:t>k</a:t>
            </a:r>
            <a:r>
              <a:rPr lang="en"/>
              <a:t>(⊥) ⊑ x           by the induction hypothesis</a:t>
            </a:r>
            <a:endParaRPr/>
          </a:p>
          <a:p>
            <a:pPr marL="0" lvl="0" indent="0" algn="l" rtl="0">
              <a:spcBef>
                <a:spcPts val="1200"/>
              </a:spcBef>
              <a:spcAft>
                <a:spcPts val="0"/>
              </a:spcAft>
              <a:buNone/>
            </a:pPr>
            <a:r>
              <a:rPr lang="en"/>
              <a:t>    F(F</a:t>
            </a:r>
            <a:r>
              <a:rPr lang="en" baseline="30000"/>
              <a:t>k</a:t>
            </a:r>
            <a:r>
              <a:rPr lang="en"/>
              <a:t>(⊥)) ⊑ F(x)  because F is monotone</a:t>
            </a:r>
            <a:endParaRPr/>
          </a:p>
          <a:p>
            <a:pPr marL="0" lvl="0" indent="0" algn="l" rtl="0">
              <a:spcBef>
                <a:spcPts val="1200"/>
              </a:spcBef>
              <a:spcAft>
                <a:spcPts val="1200"/>
              </a:spcAft>
              <a:buNone/>
            </a:pPr>
            <a:r>
              <a:rPr lang="en"/>
              <a:t>    F</a:t>
            </a:r>
            <a:r>
              <a:rPr lang="en" baseline="30000"/>
              <a:t>k+1</a:t>
            </a:r>
            <a:r>
              <a:rPr lang="en"/>
              <a:t>(⊥) ⊑ x         because x is a fixed point</a:t>
            </a:r>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668"/>
        <p:cNvGrpSpPr/>
        <p:nvPr/>
      </p:nvGrpSpPr>
      <p:grpSpPr>
        <a:xfrm>
          <a:off x="0" y="0"/>
          <a:ext cx="0" cy="0"/>
          <a:chOff x="0" y="0"/>
          <a:chExt cx="0" cy="0"/>
        </a:xfrm>
      </p:grpSpPr>
      <p:sp>
        <p:nvSpPr>
          <p:cNvPr id="1669" name="Google Shape;1669;p1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 Finite Fixed-Point Theorem</a:t>
            </a:r>
            <a:endParaRPr/>
          </a:p>
        </p:txBody>
      </p:sp>
      <p:sp>
        <p:nvSpPr>
          <p:cNvPr id="1670" name="Google Shape;1670;p15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Theorem. (Finite Fixed-Point Theorem) Let L be a lattice in which every ascending chain has finite length. Let F be a monotone function. There exists some number k such that F</a:t>
            </a:r>
            <a:r>
              <a:rPr lang="en" baseline="30000"/>
              <a:t>k</a:t>
            </a:r>
            <a:r>
              <a:rPr lang="en"/>
              <a:t>(⊥) is the least fixed point of F.</a:t>
            </a:r>
            <a:endParaRPr/>
          </a:p>
          <a:p>
            <a:pPr marL="0" lvl="0" indent="0" algn="l" rtl="0">
              <a:spcBef>
                <a:spcPts val="1200"/>
              </a:spcBef>
              <a:spcAft>
                <a:spcPts val="0"/>
              </a:spcAft>
              <a:buNone/>
            </a:pPr>
            <a:r>
              <a:rPr lang="en"/>
              <a:t>Proof. By Lemma 1, we have an ascending chain, but it must have finite length:</a:t>
            </a:r>
            <a:endParaRPr/>
          </a:p>
          <a:p>
            <a:pPr marL="0" lvl="0" indent="0" algn="l" rtl="0">
              <a:spcBef>
                <a:spcPts val="1200"/>
              </a:spcBef>
              <a:spcAft>
                <a:spcPts val="0"/>
              </a:spcAft>
              <a:buNone/>
            </a:pPr>
            <a:r>
              <a:rPr lang="en"/>
              <a:t>     ⊥ ⊑ F(⊥) ⊑ F(F(⊥)) ⊑ ... ⊑ F</a:t>
            </a:r>
            <a:r>
              <a:rPr lang="en" baseline="30000"/>
              <a:t>k</a:t>
            </a:r>
            <a:r>
              <a:rPr lang="en"/>
              <a:t>(⊥) = F</a:t>
            </a:r>
            <a:r>
              <a:rPr lang="en" baseline="30000"/>
              <a:t>k+1</a:t>
            </a:r>
            <a:r>
              <a:rPr lang="en"/>
              <a:t>(⊥)           for some k</a:t>
            </a:r>
            <a:endParaRPr/>
          </a:p>
          <a:p>
            <a:pPr marL="0" lvl="0" indent="0" algn="l" rtl="0">
              <a:spcBef>
                <a:spcPts val="1200"/>
              </a:spcBef>
              <a:spcAft>
                <a:spcPts val="0"/>
              </a:spcAft>
              <a:buNone/>
            </a:pPr>
            <a:r>
              <a:rPr lang="en"/>
              <a:t>so F</a:t>
            </a:r>
            <a:r>
              <a:rPr lang="en" baseline="30000"/>
              <a:t>k</a:t>
            </a:r>
            <a:r>
              <a:rPr lang="en"/>
              <a:t>(⊥) is a fixed point.</a:t>
            </a:r>
            <a:endParaRPr/>
          </a:p>
          <a:p>
            <a:pPr marL="0" lvl="0" indent="0" algn="l" rtl="0">
              <a:spcBef>
                <a:spcPts val="1200"/>
              </a:spcBef>
              <a:spcAft>
                <a:spcPts val="1200"/>
              </a:spcAft>
              <a:buNone/>
            </a:pPr>
            <a:r>
              <a:rPr lang="en"/>
              <a:t>Towards showing it is a least fixed point, let x be another fixed point of F. By Lemma 2 we have F</a:t>
            </a:r>
            <a:r>
              <a:rPr lang="en" baseline="30000"/>
              <a:t>k</a:t>
            </a:r>
            <a:r>
              <a:rPr lang="en"/>
              <a:t>(⊥) ⊑ x, so indeed, F</a:t>
            </a:r>
            <a:r>
              <a:rPr lang="en" baseline="30000"/>
              <a:t>k</a:t>
            </a:r>
            <a:r>
              <a:rPr lang="en"/>
              <a:t>(⊥) is the least fixed point.</a:t>
            </a:r>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674"/>
        <p:cNvGrpSpPr/>
        <p:nvPr/>
      </p:nvGrpSpPr>
      <p:grpSpPr>
        <a:xfrm>
          <a:off x="0" y="0"/>
          <a:ext cx="0" cy="0"/>
          <a:chOff x="0" y="0"/>
          <a:chExt cx="0" cy="0"/>
        </a:xfrm>
      </p:grpSpPr>
      <p:sp>
        <p:nvSpPr>
          <p:cNvPr id="1675" name="Google Shape;1675;p1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Liveness Analysis Computes the Fixed Point</a:t>
            </a:r>
            <a:endParaRPr/>
          </a:p>
        </p:txBody>
      </p:sp>
      <p:sp>
        <p:nvSpPr>
          <p:cNvPr id="1676" name="Google Shape;1676;p160"/>
          <p:cNvSpPr txBox="1">
            <a:spLocks noGrp="1"/>
          </p:cNvSpPr>
          <p:nvPr>
            <p:ph type="body" idx="1"/>
          </p:nvPr>
        </p:nvSpPr>
        <p:spPr>
          <a:xfrm>
            <a:off x="311700" y="1937900"/>
            <a:ext cx="8520600" cy="30372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Theorem (f is monotone). Suppose S</a:t>
            </a:r>
            <a:r>
              <a:rPr lang="en" baseline="-25000"/>
              <a:t>1</a:t>
            </a:r>
            <a:r>
              <a:rPr lang="en"/>
              <a:t> ⊆ S</a:t>
            </a:r>
            <a:r>
              <a:rPr lang="en" baseline="-25000"/>
              <a:t>2</a:t>
            </a:r>
            <a:r>
              <a:rPr lang="en"/>
              <a:t> and let i be any instruction.</a:t>
            </a:r>
            <a:endParaRPr/>
          </a:p>
          <a:p>
            <a:pPr marL="0" lvl="0" indent="0" algn="l" rtl="0">
              <a:spcBef>
                <a:spcPts val="1000"/>
              </a:spcBef>
              <a:spcAft>
                <a:spcPts val="0"/>
              </a:spcAft>
              <a:buNone/>
            </a:pPr>
            <a:r>
              <a:rPr lang="en"/>
              <a:t>    S</a:t>
            </a:r>
            <a:r>
              <a:rPr lang="en" baseline="-25000"/>
              <a:t>1 </a:t>
            </a:r>
            <a:r>
              <a:rPr lang="en"/>
              <a:t>– W(i) ⊆ S</a:t>
            </a:r>
            <a:r>
              <a:rPr lang="en" baseline="-25000"/>
              <a:t>2 </a:t>
            </a:r>
            <a:r>
              <a:rPr lang="en"/>
              <a:t>– W(i)                               subtract W(i) from both sides</a:t>
            </a:r>
            <a:endParaRPr/>
          </a:p>
          <a:p>
            <a:pPr marL="0" lvl="0" indent="0" algn="l" rtl="0">
              <a:spcBef>
                <a:spcPts val="1000"/>
              </a:spcBef>
              <a:spcAft>
                <a:spcPts val="0"/>
              </a:spcAft>
              <a:buNone/>
            </a:pPr>
            <a:r>
              <a:rPr lang="en"/>
              <a:t>    (S</a:t>
            </a:r>
            <a:r>
              <a:rPr lang="en" baseline="-25000"/>
              <a:t>1 </a:t>
            </a:r>
            <a:r>
              <a:rPr lang="en"/>
              <a:t>– W(i)) ∪ R(i) ⊆ (S</a:t>
            </a:r>
            <a:r>
              <a:rPr lang="en" baseline="-25000"/>
              <a:t>2 </a:t>
            </a:r>
            <a:r>
              <a:rPr lang="en"/>
              <a:t>– W(i)) ∪ R(i)      add R(i) to both sides</a:t>
            </a:r>
            <a:endParaRPr/>
          </a:p>
          <a:p>
            <a:pPr marL="0" lvl="0" indent="0" algn="l" rtl="0">
              <a:spcBef>
                <a:spcPts val="1000"/>
              </a:spcBef>
              <a:spcAft>
                <a:spcPts val="0"/>
              </a:spcAft>
              <a:buNone/>
            </a:pPr>
            <a:r>
              <a:rPr lang="en"/>
              <a:t>    f(i)(S</a:t>
            </a:r>
            <a:r>
              <a:rPr lang="en" baseline="-25000"/>
              <a:t>1</a:t>
            </a:r>
            <a:r>
              <a:rPr lang="en"/>
              <a:t>) ⊆ f(i)(S</a:t>
            </a:r>
            <a:r>
              <a:rPr lang="en" baseline="-25000"/>
              <a:t>2</a:t>
            </a:r>
            <a:r>
              <a:rPr lang="en"/>
              <a:t>)                                      definition of f</a:t>
            </a:r>
            <a:endParaRPr/>
          </a:p>
          <a:p>
            <a:pPr marL="0" lvl="0" indent="0" algn="l" rtl="0">
              <a:spcBef>
                <a:spcPts val="1000"/>
              </a:spcBef>
              <a:spcAft>
                <a:spcPts val="0"/>
              </a:spcAft>
              <a:buNone/>
            </a:pPr>
            <a:endParaRPr/>
          </a:p>
          <a:p>
            <a:pPr marL="0" lvl="0" indent="0" algn="l" rtl="0">
              <a:spcBef>
                <a:spcPts val="1000"/>
              </a:spcBef>
              <a:spcAft>
                <a:spcPts val="1000"/>
              </a:spcAft>
              <a:buNone/>
            </a:pPr>
            <a:r>
              <a:rPr lang="en"/>
              <a:t>Theorem (finite chains) All the ascending chains in the Liveness Lattice are finite. Proof: The longest ascending chains are of length N+1 where N is the number of variables in the program.</a:t>
            </a:r>
            <a:endParaRPr/>
          </a:p>
        </p:txBody>
      </p:sp>
      <p:sp>
        <p:nvSpPr>
          <p:cNvPr id="1677" name="Google Shape;1677;p160"/>
          <p:cNvSpPr txBox="1"/>
          <p:nvPr/>
        </p:nvSpPr>
        <p:spPr>
          <a:xfrm>
            <a:off x="1109675" y="1246950"/>
            <a:ext cx="5415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Transfer function:    f(i)</a:t>
            </a:r>
            <a:r>
              <a:rPr lang="en" sz="1800">
                <a:solidFill>
                  <a:srgbClr val="000000"/>
                </a:solidFill>
              </a:rPr>
              <a:t>(</a:t>
            </a:r>
            <a:r>
              <a:rPr lang="en" sz="1800"/>
              <a:t>S</a:t>
            </a:r>
            <a:r>
              <a:rPr lang="en" sz="1800">
                <a:solidFill>
                  <a:srgbClr val="000000"/>
                </a:solidFill>
              </a:rPr>
              <a:t>) = (</a:t>
            </a:r>
            <a:r>
              <a:rPr lang="en" sz="1800"/>
              <a:t>S</a:t>
            </a:r>
            <a:r>
              <a:rPr lang="en" sz="1800">
                <a:solidFill>
                  <a:srgbClr val="000000"/>
                </a:solidFill>
              </a:rPr>
              <a:t> – W(i)) ∪ R(i)</a:t>
            </a:r>
            <a:endParaRPr sz="1800">
              <a:solidFill>
                <a:srgbClr val="000000"/>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681"/>
        <p:cNvGrpSpPr/>
        <p:nvPr/>
      </p:nvGrpSpPr>
      <p:grpSpPr>
        <a:xfrm>
          <a:off x="0" y="0"/>
          <a:ext cx="0" cy="0"/>
          <a:chOff x="0" y="0"/>
          <a:chExt cx="0" cy="0"/>
        </a:xfrm>
      </p:grpSpPr>
      <p:sp>
        <p:nvSpPr>
          <p:cNvPr id="1682" name="Google Shape;1682;p1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Worklist Algorithm for Dataflow Analysis</a:t>
            </a:r>
            <a:endParaRPr/>
          </a:p>
        </p:txBody>
      </p:sp>
      <p:sp>
        <p:nvSpPr>
          <p:cNvPr id="1683" name="Google Shape;1683;p161"/>
          <p:cNvSpPr txBox="1">
            <a:spLocks noGrp="1"/>
          </p:cNvSpPr>
          <p:nvPr>
            <p:ph type="body" idx="1"/>
          </p:nvPr>
        </p:nvSpPr>
        <p:spPr>
          <a:xfrm>
            <a:off x="311700" y="1076275"/>
            <a:ext cx="8520600" cy="401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(define (analyze-dataflow G transfer bottom join)</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(define trans-G (transpose G))</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(define mapping (make-hash))</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(for ([v (in-vertices G)])</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(dict-set! mapping v bottom))</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(define worklist (make-queue))</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(for ([v (in-vertices G)])</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(enqueue! worklist v))</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(let loop ()</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(cond</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[(queue-empty? worklist) mapping]</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[else</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(define node (dequeue! worklist))</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(define input (for/fold ([state bottom]) ([pred (in-neighbors trans-G node)])</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(join state (dict-ref mapping pred bottom))))</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(define output (transfer node input))</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(cond [(not (equal? output (dict-ref mapping node bottom)))</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(dict-set! mapping node output)</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(for ([v (in-neighbors G node)])</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(enqueue! worklist v))])</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(loop)]))</a:t>
            </a:r>
            <a:endParaRPr sz="1000">
              <a:latin typeface="Consolas"/>
              <a:ea typeface="Consolas"/>
              <a:cs typeface="Consolas"/>
              <a:sym typeface="Consolas"/>
            </a:endParaRPr>
          </a:p>
          <a:p>
            <a:pPr marL="0" lvl="0" indent="0" algn="l" rtl="0">
              <a:spcBef>
                <a:spcPts val="0"/>
              </a:spcBef>
              <a:spcAft>
                <a:spcPts val="0"/>
              </a:spcAft>
              <a:buNone/>
            </a:pPr>
            <a:r>
              <a:rPr lang="en" sz="1000">
                <a:latin typeface="Consolas"/>
                <a:ea typeface="Consolas"/>
                <a:cs typeface="Consolas"/>
                <a:sym typeface="Consolas"/>
              </a:rPr>
              <a:t>  )</a:t>
            </a:r>
            <a:endParaRPr sz="1000">
              <a:latin typeface="Consolas"/>
              <a:ea typeface="Consolas"/>
              <a:cs typeface="Consolas"/>
              <a:sym typeface="Consolas"/>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687"/>
        <p:cNvGrpSpPr/>
        <p:nvPr/>
      </p:nvGrpSpPr>
      <p:grpSpPr>
        <a:xfrm>
          <a:off x="0" y="0"/>
          <a:ext cx="0" cy="0"/>
          <a:chOff x="0" y="0"/>
          <a:chExt cx="0" cy="0"/>
        </a:xfrm>
      </p:grpSpPr>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691"/>
        <p:cNvGrpSpPr/>
        <p:nvPr/>
      </p:nvGrpSpPr>
      <p:grpSpPr>
        <a:xfrm>
          <a:off x="0" y="0"/>
          <a:ext cx="0" cy="0"/>
          <a:chOff x="0" y="0"/>
          <a:chExt cx="0" cy="0"/>
        </a:xfrm>
      </p:grpSpPr>
      <p:sp>
        <p:nvSpPr>
          <p:cNvPr id="1692" name="Google Shape;1692;p1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Mutable Variables and Remove Complex Operands</a:t>
            </a:r>
            <a:endParaRPr/>
          </a:p>
        </p:txBody>
      </p:sp>
      <p:sp>
        <p:nvSpPr>
          <p:cNvPr id="1693" name="Google Shape;1693;p163"/>
          <p:cNvSpPr txBox="1">
            <a:spLocks noGrp="1"/>
          </p:cNvSpPr>
          <p:nvPr>
            <p:ph type="body" idx="1"/>
          </p:nvPr>
        </p:nvSpPr>
        <p:spPr>
          <a:xfrm>
            <a:off x="311700" y="114730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Consider the following program that does a </a:t>
            </a:r>
            <a:r>
              <a:rPr lang="en">
                <a:latin typeface="Consolas"/>
                <a:ea typeface="Consolas"/>
                <a:cs typeface="Consolas"/>
                <a:sym typeface="Consolas"/>
              </a:rPr>
              <a:t>set!</a:t>
            </a:r>
            <a:r>
              <a:rPr lang="en"/>
              <a:t> within an operand of an addition.</a:t>
            </a:r>
            <a:endParaRPr/>
          </a:p>
        </p:txBody>
      </p:sp>
      <p:sp>
        <p:nvSpPr>
          <p:cNvPr id="1694" name="Google Shape;1694;p163"/>
          <p:cNvSpPr txBox="1"/>
          <p:nvPr/>
        </p:nvSpPr>
        <p:spPr>
          <a:xfrm>
            <a:off x="536875" y="1672925"/>
            <a:ext cx="37824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600">
                <a:latin typeface="Consolas"/>
                <a:ea typeface="Consolas"/>
                <a:cs typeface="Consolas"/>
                <a:sym typeface="Consolas"/>
              </a:rPr>
              <a:t>(let ([x 2])</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 x (begin (set! x 40) x)))</a:t>
            </a:r>
            <a:endParaRPr sz="1600">
              <a:latin typeface="Consolas"/>
              <a:ea typeface="Consolas"/>
              <a:cs typeface="Consolas"/>
              <a:sym typeface="Consolas"/>
            </a:endParaRPr>
          </a:p>
        </p:txBody>
      </p:sp>
      <p:sp>
        <p:nvSpPr>
          <p:cNvPr id="1695" name="Google Shape;1695;p163"/>
          <p:cNvSpPr txBox="1"/>
          <p:nvPr/>
        </p:nvSpPr>
        <p:spPr>
          <a:xfrm>
            <a:off x="5299375" y="1849575"/>
            <a:ext cx="2099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What is the result?</a:t>
            </a:r>
            <a:endParaRPr sz="1800">
              <a:solidFill>
                <a:schemeClr val="dk2"/>
              </a:solidFill>
            </a:endParaRPr>
          </a:p>
        </p:txBody>
      </p:sp>
      <p:sp>
        <p:nvSpPr>
          <p:cNvPr id="1696" name="Google Shape;1696;p163"/>
          <p:cNvSpPr txBox="1"/>
          <p:nvPr/>
        </p:nvSpPr>
        <p:spPr>
          <a:xfrm>
            <a:off x="311700" y="2523250"/>
            <a:ext cx="7658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Naive version of Remove Complex Operands would produce:</a:t>
            </a:r>
            <a:endParaRPr sz="1800">
              <a:solidFill>
                <a:schemeClr val="dk2"/>
              </a:solidFill>
            </a:endParaRPr>
          </a:p>
        </p:txBody>
      </p:sp>
      <p:sp>
        <p:nvSpPr>
          <p:cNvPr id="1697" name="Google Shape;1697;p163"/>
          <p:cNvSpPr txBox="1"/>
          <p:nvPr/>
        </p:nvSpPr>
        <p:spPr>
          <a:xfrm>
            <a:off x="613050" y="2943725"/>
            <a:ext cx="46968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(let ([x 2])</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(let ([tmp (begin (set! x 40) x)])</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 x tmp)))</a:t>
            </a:r>
            <a:endParaRPr sz="1600">
              <a:latin typeface="Consolas"/>
              <a:ea typeface="Consolas"/>
              <a:cs typeface="Consolas"/>
              <a:sym typeface="Consolas"/>
            </a:endParaRPr>
          </a:p>
        </p:txBody>
      </p:sp>
      <p:sp>
        <p:nvSpPr>
          <p:cNvPr id="1698" name="Google Shape;1698;p163"/>
          <p:cNvSpPr txBox="1"/>
          <p:nvPr/>
        </p:nvSpPr>
        <p:spPr>
          <a:xfrm>
            <a:off x="5233575" y="3196925"/>
            <a:ext cx="2099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What is the result?</a:t>
            </a:r>
            <a:endParaRPr sz="1800">
              <a:solidFill>
                <a:schemeClr val="dk2"/>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702"/>
        <p:cNvGrpSpPr/>
        <p:nvPr/>
      </p:nvGrpSpPr>
      <p:grpSpPr>
        <a:xfrm>
          <a:off x="0" y="0"/>
          <a:ext cx="0" cy="0"/>
          <a:chOff x="0" y="0"/>
          <a:chExt cx="0" cy="0"/>
        </a:xfrm>
      </p:grpSpPr>
      <p:sp>
        <p:nvSpPr>
          <p:cNvPr id="1703" name="Google Shape;1703;p1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Pass: Uncover </a:t>
            </a:r>
            <a:r>
              <a:rPr lang="en">
                <a:latin typeface="Consolas"/>
                <a:ea typeface="Consolas"/>
                <a:cs typeface="Consolas"/>
                <a:sym typeface="Consolas"/>
              </a:rPr>
              <a:t>get!</a:t>
            </a:r>
            <a:endParaRPr>
              <a:latin typeface="Consolas"/>
              <a:ea typeface="Consolas"/>
              <a:cs typeface="Consolas"/>
              <a:sym typeface="Consolas"/>
            </a:endParaRPr>
          </a:p>
        </p:txBody>
      </p:sp>
      <p:sp>
        <p:nvSpPr>
          <p:cNvPr id="1704" name="Google Shape;1704;p164"/>
          <p:cNvSpPr txBox="1">
            <a:spLocks noGrp="1"/>
          </p:cNvSpPr>
          <p:nvPr>
            <p:ph type="body" idx="1"/>
          </p:nvPr>
        </p:nvSpPr>
        <p:spPr>
          <a:xfrm>
            <a:off x="311700" y="1152475"/>
            <a:ext cx="8520600" cy="141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Core issue: reading from a mutable variable is not a "pure" operation, so we shouldn't treat it as atomic for purposes of Remove Complex Operands.</a:t>
            </a:r>
            <a:endParaRPr/>
          </a:p>
          <a:p>
            <a:pPr marL="0" lvl="0" indent="0" algn="l" rtl="0">
              <a:spcBef>
                <a:spcPts val="1200"/>
              </a:spcBef>
              <a:spcAft>
                <a:spcPts val="1200"/>
              </a:spcAft>
              <a:buNone/>
            </a:pPr>
            <a:r>
              <a:rPr lang="en"/>
              <a:t>First, we mark reads from mutables with </a:t>
            </a:r>
            <a:r>
              <a:rPr lang="en">
                <a:latin typeface="Consolas"/>
                <a:ea typeface="Consolas"/>
                <a:cs typeface="Consolas"/>
                <a:sym typeface="Consolas"/>
              </a:rPr>
              <a:t>get!</a:t>
            </a:r>
            <a:r>
              <a:rPr lang="en"/>
              <a:t>.</a:t>
            </a:r>
            <a:endParaRPr/>
          </a:p>
        </p:txBody>
      </p:sp>
      <p:sp>
        <p:nvSpPr>
          <p:cNvPr id="1705" name="Google Shape;1705;p164"/>
          <p:cNvSpPr txBox="1"/>
          <p:nvPr/>
        </p:nvSpPr>
        <p:spPr>
          <a:xfrm>
            <a:off x="654625" y="2419375"/>
            <a:ext cx="70554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(let ([x 2])</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(let ([y 0])</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 y (+ </a:t>
            </a:r>
            <a:r>
              <a:rPr lang="en" sz="1600">
                <a:solidFill>
                  <a:srgbClr val="FF0000"/>
                </a:solidFill>
                <a:latin typeface="Consolas"/>
                <a:ea typeface="Consolas"/>
                <a:cs typeface="Consolas"/>
                <a:sym typeface="Consolas"/>
              </a:rPr>
              <a:t>x</a:t>
            </a:r>
            <a:r>
              <a:rPr lang="en" sz="1600">
                <a:latin typeface="Consolas"/>
                <a:ea typeface="Consolas"/>
                <a:cs typeface="Consolas"/>
                <a:sym typeface="Consolas"/>
              </a:rPr>
              <a:t> (begin (set! x 40) </a:t>
            </a:r>
            <a:r>
              <a:rPr lang="en" sz="1600">
                <a:solidFill>
                  <a:srgbClr val="FF0000"/>
                </a:solidFill>
                <a:latin typeface="Consolas"/>
                <a:ea typeface="Consolas"/>
                <a:cs typeface="Consolas"/>
                <a:sym typeface="Consolas"/>
              </a:rPr>
              <a:t>x</a:t>
            </a:r>
            <a:r>
              <a:rPr lang="en" sz="1600">
                <a:latin typeface="Consolas"/>
                <a:ea typeface="Consolas"/>
                <a:cs typeface="Consolas"/>
                <a:sym typeface="Consolas"/>
              </a:rPr>
              <a:t>)))))</a:t>
            </a:r>
            <a:endParaRPr sz="1600">
              <a:latin typeface="Consolas"/>
              <a:ea typeface="Consolas"/>
              <a:cs typeface="Consolas"/>
              <a:sym typeface="Consolas"/>
            </a:endParaRPr>
          </a:p>
        </p:txBody>
      </p:sp>
      <p:sp>
        <p:nvSpPr>
          <p:cNvPr id="1706" name="Google Shape;1706;p164"/>
          <p:cNvSpPr txBox="1"/>
          <p:nvPr/>
        </p:nvSpPr>
        <p:spPr>
          <a:xfrm>
            <a:off x="678850" y="3960700"/>
            <a:ext cx="61653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(let ([x 2])</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(let ([y 0])</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 y (+ </a:t>
            </a:r>
            <a:r>
              <a:rPr lang="en" sz="1600">
                <a:solidFill>
                  <a:srgbClr val="FF0000"/>
                </a:solidFill>
                <a:latin typeface="Consolas"/>
                <a:ea typeface="Consolas"/>
                <a:cs typeface="Consolas"/>
                <a:sym typeface="Consolas"/>
              </a:rPr>
              <a:t>(get! x)</a:t>
            </a:r>
            <a:r>
              <a:rPr lang="en" sz="1600">
                <a:latin typeface="Consolas"/>
                <a:ea typeface="Consolas"/>
                <a:cs typeface="Consolas"/>
                <a:sym typeface="Consolas"/>
              </a:rPr>
              <a:t> (begin (set! x 40) </a:t>
            </a:r>
            <a:r>
              <a:rPr lang="en" sz="1600">
                <a:solidFill>
                  <a:srgbClr val="FF0000"/>
                </a:solidFill>
                <a:latin typeface="Consolas"/>
                <a:ea typeface="Consolas"/>
                <a:cs typeface="Consolas"/>
                <a:sym typeface="Consolas"/>
              </a:rPr>
              <a:t>(get! x)</a:t>
            </a:r>
            <a:r>
              <a:rPr lang="en" sz="1600">
                <a:latin typeface="Consolas"/>
                <a:ea typeface="Consolas"/>
                <a:cs typeface="Consolas"/>
                <a:sym typeface="Consolas"/>
              </a:rPr>
              <a:t>)))))</a:t>
            </a:r>
            <a:endParaRPr sz="1600">
              <a:latin typeface="Consolas"/>
              <a:ea typeface="Consolas"/>
              <a:cs typeface="Consolas"/>
              <a:sym typeface="Consolas"/>
            </a:endParaRPr>
          </a:p>
        </p:txBody>
      </p:sp>
      <p:sp>
        <p:nvSpPr>
          <p:cNvPr id="1707" name="Google Shape;1707;p164"/>
          <p:cNvSpPr/>
          <p:nvPr/>
        </p:nvSpPr>
        <p:spPr>
          <a:xfrm>
            <a:off x="2608125" y="3425525"/>
            <a:ext cx="446700" cy="7170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711"/>
        <p:cNvGrpSpPr/>
        <p:nvPr/>
      </p:nvGrpSpPr>
      <p:grpSpPr>
        <a:xfrm>
          <a:off x="0" y="0"/>
          <a:ext cx="0" cy="0"/>
          <a:chOff x="0" y="0"/>
          <a:chExt cx="0" cy="0"/>
        </a:xfrm>
      </p:grpSpPr>
      <p:sp>
        <p:nvSpPr>
          <p:cNvPr id="1712" name="Google Shape;1712;p1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Remove Complex Operands with </a:t>
            </a:r>
            <a:r>
              <a:rPr lang="en">
                <a:latin typeface="Consolas"/>
                <a:ea typeface="Consolas"/>
                <a:cs typeface="Consolas"/>
                <a:sym typeface="Consolas"/>
              </a:rPr>
              <a:t>get!</a:t>
            </a:r>
            <a:endParaRPr>
              <a:latin typeface="Consolas"/>
              <a:ea typeface="Consolas"/>
              <a:cs typeface="Consolas"/>
              <a:sym typeface="Consolas"/>
            </a:endParaRPr>
          </a:p>
        </p:txBody>
      </p:sp>
      <p:sp>
        <p:nvSpPr>
          <p:cNvPr id="1713" name="Google Shape;1713;p165"/>
          <p:cNvSpPr txBox="1"/>
          <p:nvPr/>
        </p:nvSpPr>
        <p:spPr>
          <a:xfrm>
            <a:off x="613000" y="3427400"/>
            <a:ext cx="62970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(let ([x 2])</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(let ([y 0])</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 y (let ([t1 </a:t>
            </a:r>
            <a:r>
              <a:rPr lang="en" sz="1600">
                <a:solidFill>
                  <a:srgbClr val="FF0000"/>
                </a:solidFill>
                <a:latin typeface="Consolas"/>
                <a:ea typeface="Consolas"/>
                <a:cs typeface="Consolas"/>
                <a:sym typeface="Consolas"/>
              </a:rPr>
              <a:t>(get! x)</a:t>
            </a:r>
            <a:r>
              <a:rPr lang="en" sz="1600">
                <a:latin typeface="Consolas"/>
                <a:ea typeface="Consolas"/>
                <a:cs typeface="Consolas"/>
                <a:sym typeface="Consolas"/>
              </a:rPr>
              <a:t>])</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(let ([t2 (begin </a:t>
            </a:r>
            <a:r>
              <a:rPr lang="en" sz="1600">
                <a:solidFill>
                  <a:srgbClr val="9900FF"/>
                </a:solidFill>
                <a:latin typeface="Consolas"/>
                <a:ea typeface="Consolas"/>
                <a:cs typeface="Consolas"/>
                <a:sym typeface="Consolas"/>
              </a:rPr>
              <a:t>(set! x 40)</a:t>
            </a:r>
            <a:r>
              <a:rPr lang="en" sz="1600">
                <a:latin typeface="Consolas"/>
                <a:ea typeface="Consolas"/>
                <a:cs typeface="Consolas"/>
                <a:sym typeface="Consolas"/>
              </a:rPr>
              <a:t> </a:t>
            </a:r>
            <a:r>
              <a:rPr lang="en" sz="1600">
                <a:solidFill>
                  <a:srgbClr val="FF0000"/>
                </a:solidFill>
                <a:latin typeface="Consolas"/>
                <a:ea typeface="Consolas"/>
                <a:cs typeface="Consolas"/>
                <a:sym typeface="Consolas"/>
              </a:rPr>
              <a:t>(get! x)</a:t>
            </a:r>
            <a:r>
              <a:rPr lang="en" sz="1600">
                <a:latin typeface="Consolas"/>
                <a:ea typeface="Consolas"/>
                <a:cs typeface="Consolas"/>
                <a:sym typeface="Consolas"/>
              </a:rPr>
              <a:t>)])</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 t1 t2))))))</a:t>
            </a:r>
            <a:endParaRPr sz="1600">
              <a:latin typeface="Consolas"/>
              <a:ea typeface="Consolas"/>
              <a:cs typeface="Consolas"/>
              <a:sym typeface="Consolas"/>
            </a:endParaRPr>
          </a:p>
        </p:txBody>
      </p:sp>
      <p:sp>
        <p:nvSpPr>
          <p:cNvPr id="1714" name="Google Shape;1714;p165"/>
          <p:cNvSpPr txBox="1"/>
          <p:nvPr/>
        </p:nvSpPr>
        <p:spPr>
          <a:xfrm>
            <a:off x="602650" y="1685075"/>
            <a:ext cx="61653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(let ([x 2])</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(let ([y 0])</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 y (+ </a:t>
            </a:r>
            <a:r>
              <a:rPr lang="en" sz="1600">
                <a:solidFill>
                  <a:srgbClr val="FF0000"/>
                </a:solidFill>
                <a:latin typeface="Consolas"/>
                <a:ea typeface="Consolas"/>
                <a:cs typeface="Consolas"/>
                <a:sym typeface="Consolas"/>
              </a:rPr>
              <a:t>(get! x)</a:t>
            </a:r>
            <a:r>
              <a:rPr lang="en" sz="1600">
                <a:latin typeface="Consolas"/>
                <a:ea typeface="Consolas"/>
                <a:cs typeface="Consolas"/>
                <a:sym typeface="Consolas"/>
              </a:rPr>
              <a:t> (begin </a:t>
            </a:r>
            <a:r>
              <a:rPr lang="en" sz="1600">
                <a:solidFill>
                  <a:srgbClr val="9900FF"/>
                </a:solidFill>
                <a:latin typeface="Consolas"/>
                <a:ea typeface="Consolas"/>
                <a:cs typeface="Consolas"/>
                <a:sym typeface="Consolas"/>
              </a:rPr>
              <a:t>(set! x 40)</a:t>
            </a:r>
            <a:r>
              <a:rPr lang="en" sz="1600">
                <a:latin typeface="Consolas"/>
                <a:ea typeface="Consolas"/>
                <a:cs typeface="Consolas"/>
                <a:sym typeface="Consolas"/>
              </a:rPr>
              <a:t> </a:t>
            </a:r>
            <a:r>
              <a:rPr lang="en" sz="1600">
                <a:solidFill>
                  <a:srgbClr val="FF0000"/>
                </a:solidFill>
                <a:latin typeface="Consolas"/>
                <a:ea typeface="Consolas"/>
                <a:cs typeface="Consolas"/>
                <a:sym typeface="Consolas"/>
              </a:rPr>
              <a:t>(get! x)</a:t>
            </a:r>
            <a:r>
              <a:rPr lang="en" sz="1600">
                <a:latin typeface="Consolas"/>
                <a:ea typeface="Consolas"/>
                <a:cs typeface="Consolas"/>
                <a:sym typeface="Consolas"/>
              </a:rPr>
              <a:t>)))))</a:t>
            </a:r>
            <a:endParaRPr sz="1600">
              <a:latin typeface="Consolas"/>
              <a:ea typeface="Consolas"/>
              <a:cs typeface="Consolas"/>
              <a:sym typeface="Consolas"/>
            </a:endParaRPr>
          </a:p>
        </p:txBody>
      </p:sp>
      <p:sp>
        <p:nvSpPr>
          <p:cNvPr id="1715" name="Google Shape;1715;p165"/>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Second, translate </a:t>
            </a:r>
            <a:r>
              <a:rPr lang="en">
                <a:latin typeface="Consolas"/>
                <a:ea typeface="Consolas"/>
                <a:cs typeface="Consolas"/>
                <a:sym typeface="Consolas"/>
              </a:rPr>
              <a:t>get!</a:t>
            </a:r>
            <a:r>
              <a:rPr lang="en"/>
              <a:t> like any other complex operand.</a:t>
            </a:r>
            <a:endParaRPr/>
          </a:p>
        </p:txBody>
      </p:sp>
      <p:sp>
        <p:nvSpPr>
          <p:cNvPr id="1716" name="Google Shape;1716;p165"/>
          <p:cNvSpPr/>
          <p:nvPr/>
        </p:nvSpPr>
        <p:spPr>
          <a:xfrm>
            <a:off x="2608125" y="2739725"/>
            <a:ext cx="446700" cy="7170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720"/>
        <p:cNvGrpSpPr/>
        <p:nvPr/>
      </p:nvGrpSpPr>
      <p:grpSpPr>
        <a:xfrm>
          <a:off x="0" y="0"/>
          <a:ext cx="0" cy="0"/>
          <a:chOff x="0" y="0"/>
          <a:chExt cx="0" cy="0"/>
        </a:xfrm>
      </p:grpSpPr>
      <p:sp>
        <p:nvSpPr>
          <p:cNvPr id="1721" name="Google Shape;1721;p1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Control: Effect Contexts</a:t>
            </a:r>
            <a:endParaRPr/>
          </a:p>
        </p:txBody>
      </p:sp>
      <p:sp>
        <p:nvSpPr>
          <p:cNvPr id="1722" name="Google Shape;1722;p166"/>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With the addition of </a:t>
            </a:r>
            <a:r>
              <a:rPr lang="en">
                <a:latin typeface="Consolas"/>
                <a:ea typeface="Consolas"/>
                <a:cs typeface="Consolas"/>
                <a:sym typeface="Consolas"/>
              </a:rPr>
              <a:t>Begin</a:t>
            </a:r>
            <a:r>
              <a:rPr lang="en"/>
              <a:t>, we now need explicate_effect.</a:t>
            </a:r>
            <a:endParaRPr/>
          </a:p>
        </p:txBody>
      </p:sp>
      <p:sp>
        <p:nvSpPr>
          <p:cNvPr id="1723" name="Google Shape;1723;p166"/>
          <p:cNvSpPr txBox="1"/>
          <p:nvPr/>
        </p:nvSpPr>
        <p:spPr>
          <a:xfrm>
            <a:off x="906966" y="1782050"/>
            <a:ext cx="6127759"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latin typeface="Consolas"/>
                <a:ea typeface="Consolas"/>
                <a:cs typeface="Consolas"/>
                <a:sym typeface="Consolas"/>
              </a:rPr>
              <a:t>	</a:t>
            </a:r>
            <a:r>
              <a:rPr lang="en" sz="1800" dirty="0" err="1">
                <a:latin typeface="Consolas"/>
                <a:ea typeface="Consolas"/>
                <a:cs typeface="Consolas"/>
                <a:sym typeface="Consolas"/>
              </a:rPr>
              <a:t>explicate_effect</a:t>
            </a:r>
            <a:r>
              <a:rPr lang="en" sz="1800" dirty="0">
                <a:latin typeface="Consolas"/>
                <a:ea typeface="Consolas"/>
                <a:cs typeface="Consolas"/>
                <a:sym typeface="Consolas"/>
              </a:rPr>
              <a:t> : exp -&gt; tail -&gt; tail</a:t>
            </a:r>
            <a:endParaRPr sz="1800" dirty="0">
              <a:latin typeface="Consolas"/>
              <a:ea typeface="Consolas"/>
              <a:cs typeface="Consolas"/>
              <a:sym typeface="Consolas"/>
            </a:endParaRPr>
          </a:p>
          <a:p>
            <a:pPr marL="0" lvl="0" indent="0" algn="l" rtl="0">
              <a:spcBef>
                <a:spcPts val="0"/>
              </a:spcBef>
              <a:spcAft>
                <a:spcPts val="0"/>
              </a:spcAft>
              <a:buNone/>
            </a:pPr>
            <a:endParaRPr sz="1800" dirty="0">
              <a:latin typeface="Consolas"/>
              <a:ea typeface="Consolas"/>
              <a:cs typeface="Consolas"/>
              <a:sym typeface="Consolas"/>
            </a:endParaRPr>
          </a:p>
        </p:txBody>
      </p:sp>
      <p:sp>
        <p:nvSpPr>
          <p:cNvPr id="1724" name="Google Shape;1724;p166"/>
          <p:cNvSpPr txBox="1"/>
          <p:nvPr/>
        </p:nvSpPr>
        <p:spPr>
          <a:xfrm>
            <a:off x="1012400" y="2577825"/>
            <a:ext cx="65043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(define/override (explicate_assign e x cont)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(match e</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[(Begin es body)</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(define body^ (explicate_assign body x cont))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(for/foldr ([curr body^]) ([e es])</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r>
              <a:rPr lang="en">
                <a:solidFill>
                  <a:srgbClr val="FF0000"/>
                </a:solidFill>
                <a:latin typeface="Consolas"/>
                <a:ea typeface="Consolas"/>
                <a:cs typeface="Consolas"/>
                <a:sym typeface="Consolas"/>
              </a:rPr>
              <a:t>explicate_effect</a:t>
            </a:r>
            <a:r>
              <a:rPr lang="en">
                <a:latin typeface="Consolas"/>
                <a:ea typeface="Consolas"/>
                <a:cs typeface="Consolas"/>
                <a:sym typeface="Consolas"/>
              </a:rPr>
              <a:t> e curr))]</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[else (super explicate_assign e x cont-block)]</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728"/>
        <p:cNvGrpSpPr/>
        <p:nvPr/>
      </p:nvGrpSpPr>
      <p:grpSpPr>
        <a:xfrm>
          <a:off x="0" y="0"/>
          <a:ext cx="0" cy="0"/>
          <a:chOff x="0" y="0"/>
          <a:chExt cx="0" cy="0"/>
        </a:xfrm>
      </p:grpSpPr>
      <p:sp>
        <p:nvSpPr>
          <p:cNvPr id="1729" name="Google Shape;1729;p1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Effect</a:t>
            </a:r>
            <a:endParaRPr/>
          </a:p>
        </p:txBody>
      </p:sp>
      <p:sp>
        <p:nvSpPr>
          <p:cNvPr id="1730" name="Google Shape;1730;p167"/>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It's like </a:t>
            </a:r>
            <a:r>
              <a:rPr lang="en">
                <a:latin typeface="Consolas"/>
                <a:ea typeface="Consolas"/>
                <a:cs typeface="Consolas"/>
                <a:sym typeface="Consolas"/>
              </a:rPr>
              <a:t>explicate_tail</a:t>
            </a:r>
            <a:r>
              <a:rPr lang="en"/>
              <a:t>, but when </a:t>
            </a:r>
            <a:r>
              <a:rPr lang="en">
                <a:latin typeface="Consolas"/>
                <a:ea typeface="Consolas"/>
                <a:cs typeface="Consolas"/>
                <a:sym typeface="Consolas"/>
              </a:rPr>
              <a:t>exp</a:t>
            </a:r>
            <a:r>
              <a:rPr lang="en"/>
              <a:t> has no side effects, it can be discarded.</a:t>
            </a:r>
            <a:endParaRPr/>
          </a:p>
        </p:txBody>
      </p:sp>
      <p:sp>
        <p:nvSpPr>
          <p:cNvPr id="1731" name="Google Shape;1731;p167"/>
          <p:cNvSpPr txBox="1"/>
          <p:nvPr/>
        </p:nvSpPr>
        <p:spPr>
          <a:xfrm>
            <a:off x="1216925" y="1757900"/>
            <a:ext cx="6694500" cy="298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(define/public (pure? e)</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(match e</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[(Var x) #t]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[(Int n) #t]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[else #f]))</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(define/public (explicate-effect e cont)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(match e</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r>
              <a:rPr lang="en">
                <a:solidFill>
                  <a:srgbClr val="FF0000"/>
                </a:solidFill>
                <a:latin typeface="Consolas"/>
                <a:ea typeface="Consolas"/>
                <a:cs typeface="Consolas"/>
                <a:sym typeface="Consolas"/>
              </a:rPr>
              <a:t>(? pure?) cont</a:t>
            </a: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[(SetBang x rhs) (explicate-assign rhs x cont)]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735"/>
        <p:cNvGrpSpPr/>
        <p:nvPr/>
      </p:nvGrpSpPr>
      <p:grpSpPr>
        <a:xfrm>
          <a:off x="0" y="0"/>
          <a:ext cx="0" cy="0"/>
          <a:chOff x="0" y="0"/>
          <a:chExt cx="0" cy="0"/>
        </a:xfrm>
      </p:grpSpPr>
      <p:sp>
        <p:nvSpPr>
          <p:cNvPr id="1736" name="Google Shape;1736;p1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Control: Loops</a:t>
            </a:r>
            <a:endParaRPr/>
          </a:p>
        </p:txBody>
      </p:sp>
      <p:sp>
        <p:nvSpPr>
          <p:cNvPr id="1737" name="Google Shape;1737;p168"/>
          <p:cNvSpPr txBox="1">
            <a:spLocks noGrp="1"/>
          </p:cNvSpPr>
          <p:nvPr>
            <p:ph type="body" idx="1"/>
          </p:nvPr>
        </p:nvSpPr>
        <p:spPr>
          <a:xfrm>
            <a:off x="311700" y="1152475"/>
            <a:ext cx="8520600" cy="88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Consolas"/>
                <a:ea typeface="Consolas"/>
                <a:cs typeface="Consolas"/>
                <a:sym typeface="Consolas"/>
              </a:rPr>
              <a:t>(explicate_effect (WhileLoop test body) cont) =</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p:txBody>
      </p:sp>
      <p:sp>
        <p:nvSpPr>
          <p:cNvPr id="1738" name="Google Shape;1738;p168"/>
          <p:cNvSpPr/>
          <p:nvPr/>
        </p:nvSpPr>
        <p:spPr>
          <a:xfrm>
            <a:off x="2525000" y="2126650"/>
            <a:ext cx="852000" cy="654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Consolas"/>
                <a:ea typeface="Consolas"/>
                <a:cs typeface="Consolas"/>
                <a:sym typeface="Consolas"/>
              </a:rPr>
              <a:t>test'</a:t>
            </a:r>
            <a:endParaRPr sz="1800">
              <a:latin typeface="Consolas"/>
              <a:ea typeface="Consolas"/>
              <a:cs typeface="Consolas"/>
              <a:sym typeface="Consolas"/>
            </a:endParaRPr>
          </a:p>
        </p:txBody>
      </p:sp>
      <p:sp>
        <p:nvSpPr>
          <p:cNvPr id="1739" name="Google Shape;1739;p168"/>
          <p:cNvSpPr/>
          <p:nvPr/>
        </p:nvSpPr>
        <p:spPr>
          <a:xfrm>
            <a:off x="2525000" y="3792550"/>
            <a:ext cx="852000" cy="654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Consolas"/>
                <a:ea typeface="Consolas"/>
                <a:cs typeface="Consolas"/>
                <a:sym typeface="Consolas"/>
              </a:rPr>
              <a:t>body'</a:t>
            </a:r>
            <a:endParaRPr sz="1800">
              <a:latin typeface="Consolas"/>
              <a:ea typeface="Consolas"/>
              <a:cs typeface="Consolas"/>
              <a:sym typeface="Consolas"/>
            </a:endParaRPr>
          </a:p>
        </p:txBody>
      </p:sp>
      <p:sp>
        <p:nvSpPr>
          <p:cNvPr id="1740" name="Google Shape;1740;p168"/>
          <p:cNvSpPr/>
          <p:nvPr/>
        </p:nvSpPr>
        <p:spPr>
          <a:xfrm>
            <a:off x="4572000" y="2126650"/>
            <a:ext cx="852000" cy="654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Consolas"/>
                <a:ea typeface="Consolas"/>
                <a:cs typeface="Consolas"/>
                <a:sym typeface="Consolas"/>
              </a:rPr>
              <a:t>cont</a:t>
            </a:r>
            <a:endParaRPr sz="1800">
              <a:latin typeface="Consolas"/>
              <a:ea typeface="Consolas"/>
              <a:cs typeface="Consolas"/>
              <a:sym typeface="Consolas"/>
            </a:endParaRPr>
          </a:p>
        </p:txBody>
      </p:sp>
      <p:cxnSp>
        <p:nvCxnSpPr>
          <p:cNvPr id="1741" name="Google Shape;1741;p168"/>
          <p:cNvCxnSpPr>
            <a:stCxn id="1738" idx="2"/>
            <a:endCxn id="1739" idx="0"/>
          </p:cNvCxnSpPr>
          <p:nvPr/>
        </p:nvCxnSpPr>
        <p:spPr>
          <a:xfrm>
            <a:off x="2951000" y="2781250"/>
            <a:ext cx="0" cy="1011300"/>
          </a:xfrm>
          <a:prstGeom prst="straightConnector1">
            <a:avLst/>
          </a:prstGeom>
          <a:noFill/>
          <a:ln w="9525" cap="flat" cmpd="sng">
            <a:solidFill>
              <a:schemeClr val="dk2"/>
            </a:solidFill>
            <a:prstDash val="solid"/>
            <a:round/>
            <a:headEnd type="none" w="med" len="med"/>
            <a:tailEnd type="triangle" w="med" len="med"/>
          </a:ln>
        </p:spPr>
      </p:cxnSp>
      <p:cxnSp>
        <p:nvCxnSpPr>
          <p:cNvPr id="1742" name="Google Shape;1742;p168"/>
          <p:cNvCxnSpPr>
            <a:stCxn id="1738" idx="3"/>
            <a:endCxn id="1740" idx="1"/>
          </p:cNvCxnSpPr>
          <p:nvPr/>
        </p:nvCxnSpPr>
        <p:spPr>
          <a:xfrm>
            <a:off x="3377000" y="2453950"/>
            <a:ext cx="1194900" cy="0"/>
          </a:xfrm>
          <a:prstGeom prst="straightConnector1">
            <a:avLst/>
          </a:prstGeom>
          <a:noFill/>
          <a:ln w="9525" cap="flat" cmpd="sng">
            <a:solidFill>
              <a:schemeClr val="dk2"/>
            </a:solidFill>
            <a:prstDash val="solid"/>
            <a:round/>
            <a:headEnd type="none" w="med" len="med"/>
            <a:tailEnd type="triangle" w="med" len="med"/>
          </a:ln>
        </p:spPr>
      </p:cxnSp>
      <p:cxnSp>
        <p:nvCxnSpPr>
          <p:cNvPr id="1743" name="Google Shape;1743;p168"/>
          <p:cNvCxnSpPr>
            <a:stCxn id="1739" idx="1"/>
            <a:endCxn id="1738" idx="1"/>
          </p:cNvCxnSpPr>
          <p:nvPr/>
        </p:nvCxnSpPr>
        <p:spPr>
          <a:xfrm rot="10800000" flipH="1">
            <a:off x="2525000" y="2453950"/>
            <a:ext cx="600" cy="1665900"/>
          </a:xfrm>
          <a:prstGeom prst="curvedConnector3">
            <a:avLst>
              <a:gd name="adj1" fmla="val -39687500"/>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747"/>
        <p:cNvGrpSpPr/>
        <p:nvPr/>
      </p:nvGrpSpPr>
      <p:grpSpPr>
        <a:xfrm>
          <a:off x="0" y="0"/>
          <a:ext cx="0" cy="0"/>
          <a:chOff x="0" y="0"/>
          <a:chExt cx="0" cy="0"/>
        </a:xfrm>
      </p:grpSpPr>
      <p:sp>
        <p:nvSpPr>
          <p:cNvPr id="1748" name="Google Shape;1748;p1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Register Allocation</a:t>
            </a:r>
            <a:endParaRPr/>
          </a:p>
        </p:txBody>
      </p:sp>
      <p:sp>
        <p:nvSpPr>
          <p:cNvPr id="1749" name="Google Shape;1749;p16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Use the dataflow analysis we discussed last lecture to implement liveness analysis.</a:t>
            </a:r>
            <a:endParaRPr/>
          </a:p>
          <a:p>
            <a:pPr marL="0" lvl="0" indent="0" algn="l" rtl="0">
              <a:spcBef>
                <a:spcPts val="1200"/>
              </a:spcBef>
              <a:spcAft>
                <a:spcPts val="1200"/>
              </a:spcAft>
              <a:buNone/>
            </a:pPr>
            <a:r>
              <a:rPr lang="en"/>
              <a:t>Building the interference graph stays the same, as does the graph coloring.</a:t>
            </a:r>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753"/>
        <p:cNvGrpSpPr/>
        <p:nvPr/>
      </p:nvGrpSpPr>
      <p:grpSpPr>
        <a:xfrm>
          <a:off x="0" y="0"/>
          <a:ext cx="0" cy="0"/>
          <a:chOff x="0" y="0"/>
          <a:chExt cx="0" cy="0"/>
        </a:xfrm>
      </p:grpSpPr>
      <p:sp>
        <p:nvSpPr>
          <p:cNvPr id="1754" name="Google Shape;1754;p1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Challenge: Constant Propagation</a:t>
            </a:r>
            <a:endParaRPr/>
          </a:p>
        </p:txBody>
      </p:sp>
      <p:sp>
        <p:nvSpPr>
          <p:cNvPr id="1755" name="Google Shape;1755;p170"/>
          <p:cNvSpPr txBox="1"/>
          <p:nvPr/>
        </p:nvSpPr>
        <p:spPr>
          <a:xfrm>
            <a:off x="924800" y="2015850"/>
            <a:ext cx="29094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start: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movq $42, a</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movq a, b</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movq b, %rax</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jmp conclusion</a:t>
            </a:r>
            <a:endParaRPr sz="1800">
              <a:latin typeface="Consolas"/>
              <a:ea typeface="Consolas"/>
              <a:cs typeface="Consolas"/>
              <a:sym typeface="Consolas"/>
            </a:endParaRPr>
          </a:p>
        </p:txBody>
      </p:sp>
      <p:sp>
        <p:nvSpPr>
          <p:cNvPr id="1756" name="Google Shape;1756;p170"/>
          <p:cNvSpPr txBox="1"/>
          <p:nvPr/>
        </p:nvSpPr>
        <p:spPr>
          <a:xfrm>
            <a:off x="4793650" y="2015850"/>
            <a:ext cx="30000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latin typeface="Consolas"/>
                <a:ea typeface="Consolas"/>
                <a:cs typeface="Consolas"/>
                <a:sym typeface="Consolas"/>
              </a:rPr>
              <a:t>start:</a:t>
            </a:r>
            <a:endParaRPr sz="1800">
              <a:solidFill>
                <a:schemeClr val="dk1"/>
              </a:solidFill>
              <a:latin typeface="Consolas"/>
              <a:ea typeface="Consolas"/>
              <a:cs typeface="Consolas"/>
              <a:sym typeface="Consolas"/>
            </a:endParaRPr>
          </a:p>
          <a:p>
            <a:pPr marL="0" lvl="0" indent="0" algn="l" rtl="0">
              <a:spcBef>
                <a:spcPts val="0"/>
              </a:spcBef>
              <a:spcAft>
                <a:spcPts val="0"/>
              </a:spcAft>
              <a:buNone/>
            </a:pPr>
            <a:r>
              <a:rPr lang="en" sz="1800">
                <a:solidFill>
                  <a:schemeClr val="dk1"/>
                </a:solidFill>
                <a:latin typeface="Consolas"/>
                <a:ea typeface="Consolas"/>
                <a:cs typeface="Consolas"/>
                <a:sym typeface="Consolas"/>
              </a:rPr>
              <a:t>   	 movq $42, a</a:t>
            </a:r>
            <a:endParaRPr sz="1800">
              <a:solidFill>
                <a:schemeClr val="dk1"/>
              </a:solidFill>
              <a:latin typeface="Consolas"/>
              <a:ea typeface="Consolas"/>
              <a:cs typeface="Consolas"/>
              <a:sym typeface="Consolas"/>
            </a:endParaRPr>
          </a:p>
          <a:p>
            <a:pPr marL="0" lvl="0" indent="0" algn="l" rtl="0">
              <a:spcBef>
                <a:spcPts val="0"/>
              </a:spcBef>
              <a:spcAft>
                <a:spcPts val="0"/>
              </a:spcAft>
              <a:buNone/>
            </a:pPr>
            <a:r>
              <a:rPr lang="en" sz="1800">
                <a:solidFill>
                  <a:schemeClr val="dk1"/>
                </a:solidFill>
                <a:latin typeface="Consolas"/>
                <a:ea typeface="Consolas"/>
                <a:cs typeface="Consolas"/>
                <a:sym typeface="Consolas"/>
              </a:rPr>
              <a:t>   	 movq </a:t>
            </a:r>
            <a:r>
              <a:rPr lang="en" sz="1800">
                <a:solidFill>
                  <a:srgbClr val="FF0000"/>
                </a:solidFill>
                <a:latin typeface="Consolas"/>
                <a:ea typeface="Consolas"/>
                <a:cs typeface="Consolas"/>
                <a:sym typeface="Consolas"/>
              </a:rPr>
              <a:t>$42</a:t>
            </a:r>
            <a:r>
              <a:rPr lang="en" sz="1800">
                <a:solidFill>
                  <a:schemeClr val="dk1"/>
                </a:solidFill>
                <a:latin typeface="Consolas"/>
                <a:ea typeface="Consolas"/>
                <a:cs typeface="Consolas"/>
                <a:sym typeface="Consolas"/>
              </a:rPr>
              <a:t>, b</a:t>
            </a:r>
            <a:endParaRPr sz="1800">
              <a:solidFill>
                <a:schemeClr val="dk1"/>
              </a:solidFill>
              <a:latin typeface="Consolas"/>
              <a:ea typeface="Consolas"/>
              <a:cs typeface="Consolas"/>
              <a:sym typeface="Consolas"/>
            </a:endParaRPr>
          </a:p>
          <a:p>
            <a:pPr marL="0" lvl="0" indent="0" algn="l" rtl="0">
              <a:spcBef>
                <a:spcPts val="0"/>
              </a:spcBef>
              <a:spcAft>
                <a:spcPts val="0"/>
              </a:spcAft>
              <a:buNone/>
            </a:pPr>
            <a:r>
              <a:rPr lang="en" sz="1800">
                <a:solidFill>
                  <a:schemeClr val="dk1"/>
                </a:solidFill>
                <a:latin typeface="Consolas"/>
                <a:ea typeface="Consolas"/>
                <a:cs typeface="Consolas"/>
                <a:sym typeface="Consolas"/>
              </a:rPr>
              <a:t>   	 movq </a:t>
            </a:r>
            <a:r>
              <a:rPr lang="en" sz="1800">
                <a:solidFill>
                  <a:srgbClr val="FF0000"/>
                </a:solidFill>
                <a:latin typeface="Consolas"/>
                <a:ea typeface="Consolas"/>
                <a:cs typeface="Consolas"/>
                <a:sym typeface="Consolas"/>
              </a:rPr>
              <a:t>$42</a:t>
            </a:r>
            <a:r>
              <a:rPr lang="en" sz="1800">
                <a:solidFill>
                  <a:schemeClr val="dk1"/>
                </a:solidFill>
                <a:latin typeface="Consolas"/>
                <a:ea typeface="Consolas"/>
                <a:cs typeface="Consolas"/>
                <a:sym typeface="Consolas"/>
              </a:rPr>
              <a:t>, %rax</a:t>
            </a:r>
            <a:endParaRPr sz="1800">
              <a:solidFill>
                <a:schemeClr val="dk1"/>
              </a:solidFill>
              <a:latin typeface="Consolas"/>
              <a:ea typeface="Consolas"/>
              <a:cs typeface="Consolas"/>
              <a:sym typeface="Consolas"/>
            </a:endParaRPr>
          </a:p>
          <a:p>
            <a:pPr marL="0" lvl="0" indent="0" algn="l" rtl="0">
              <a:spcBef>
                <a:spcPts val="0"/>
              </a:spcBef>
              <a:spcAft>
                <a:spcPts val="0"/>
              </a:spcAft>
              <a:buNone/>
            </a:pPr>
            <a:r>
              <a:rPr lang="en" sz="1800">
                <a:solidFill>
                  <a:schemeClr val="dk1"/>
                </a:solidFill>
                <a:latin typeface="Consolas"/>
                <a:ea typeface="Consolas"/>
                <a:cs typeface="Consolas"/>
                <a:sym typeface="Consolas"/>
              </a:rPr>
              <a:t>   	 jmp conclusion</a:t>
            </a:r>
            <a:endParaRPr sz="1800">
              <a:solidFill>
                <a:schemeClr val="dk1"/>
              </a:solidFill>
              <a:latin typeface="Consolas"/>
              <a:ea typeface="Consolas"/>
              <a:cs typeface="Consolas"/>
              <a:sym typeface="Consolas"/>
            </a:endParaRPr>
          </a:p>
        </p:txBody>
      </p:sp>
      <p:sp>
        <p:nvSpPr>
          <p:cNvPr id="1757" name="Google Shape;1757;p170"/>
          <p:cNvSpPr/>
          <p:nvPr/>
        </p:nvSpPr>
        <p:spPr>
          <a:xfrm>
            <a:off x="3668000" y="2618500"/>
            <a:ext cx="1059900" cy="519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170"/>
          <p:cNvSpPr txBox="1">
            <a:spLocks noGrp="1"/>
          </p:cNvSpPr>
          <p:nvPr>
            <p:ph type="body" idx="1"/>
          </p:nvPr>
        </p:nvSpPr>
        <p:spPr>
          <a:xfrm>
            <a:off x="311700" y="1152475"/>
            <a:ext cx="8520600" cy="821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When a variable's value is a constant, replace uses of the variable with the constant.</a:t>
            </a:r>
            <a:endParaRPr/>
          </a:p>
        </p:txBody>
      </p:sp>
      <p:sp>
        <p:nvSpPr>
          <p:cNvPr id="1759" name="Google Shape;1759;p170"/>
          <p:cNvSpPr txBox="1">
            <a:spLocks noGrp="1"/>
          </p:cNvSpPr>
          <p:nvPr>
            <p:ph type="body" idx="1"/>
          </p:nvPr>
        </p:nvSpPr>
        <p:spPr>
          <a:xfrm>
            <a:off x="311700" y="3819475"/>
            <a:ext cx="8520600" cy="519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Implement this optimization using dataflow analysis.</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763"/>
        <p:cNvGrpSpPr/>
        <p:nvPr/>
      </p:nvGrpSpPr>
      <p:grpSpPr>
        <a:xfrm>
          <a:off x="0" y="0"/>
          <a:ext cx="0" cy="0"/>
          <a:chOff x="0" y="0"/>
          <a:chExt cx="0" cy="0"/>
        </a:xfrm>
      </p:grpSpPr>
      <p:sp>
        <p:nvSpPr>
          <p:cNvPr id="1764" name="Google Shape;1764;p17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Tuples and</a:t>
            </a:r>
            <a:endParaRPr/>
          </a:p>
          <a:p>
            <a:pPr marL="0" lvl="0" indent="0" algn="ctr" rtl="0">
              <a:spcBef>
                <a:spcPts val="0"/>
              </a:spcBef>
              <a:spcAft>
                <a:spcPts val="0"/>
              </a:spcAft>
              <a:buNone/>
            </a:pPr>
            <a:r>
              <a:rPr lang="en"/>
              <a:t>Garbage Collection</a:t>
            </a:r>
            <a:endParaRPr/>
          </a:p>
        </p:txBody>
      </p:sp>
      <p:sp>
        <p:nvSpPr>
          <p:cNvPr id="1765" name="Google Shape;1765;p17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6</a:t>
            </a:r>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769"/>
        <p:cNvGrpSpPr/>
        <p:nvPr/>
      </p:nvGrpSpPr>
      <p:grpSpPr>
        <a:xfrm>
          <a:off x="0" y="0"/>
          <a:ext cx="0" cy="0"/>
          <a:chOff x="0" y="0"/>
          <a:chExt cx="0" cy="0"/>
        </a:xfrm>
      </p:grpSpPr>
      <p:sp>
        <p:nvSpPr>
          <p:cNvPr id="1770" name="Google Shape;1770;p1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L</a:t>
            </a:r>
            <a:r>
              <a:rPr lang="en" baseline="-25000"/>
              <a:t>Tup</a:t>
            </a:r>
            <a:r>
              <a:rPr lang="en"/>
              <a:t> Language: Tuples</a:t>
            </a:r>
            <a:endParaRPr/>
          </a:p>
        </p:txBody>
      </p:sp>
      <p:sp>
        <p:nvSpPr>
          <p:cNvPr id="1771" name="Google Shape;1771;p172"/>
          <p:cNvSpPr txBox="1"/>
          <p:nvPr/>
        </p:nvSpPr>
        <p:spPr>
          <a:xfrm>
            <a:off x="311700" y="1152475"/>
            <a:ext cx="8520600" cy="38463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a:solidFill>
                  <a:srgbClr val="595959"/>
                </a:solidFill>
                <a:latin typeface="Consolas"/>
                <a:ea typeface="Consolas"/>
                <a:cs typeface="Consolas"/>
                <a:sym typeface="Consolas"/>
              </a:rPr>
              <a:t>    type</a:t>
            </a:r>
            <a:r>
              <a:rPr lang="en" sz="1800">
                <a:solidFill>
                  <a:srgbClr val="595959"/>
                </a:solidFill>
                <a:latin typeface="Consolas"/>
                <a:ea typeface="Consolas"/>
                <a:cs typeface="Consolas"/>
                <a:sym typeface="Consolas"/>
              </a:rPr>
              <a:t> ::= (Vector </a:t>
            </a:r>
            <a:r>
              <a:rPr lang="en" sz="1800" i="1">
                <a:solidFill>
                  <a:srgbClr val="595959"/>
                </a:solidFill>
                <a:latin typeface="Consolas"/>
                <a:ea typeface="Consolas"/>
                <a:cs typeface="Consolas"/>
                <a:sym typeface="Consolas"/>
              </a:rPr>
              <a:t>type*</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a:solidFill>
                  <a:srgbClr val="595959"/>
                </a:solidFill>
                <a:latin typeface="Consolas"/>
                <a:ea typeface="Consolas"/>
                <a:cs typeface="Consolas"/>
                <a:sym typeface="Consolas"/>
              </a:rPr>
              <a:t>    exp</a:t>
            </a:r>
            <a:r>
              <a:rPr lang="en" sz="1800">
                <a:solidFill>
                  <a:srgbClr val="595959"/>
                </a:solidFill>
                <a:latin typeface="Consolas"/>
                <a:ea typeface="Consolas"/>
                <a:cs typeface="Consolas"/>
                <a:sym typeface="Consolas"/>
              </a:rPr>
              <a:t> ::= (vector </a:t>
            </a:r>
            <a:r>
              <a:rPr lang="en" sz="1800" i="1">
                <a:solidFill>
                  <a:srgbClr val="595959"/>
                </a:solidFill>
                <a:latin typeface="Consolas"/>
                <a:ea typeface="Consolas"/>
                <a:cs typeface="Consolas"/>
                <a:sym typeface="Consolas"/>
              </a:rPr>
              <a:t>exp*</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a:solidFill>
                  <a:srgbClr val="595959"/>
                </a:solidFill>
                <a:latin typeface="Consolas"/>
                <a:ea typeface="Consolas"/>
                <a:cs typeface="Consolas"/>
                <a:sym typeface="Consolas"/>
              </a:rPr>
              <a:t>          | (vector-length </a:t>
            </a:r>
            <a:r>
              <a:rPr lang="en" sz="1800" i="1">
                <a:solidFill>
                  <a:srgbClr val="595959"/>
                </a:solidFill>
                <a:latin typeface="Consolas"/>
                <a:ea typeface="Consolas"/>
                <a:cs typeface="Consolas"/>
                <a:sym typeface="Consolas"/>
              </a:rPr>
              <a:t>exp</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a:solidFill>
                  <a:srgbClr val="595959"/>
                </a:solidFill>
                <a:latin typeface="Consolas"/>
                <a:ea typeface="Consolas"/>
                <a:cs typeface="Consolas"/>
                <a:sym typeface="Consolas"/>
              </a:rPr>
              <a:t>          | (vector-ref </a:t>
            </a:r>
            <a:r>
              <a:rPr lang="en" sz="1800" i="1">
                <a:solidFill>
                  <a:srgbClr val="595959"/>
                </a:solidFill>
                <a:latin typeface="Consolas"/>
                <a:ea typeface="Consolas"/>
                <a:cs typeface="Consolas"/>
                <a:sym typeface="Consolas"/>
              </a:rPr>
              <a:t>exp</a:t>
            </a:r>
            <a:r>
              <a:rPr lang="en" sz="1800">
                <a:solidFill>
                  <a:srgbClr val="595959"/>
                </a:solidFill>
                <a:latin typeface="Consolas"/>
                <a:ea typeface="Consolas"/>
                <a:cs typeface="Consolas"/>
                <a:sym typeface="Consolas"/>
              </a:rPr>
              <a:t> </a:t>
            </a:r>
            <a:r>
              <a:rPr lang="en" sz="1800" i="1">
                <a:solidFill>
                  <a:srgbClr val="595959"/>
                </a:solidFill>
                <a:latin typeface="Consolas"/>
                <a:ea typeface="Consolas"/>
                <a:cs typeface="Consolas"/>
                <a:sym typeface="Consolas"/>
              </a:rPr>
              <a:t>int</a:t>
            </a:r>
            <a:r>
              <a:rPr lang="en" sz="1800">
                <a:solidFill>
                  <a:srgbClr val="595959"/>
                </a:solidFill>
                <a:latin typeface="Consolas"/>
                <a:ea typeface="Consolas"/>
                <a:cs typeface="Consolas"/>
                <a:sym typeface="Consolas"/>
              </a:rPr>
              <a:t>) </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a:solidFill>
                  <a:srgbClr val="595959"/>
                </a:solidFill>
                <a:latin typeface="Consolas"/>
                <a:ea typeface="Consolas"/>
                <a:cs typeface="Consolas"/>
                <a:sym typeface="Consolas"/>
              </a:rPr>
              <a:t>          | (vector-set! </a:t>
            </a:r>
            <a:r>
              <a:rPr lang="en" sz="1800" i="1">
                <a:solidFill>
                  <a:srgbClr val="595959"/>
                </a:solidFill>
                <a:latin typeface="Consolas"/>
                <a:ea typeface="Consolas"/>
                <a:cs typeface="Consolas"/>
                <a:sym typeface="Consolas"/>
              </a:rPr>
              <a:t>exp</a:t>
            </a:r>
            <a:r>
              <a:rPr lang="en" sz="1800">
                <a:solidFill>
                  <a:srgbClr val="595959"/>
                </a:solidFill>
                <a:latin typeface="Consolas"/>
                <a:ea typeface="Consolas"/>
                <a:cs typeface="Consolas"/>
                <a:sym typeface="Consolas"/>
              </a:rPr>
              <a:t> </a:t>
            </a:r>
            <a:r>
              <a:rPr lang="en" sz="1800" i="1">
                <a:solidFill>
                  <a:srgbClr val="595959"/>
                </a:solidFill>
                <a:latin typeface="Consolas"/>
                <a:ea typeface="Consolas"/>
                <a:cs typeface="Consolas"/>
                <a:sym typeface="Consolas"/>
              </a:rPr>
              <a:t>int</a:t>
            </a:r>
            <a:r>
              <a:rPr lang="en" sz="1800">
                <a:solidFill>
                  <a:srgbClr val="595959"/>
                </a:solidFill>
                <a:latin typeface="Consolas"/>
                <a:ea typeface="Consolas"/>
                <a:cs typeface="Consolas"/>
                <a:sym typeface="Consolas"/>
              </a:rPr>
              <a:t> </a:t>
            </a:r>
            <a:r>
              <a:rPr lang="en" sz="1800" i="1">
                <a:solidFill>
                  <a:srgbClr val="595959"/>
                </a:solidFill>
                <a:latin typeface="Consolas"/>
                <a:ea typeface="Consolas"/>
                <a:cs typeface="Consolas"/>
                <a:sym typeface="Consolas"/>
              </a:rPr>
              <a:t>exp</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a:solidFill>
                  <a:srgbClr val="595959"/>
                </a:solidFill>
                <a:latin typeface="Consolas"/>
                <a:ea typeface="Consolas"/>
                <a:cs typeface="Consolas"/>
                <a:sym typeface="Consolas"/>
              </a:rPr>
              <a:t>    L</a:t>
            </a:r>
            <a:r>
              <a:rPr lang="en" sz="1800" baseline="-25000">
                <a:solidFill>
                  <a:srgbClr val="595959"/>
                </a:solidFill>
                <a:latin typeface="Consolas"/>
                <a:ea typeface="Consolas"/>
                <a:cs typeface="Consolas"/>
                <a:sym typeface="Consolas"/>
              </a:rPr>
              <a:t>Tup</a:t>
            </a:r>
            <a:r>
              <a:rPr lang="en" sz="1800">
                <a:solidFill>
                  <a:srgbClr val="595959"/>
                </a:solidFill>
                <a:latin typeface="Consolas"/>
                <a:ea typeface="Consolas"/>
                <a:cs typeface="Consolas"/>
                <a:sym typeface="Consolas"/>
              </a:rPr>
              <a:t> ::= </a:t>
            </a:r>
            <a:r>
              <a:rPr lang="en" sz="1800" i="1">
                <a:solidFill>
                  <a:srgbClr val="595959"/>
                </a:solidFill>
                <a:latin typeface="Consolas"/>
                <a:ea typeface="Consolas"/>
                <a:cs typeface="Consolas"/>
                <a:sym typeface="Consolas"/>
              </a:rPr>
              <a:t>exp</a:t>
            </a:r>
            <a:endParaRPr sz="1800" i="1">
              <a:solidFill>
                <a:srgbClr val="595959"/>
              </a:solidFill>
              <a:latin typeface="Consolas"/>
              <a:ea typeface="Consolas"/>
              <a:cs typeface="Consolas"/>
              <a:sym typeface="Consolas"/>
            </a:endParaRPr>
          </a:p>
          <a:p>
            <a:pPr marL="0" lvl="0" indent="0" algn="l" rtl="0">
              <a:spcBef>
                <a:spcPts val="0"/>
              </a:spcBef>
              <a:spcAft>
                <a:spcPts val="0"/>
              </a:spcAft>
              <a:buNone/>
            </a:pPr>
            <a:endParaRPr sz="1800">
              <a:solidFill>
                <a:srgbClr val="595959"/>
              </a:solidFill>
              <a:latin typeface="Consolas"/>
              <a:ea typeface="Consolas"/>
              <a:cs typeface="Consolas"/>
              <a:sym typeface="Consola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775"/>
        <p:cNvGrpSpPr/>
        <p:nvPr/>
      </p:nvGrpSpPr>
      <p:grpSpPr>
        <a:xfrm>
          <a:off x="0" y="0"/>
          <a:ext cx="0" cy="0"/>
          <a:chOff x="0" y="0"/>
          <a:chExt cx="0" cy="0"/>
        </a:xfrm>
      </p:grpSpPr>
      <p:sp>
        <p:nvSpPr>
          <p:cNvPr id="1776" name="Google Shape;1776;p1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Tuples, Aliasing, and Lifetime</a:t>
            </a:r>
            <a:endParaRPr/>
          </a:p>
        </p:txBody>
      </p:sp>
      <p:sp>
        <p:nvSpPr>
          <p:cNvPr id="1777" name="Google Shape;1777;p173"/>
          <p:cNvSpPr txBox="1">
            <a:spLocks noGrp="1"/>
          </p:cNvSpPr>
          <p:nvPr>
            <p:ph type="body" idx="1"/>
          </p:nvPr>
        </p:nvSpPr>
        <p:spPr>
          <a:xfrm>
            <a:off x="311700" y="1152475"/>
            <a:ext cx="8520600" cy="36828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(let ([t (vector 40 #t (vector 2))])</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(if (vector-ref t 1)</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 (vector-ref t 0)</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(vector-ref (vector-ref t 2) 0))</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44))</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(let ([t1 (vector 3 7)])</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(let ([t2 t1])</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(let ([t3 (vector 3 7)])</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(if (and (eq? t1 t2) (not (eq? t1 t3)))</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42</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0))))</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(let ([v (vector (vector 44))])</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(let ([x (let ([w (vector 42)])</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(let ([_ (vector-set! v 0 w)])</a:t>
            </a:r>
            <a:endParaRPr>
              <a:latin typeface="Consolas"/>
              <a:ea typeface="Consolas"/>
              <a:cs typeface="Consolas"/>
              <a:sym typeface="Consolas"/>
            </a:endParaRPr>
          </a:p>
          <a:p>
            <a:pPr marL="0" lvl="0" indent="0" algn="l" rtl="0">
              <a:spcBef>
                <a:spcPts val="0"/>
              </a:spcBef>
              <a:spcAft>
                <a:spcPts val="0"/>
              </a:spcAft>
              <a:buClr>
                <a:schemeClr val="dk1"/>
              </a:buClr>
              <a:buSzPct val="61111"/>
              <a:buFont typeface="Arial"/>
              <a:buNone/>
            </a:pPr>
            <a:r>
              <a:rPr lang="en">
                <a:latin typeface="Consolas"/>
                <a:ea typeface="Consolas"/>
                <a:cs typeface="Consolas"/>
                <a:sym typeface="Consolas"/>
              </a:rPr>
              <a:t>           	0))])</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x (vector-ref (vector-ref v 0) 0))))</a:t>
            </a:r>
            <a:endParaRPr>
              <a:latin typeface="Consolas"/>
              <a:ea typeface="Consolas"/>
              <a:cs typeface="Consolas"/>
              <a:sym typeface="Consolas"/>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781"/>
        <p:cNvGrpSpPr/>
        <p:nvPr/>
      </p:nvGrpSpPr>
      <p:grpSpPr>
        <a:xfrm>
          <a:off x="0" y="0"/>
          <a:ext cx="0" cy="0"/>
          <a:chOff x="0" y="0"/>
          <a:chExt cx="0" cy="0"/>
        </a:xfrm>
      </p:grpSpPr>
      <p:sp>
        <p:nvSpPr>
          <p:cNvPr id="1782" name="Google Shape;1782;p17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Garbage Collection</a:t>
            </a:r>
            <a:endParaRPr/>
          </a:p>
        </p:txBody>
      </p:sp>
      <p:sp>
        <p:nvSpPr>
          <p:cNvPr id="1783" name="Google Shape;1783;p17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Definition.</a:t>
            </a:r>
            <a:r>
              <a:rPr lang="en"/>
              <a:t> The </a:t>
            </a:r>
            <a:r>
              <a:rPr lang="en" i="1"/>
              <a:t>live data</a:t>
            </a:r>
            <a:r>
              <a:rPr lang="en"/>
              <a:t> consists of all tuples that will be accessed by the program in the future.</a:t>
            </a:r>
            <a:endParaRPr/>
          </a:p>
          <a:p>
            <a:pPr marL="0" lvl="0" indent="0" algn="l" rtl="0">
              <a:spcBef>
                <a:spcPts val="1200"/>
              </a:spcBef>
              <a:spcAft>
                <a:spcPts val="0"/>
              </a:spcAft>
              <a:buNone/>
            </a:pPr>
            <a:r>
              <a:rPr lang="en"/>
              <a:t>The goal of garbage collection is to reclaim data that is not live.</a:t>
            </a:r>
            <a:endParaRPr/>
          </a:p>
          <a:p>
            <a:pPr marL="0" lvl="0" indent="0" algn="l" rtl="0">
              <a:spcBef>
                <a:spcPts val="1200"/>
              </a:spcBef>
              <a:spcAft>
                <a:spcPts val="0"/>
              </a:spcAft>
              <a:buClr>
                <a:schemeClr val="dk1"/>
              </a:buClr>
              <a:buSzPts val="1100"/>
              <a:buFont typeface="Arial"/>
              <a:buNone/>
            </a:pPr>
            <a:endParaRPr/>
          </a:p>
          <a:p>
            <a:pPr marL="0" lvl="0" indent="0" algn="l" rtl="0">
              <a:spcBef>
                <a:spcPts val="1200"/>
              </a:spcBef>
              <a:spcAft>
                <a:spcPts val="0"/>
              </a:spcAft>
              <a:buNone/>
            </a:pPr>
            <a:r>
              <a:rPr lang="en" b="1"/>
              <a:t>Definition.</a:t>
            </a:r>
            <a:r>
              <a:rPr lang="en"/>
              <a:t> The </a:t>
            </a:r>
            <a:r>
              <a:rPr lang="en" i="1"/>
              <a:t>root set</a:t>
            </a:r>
            <a:r>
              <a:rPr lang="en"/>
              <a:t> consists of the registers and call stack.</a:t>
            </a:r>
            <a:endParaRPr/>
          </a:p>
          <a:p>
            <a:pPr marL="0" lvl="0" indent="0" algn="l" rtl="0">
              <a:spcBef>
                <a:spcPts val="1200"/>
              </a:spcBef>
              <a:spcAft>
                <a:spcPts val="1200"/>
              </a:spcAft>
              <a:buNone/>
            </a:pPr>
            <a:r>
              <a:rPr lang="en"/>
              <a:t>We can overapproximate the live data by considering all tuples that are reachable (transitively) from the root set.</a:t>
            </a:r>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787"/>
        <p:cNvGrpSpPr/>
        <p:nvPr/>
      </p:nvGrpSpPr>
      <p:grpSpPr>
        <a:xfrm>
          <a:off x="0" y="0"/>
          <a:ext cx="0" cy="0"/>
          <a:chOff x="0" y="0"/>
          <a:chExt cx="0" cy="0"/>
        </a:xfrm>
      </p:grpSpPr>
      <p:sp>
        <p:nvSpPr>
          <p:cNvPr id="1788" name="Google Shape;1788;p1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2-Space Copying Collector</a:t>
            </a:r>
            <a:endParaRPr/>
          </a:p>
        </p:txBody>
      </p:sp>
      <p:pic>
        <p:nvPicPr>
          <p:cNvPr id="1789" name="Google Shape;1789;p175"/>
          <p:cNvPicPr preferRelativeResize="0"/>
          <p:nvPr/>
        </p:nvPicPr>
        <p:blipFill>
          <a:blip r:embed="rId3">
            <a:alphaModFix/>
          </a:blip>
          <a:stretch>
            <a:fillRect/>
          </a:stretch>
        </p:blipFill>
        <p:spPr>
          <a:xfrm>
            <a:off x="1967100" y="984825"/>
            <a:ext cx="4685325" cy="2082350"/>
          </a:xfrm>
          <a:prstGeom prst="rect">
            <a:avLst/>
          </a:prstGeom>
          <a:noFill/>
          <a:ln>
            <a:noFill/>
          </a:ln>
        </p:spPr>
      </p:pic>
      <p:pic>
        <p:nvPicPr>
          <p:cNvPr id="1790" name="Google Shape;1790;p175"/>
          <p:cNvPicPr preferRelativeResize="0"/>
          <p:nvPr/>
        </p:nvPicPr>
        <p:blipFill>
          <a:blip r:embed="rId4">
            <a:alphaModFix/>
          </a:blip>
          <a:stretch>
            <a:fillRect/>
          </a:stretch>
        </p:blipFill>
        <p:spPr>
          <a:xfrm>
            <a:off x="2070326" y="3107000"/>
            <a:ext cx="4582099" cy="2036500"/>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794"/>
        <p:cNvGrpSpPr/>
        <p:nvPr/>
      </p:nvGrpSpPr>
      <p:grpSpPr>
        <a:xfrm>
          <a:off x="0" y="0"/>
          <a:ext cx="0" cy="0"/>
          <a:chOff x="0" y="0"/>
          <a:chExt cx="0" cy="0"/>
        </a:xfrm>
      </p:grpSpPr>
      <p:sp>
        <p:nvSpPr>
          <p:cNvPr id="1795" name="Google Shape;1795;p17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Copy via Cheney's Algorithm</a:t>
            </a:r>
            <a:endParaRPr/>
          </a:p>
          <a:p>
            <a:pPr marL="0" lvl="0" indent="0" algn="l" rtl="0">
              <a:spcBef>
                <a:spcPts val="0"/>
              </a:spcBef>
              <a:spcAft>
                <a:spcPts val="0"/>
              </a:spcAft>
              <a:buNone/>
            </a:pPr>
            <a:endParaRPr/>
          </a:p>
        </p:txBody>
      </p:sp>
      <p:sp>
        <p:nvSpPr>
          <p:cNvPr id="1796" name="Google Shape;1796;p176"/>
          <p:cNvSpPr txBox="1">
            <a:spLocks noGrp="1"/>
          </p:cNvSpPr>
          <p:nvPr>
            <p:ph type="body" idx="1"/>
          </p:nvPr>
        </p:nvSpPr>
        <p:spPr>
          <a:xfrm>
            <a:off x="311700" y="1152475"/>
            <a:ext cx="8520600" cy="3871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Performs a breadth-first search of the reachable tuples.</a:t>
            </a:r>
            <a:endParaRPr/>
          </a:p>
          <a:p>
            <a:pPr marL="0" lvl="0" indent="0" algn="l" rtl="0">
              <a:spcBef>
                <a:spcPts val="1200"/>
              </a:spcBef>
              <a:spcAft>
                <a:spcPts val="0"/>
              </a:spcAft>
              <a:buNone/>
            </a:pPr>
            <a:r>
              <a:rPr lang="en"/>
              <a:t>Use the ToSpace as the queue. The scan pointer is the front of the queue, and the free pointer is the back.</a:t>
            </a:r>
            <a:endParaRPr/>
          </a:p>
          <a:p>
            <a:pPr marL="457200" lvl="0" indent="-342900" algn="l" rtl="0">
              <a:spcBef>
                <a:spcPts val="1200"/>
              </a:spcBef>
              <a:spcAft>
                <a:spcPts val="0"/>
              </a:spcAft>
              <a:buSzPts val="1800"/>
              <a:buAutoNum type="arabicPeriod"/>
            </a:pPr>
            <a:r>
              <a:rPr lang="en"/>
              <a:t>Copy the tuples of the root set into the ToSpace to initialize the queue.</a:t>
            </a:r>
            <a:endParaRPr/>
          </a:p>
          <a:p>
            <a:pPr marL="457200" lvl="0" indent="-342900" algn="l" rtl="0">
              <a:spcBef>
                <a:spcPts val="0"/>
              </a:spcBef>
              <a:spcAft>
                <a:spcPts val="0"/>
              </a:spcAft>
              <a:buSzPts val="1800"/>
              <a:buAutoNum type="arabicPeriod"/>
            </a:pPr>
            <a:r>
              <a:rPr lang="en"/>
              <a:t>When copying, mark each old tuple and store a forwarding pointer to the new one.</a:t>
            </a:r>
            <a:endParaRPr/>
          </a:p>
          <a:p>
            <a:pPr marL="457200" lvl="0" indent="-342900" algn="l" rtl="0">
              <a:spcBef>
                <a:spcPts val="0"/>
              </a:spcBef>
              <a:spcAft>
                <a:spcPts val="0"/>
              </a:spcAft>
              <a:buSzPts val="1800"/>
              <a:buAutoNum type="arabicPeriod"/>
            </a:pPr>
            <a:r>
              <a:rPr lang="en"/>
              <a:t>Repeat: </a:t>
            </a:r>
            <a:endParaRPr/>
          </a:p>
          <a:p>
            <a:pPr marL="914400" lvl="1" indent="-317500" algn="l" rtl="0">
              <a:spcBef>
                <a:spcPts val="0"/>
              </a:spcBef>
              <a:spcAft>
                <a:spcPts val="0"/>
              </a:spcAft>
              <a:buSzPts val="1400"/>
              <a:buAutoNum type="alphaLcPeriod"/>
            </a:pPr>
            <a:r>
              <a:rPr lang="en"/>
              <a:t>pop a tuple from the queue (advance the scan pointer), </a:t>
            </a:r>
            <a:endParaRPr/>
          </a:p>
          <a:p>
            <a:pPr marL="914400" lvl="1" indent="-317500" algn="l" rtl="0">
              <a:spcBef>
                <a:spcPts val="0"/>
              </a:spcBef>
              <a:spcAft>
                <a:spcPts val="0"/>
              </a:spcAft>
              <a:buSzPts val="1400"/>
              <a:buAutoNum type="alphaLcPeriod"/>
            </a:pPr>
            <a:r>
              <a:rPr lang="en"/>
              <a:t>push its elements that are tuples onto the queue (copying them into the ToSpace, unless already copied).</a:t>
            </a:r>
            <a:endParaRPr/>
          </a:p>
          <a:p>
            <a:pPr marL="914400" lvl="1" indent="-317500" algn="l" rtl="0">
              <a:spcBef>
                <a:spcPts val="0"/>
              </a:spcBef>
              <a:spcAft>
                <a:spcPts val="0"/>
              </a:spcAft>
              <a:buSzPts val="1400"/>
              <a:buAutoNum type="alphaLcPeriod"/>
            </a:pPr>
            <a:r>
              <a:rPr lang="en"/>
              <a:t>Update the pointers in the popped tuple with the new addresses of its elements.</a:t>
            </a:r>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800"/>
        <p:cNvGrpSpPr/>
        <p:nvPr/>
      </p:nvGrpSpPr>
      <p:grpSpPr>
        <a:xfrm>
          <a:off x="0" y="0"/>
          <a:ext cx="0" cy="0"/>
          <a:chOff x="0" y="0"/>
          <a:chExt cx="0" cy="0"/>
        </a:xfrm>
      </p:grpSpPr>
      <p:sp>
        <p:nvSpPr>
          <p:cNvPr id="1801" name="Google Shape;1801;p17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Copy via Cheney's Algorithm (BFS)</a:t>
            </a:r>
            <a:endParaRPr/>
          </a:p>
        </p:txBody>
      </p:sp>
      <p:pic>
        <p:nvPicPr>
          <p:cNvPr id="1802" name="Google Shape;1802;p177"/>
          <p:cNvPicPr preferRelativeResize="0"/>
          <p:nvPr/>
        </p:nvPicPr>
        <p:blipFill>
          <a:blip r:embed="rId3">
            <a:alphaModFix/>
          </a:blip>
          <a:stretch>
            <a:fillRect/>
          </a:stretch>
        </p:blipFill>
        <p:spPr>
          <a:xfrm>
            <a:off x="533400" y="1322525"/>
            <a:ext cx="3914775" cy="3276600"/>
          </a:xfrm>
          <a:prstGeom prst="rect">
            <a:avLst/>
          </a:prstGeom>
          <a:noFill/>
          <a:ln>
            <a:noFill/>
          </a:ln>
        </p:spPr>
      </p:pic>
      <p:pic>
        <p:nvPicPr>
          <p:cNvPr id="1803" name="Google Shape;1803;p177"/>
          <p:cNvPicPr preferRelativeResize="0"/>
          <p:nvPr/>
        </p:nvPicPr>
        <p:blipFill>
          <a:blip r:embed="rId4">
            <a:alphaModFix/>
          </a:blip>
          <a:stretch>
            <a:fillRect/>
          </a:stretch>
        </p:blipFill>
        <p:spPr>
          <a:xfrm>
            <a:off x="4795200" y="1017725"/>
            <a:ext cx="3439501" cy="4125774"/>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807"/>
        <p:cNvGrpSpPr/>
        <p:nvPr/>
      </p:nvGrpSpPr>
      <p:grpSpPr>
        <a:xfrm>
          <a:off x="0" y="0"/>
          <a:ext cx="0" cy="0"/>
          <a:chOff x="0" y="0"/>
          <a:chExt cx="0" cy="0"/>
        </a:xfrm>
      </p:grpSpPr>
      <p:sp>
        <p:nvSpPr>
          <p:cNvPr id="1808" name="Google Shape;1808;p17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Root Stack</a:t>
            </a:r>
            <a:endParaRPr/>
          </a:p>
        </p:txBody>
      </p:sp>
      <p:sp>
        <p:nvSpPr>
          <p:cNvPr id="1809" name="Google Shape;1809;p178"/>
          <p:cNvSpPr txBox="1">
            <a:spLocks noGrp="1"/>
          </p:cNvSpPr>
          <p:nvPr>
            <p:ph type="body" idx="1"/>
          </p:nvPr>
        </p:nvSpPr>
        <p:spPr>
          <a:xfrm>
            <a:off x="311700" y="1152475"/>
            <a:ext cx="51237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We need to distinguish between tuples and other kinds of values on the call stack.</a:t>
            </a:r>
            <a:endParaRPr/>
          </a:p>
          <a:p>
            <a:pPr marL="0" lvl="0" indent="0" algn="l" rtl="0">
              <a:spcBef>
                <a:spcPts val="1200"/>
              </a:spcBef>
              <a:spcAft>
                <a:spcPts val="0"/>
              </a:spcAft>
              <a:buNone/>
            </a:pPr>
            <a:r>
              <a:rPr lang="en"/>
              <a:t>One straightforward way to do that is use a different stack for the tuples, called a </a:t>
            </a:r>
            <a:r>
              <a:rPr lang="en" i="1"/>
              <a:t>root stack</a:t>
            </a:r>
            <a:r>
              <a:rPr lang="en"/>
              <a:t>.</a:t>
            </a:r>
            <a:endParaRPr/>
          </a:p>
          <a:p>
            <a:pPr marL="0" lvl="0" indent="0" algn="l" rtl="0">
              <a:spcBef>
                <a:spcPts val="1200"/>
              </a:spcBef>
              <a:spcAft>
                <a:spcPts val="1200"/>
              </a:spcAft>
              <a:buNone/>
            </a:pPr>
            <a:r>
              <a:rPr lang="en"/>
              <a:t>What about the registers? Spill all tuple-typed variables that are live during a call to </a:t>
            </a:r>
            <a:r>
              <a:rPr lang="en">
                <a:latin typeface="Consolas"/>
                <a:ea typeface="Consolas"/>
                <a:cs typeface="Consolas"/>
                <a:sym typeface="Consolas"/>
              </a:rPr>
              <a:t>collect</a:t>
            </a:r>
            <a:r>
              <a:rPr lang="en"/>
              <a:t>.</a:t>
            </a:r>
            <a:endParaRPr/>
          </a:p>
        </p:txBody>
      </p:sp>
      <p:pic>
        <p:nvPicPr>
          <p:cNvPr id="1810" name="Google Shape;1810;p178"/>
          <p:cNvPicPr preferRelativeResize="0"/>
          <p:nvPr/>
        </p:nvPicPr>
        <p:blipFill>
          <a:blip r:embed="rId3">
            <a:alphaModFix/>
          </a:blip>
          <a:stretch>
            <a:fillRect/>
          </a:stretch>
        </p:blipFill>
        <p:spPr>
          <a:xfrm>
            <a:off x="5546163" y="1702725"/>
            <a:ext cx="3286125" cy="2247900"/>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814"/>
        <p:cNvGrpSpPr/>
        <p:nvPr/>
      </p:nvGrpSpPr>
      <p:grpSpPr>
        <a:xfrm>
          <a:off x="0" y="0"/>
          <a:ext cx="0" cy="0"/>
          <a:chOff x="0" y="0"/>
          <a:chExt cx="0" cy="0"/>
        </a:xfrm>
      </p:grpSpPr>
      <p:sp>
        <p:nvSpPr>
          <p:cNvPr id="1815" name="Google Shape;1815;p17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Tuple Representation in the Heap</a:t>
            </a:r>
            <a:endParaRPr/>
          </a:p>
        </p:txBody>
      </p:sp>
      <p:sp>
        <p:nvSpPr>
          <p:cNvPr id="1816" name="Google Shape;1816;p179"/>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To traverse and copy the tuples, we put a 64-bit tag at the front of every tuple that contains:</a:t>
            </a:r>
            <a:endParaRPr/>
          </a:p>
          <a:p>
            <a:pPr marL="457200" lvl="0" indent="-342900" algn="l" rtl="0">
              <a:spcBef>
                <a:spcPts val="1200"/>
              </a:spcBef>
              <a:spcAft>
                <a:spcPts val="0"/>
              </a:spcAft>
              <a:buSzPts val="1800"/>
              <a:buChar char="●"/>
            </a:pPr>
            <a:r>
              <a:rPr lang="en"/>
              <a:t>the tuple length</a:t>
            </a:r>
            <a:endParaRPr/>
          </a:p>
          <a:p>
            <a:pPr marL="457200" lvl="0" indent="-342900" algn="l" rtl="0">
              <a:spcBef>
                <a:spcPts val="0"/>
              </a:spcBef>
              <a:spcAft>
                <a:spcPts val="0"/>
              </a:spcAft>
              <a:buSzPts val="1800"/>
              <a:buChar char="●"/>
            </a:pPr>
            <a:r>
              <a:rPr lang="en"/>
              <a:t>which elements are tuples</a:t>
            </a:r>
            <a:endParaRPr/>
          </a:p>
          <a:p>
            <a:pPr marL="457200" lvl="0" indent="-342900" algn="l" rtl="0">
              <a:spcBef>
                <a:spcPts val="0"/>
              </a:spcBef>
              <a:spcAft>
                <a:spcPts val="0"/>
              </a:spcAft>
              <a:buSzPts val="1800"/>
              <a:buChar char="●"/>
            </a:pPr>
            <a:r>
              <a:rPr lang="en"/>
              <a:t>a bit to say if the tuple has been copied (0 = copied, 1 = not yet)</a:t>
            </a:r>
            <a:endParaRPr/>
          </a:p>
          <a:p>
            <a:pPr marL="457200" lvl="0" indent="-342900" algn="l" rtl="0">
              <a:spcBef>
                <a:spcPts val="0"/>
              </a:spcBef>
              <a:spcAft>
                <a:spcPts val="0"/>
              </a:spcAft>
              <a:buSzPts val="1800"/>
              <a:buChar char="●"/>
            </a:pPr>
            <a:r>
              <a:rPr lang="en"/>
              <a:t>if copied, the new address</a:t>
            </a:r>
            <a:endParaRPr/>
          </a:p>
        </p:txBody>
      </p:sp>
      <p:pic>
        <p:nvPicPr>
          <p:cNvPr id="1817" name="Google Shape;1817;p179"/>
          <p:cNvPicPr preferRelativeResize="0"/>
          <p:nvPr/>
        </p:nvPicPr>
        <p:blipFill>
          <a:blip r:embed="rId3">
            <a:alphaModFix/>
          </a:blip>
          <a:stretch>
            <a:fillRect/>
          </a:stretch>
        </p:blipFill>
        <p:spPr>
          <a:xfrm>
            <a:off x="4724400" y="1170125"/>
            <a:ext cx="4267199" cy="1998763"/>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821"/>
        <p:cNvGrpSpPr/>
        <p:nvPr/>
      </p:nvGrpSpPr>
      <p:grpSpPr>
        <a:xfrm>
          <a:off x="0" y="0"/>
          <a:ext cx="0" cy="0"/>
          <a:chOff x="0" y="0"/>
          <a:chExt cx="0" cy="0"/>
        </a:xfrm>
      </p:grpSpPr>
      <p:sp>
        <p:nvSpPr>
          <p:cNvPr id="1822" name="Google Shape;1822;p18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Interface to the Garbage Collector</a:t>
            </a:r>
            <a:endParaRPr/>
          </a:p>
        </p:txBody>
      </p:sp>
      <p:sp>
        <p:nvSpPr>
          <p:cNvPr id="1823" name="Google Shape;1823;p18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void initialize(uint64_t rootstack_size, uint64_t heap_size);</a:t>
            </a:r>
            <a:endParaRPr>
              <a:latin typeface="Consolas"/>
              <a:ea typeface="Consolas"/>
              <a:cs typeface="Consolas"/>
              <a:sym typeface="Consolas"/>
            </a:endParaRPr>
          </a:p>
          <a:p>
            <a:pPr marL="0" lvl="0" indent="0" algn="l" rtl="0">
              <a:spcBef>
                <a:spcPts val="1200"/>
              </a:spcBef>
              <a:spcAft>
                <a:spcPts val="0"/>
              </a:spcAft>
              <a:buClr>
                <a:schemeClr val="dk1"/>
              </a:buClr>
              <a:buSzPts val="1100"/>
              <a:buFont typeface="Arial"/>
              <a:buNone/>
            </a:pPr>
            <a:r>
              <a:rPr lang="en">
                <a:latin typeface="Consolas"/>
                <a:ea typeface="Consolas"/>
                <a:cs typeface="Consolas"/>
                <a:sym typeface="Consolas"/>
              </a:rPr>
              <a:t> void collect(int64_t** rootstack_ptr, uint64_t bytes_requested);</a:t>
            </a:r>
            <a:endParaRPr>
              <a:latin typeface="Consolas"/>
              <a:ea typeface="Consolas"/>
              <a:cs typeface="Consolas"/>
              <a:sym typeface="Consolas"/>
            </a:endParaRPr>
          </a:p>
          <a:p>
            <a:pPr marL="0" lvl="0" indent="0" algn="l" rtl="0">
              <a:spcBef>
                <a:spcPts val="1200"/>
              </a:spcBef>
              <a:spcAft>
                <a:spcPts val="0"/>
              </a:spcAft>
              <a:buClr>
                <a:schemeClr val="dk1"/>
              </a:buClr>
              <a:buSzPts val="1100"/>
              <a:buFont typeface="Arial"/>
              <a:buNone/>
            </a:pPr>
            <a:r>
              <a:rPr lang="en">
                <a:latin typeface="Consolas"/>
                <a:ea typeface="Consolas"/>
                <a:cs typeface="Consolas"/>
                <a:sym typeface="Consolas"/>
              </a:rPr>
              <a:t> int64_t* free_ptr;</a:t>
            </a:r>
            <a:endParaRPr>
              <a:latin typeface="Consolas"/>
              <a:ea typeface="Consolas"/>
              <a:cs typeface="Consolas"/>
              <a:sym typeface="Consolas"/>
            </a:endParaRPr>
          </a:p>
          <a:p>
            <a:pPr marL="0" lvl="0" indent="0" algn="l" rtl="0">
              <a:spcBef>
                <a:spcPts val="1200"/>
              </a:spcBef>
              <a:spcAft>
                <a:spcPts val="0"/>
              </a:spcAft>
              <a:buClr>
                <a:schemeClr val="dk1"/>
              </a:buClr>
              <a:buSzPts val="1100"/>
              <a:buFont typeface="Arial"/>
              <a:buNone/>
            </a:pPr>
            <a:r>
              <a:rPr lang="en">
                <a:latin typeface="Consolas"/>
                <a:ea typeface="Consolas"/>
                <a:cs typeface="Consolas"/>
                <a:sym typeface="Consolas"/>
              </a:rPr>
              <a:t> int64_t* fromspace_begin;</a:t>
            </a:r>
            <a:endParaRPr>
              <a:latin typeface="Consolas"/>
              <a:ea typeface="Consolas"/>
              <a:cs typeface="Consolas"/>
              <a:sym typeface="Consolas"/>
            </a:endParaRPr>
          </a:p>
          <a:p>
            <a:pPr marL="0" lvl="0" indent="0" algn="l" rtl="0">
              <a:spcBef>
                <a:spcPts val="1200"/>
              </a:spcBef>
              <a:spcAft>
                <a:spcPts val="0"/>
              </a:spcAft>
              <a:buClr>
                <a:schemeClr val="dk1"/>
              </a:buClr>
              <a:buSzPts val="1100"/>
              <a:buFont typeface="Arial"/>
              <a:buNone/>
            </a:pPr>
            <a:r>
              <a:rPr lang="en">
                <a:latin typeface="Consolas"/>
                <a:ea typeface="Consolas"/>
                <a:cs typeface="Consolas"/>
                <a:sym typeface="Consolas"/>
              </a:rPr>
              <a:t> int64_t* fromspace_end;</a:t>
            </a:r>
            <a:endParaRPr>
              <a:latin typeface="Consolas"/>
              <a:ea typeface="Consolas"/>
              <a:cs typeface="Consolas"/>
              <a:sym typeface="Consolas"/>
            </a:endParaRPr>
          </a:p>
          <a:p>
            <a:pPr marL="0" lvl="0" indent="0" algn="l" rtl="0">
              <a:spcBef>
                <a:spcPts val="1200"/>
              </a:spcBef>
              <a:spcAft>
                <a:spcPts val="1200"/>
              </a:spcAft>
              <a:buNone/>
            </a:pPr>
            <a:r>
              <a:rPr lang="en">
                <a:latin typeface="Consolas"/>
                <a:ea typeface="Consolas"/>
                <a:cs typeface="Consolas"/>
                <a:sym typeface="Consolas"/>
              </a:rPr>
              <a:t> int64_t** rootstack_begin;</a:t>
            </a:r>
            <a:endParaRPr>
              <a:latin typeface="Consolas"/>
              <a:ea typeface="Consolas"/>
              <a:cs typeface="Consolas"/>
              <a:sym typeface="Consolas"/>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827"/>
        <p:cNvGrpSpPr/>
        <p:nvPr/>
      </p:nvGrpSpPr>
      <p:grpSpPr>
        <a:xfrm>
          <a:off x="0" y="0"/>
          <a:ext cx="0" cy="0"/>
          <a:chOff x="0" y="0"/>
          <a:chExt cx="0" cy="0"/>
        </a:xfrm>
      </p:grpSpPr>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831"/>
        <p:cNvGrpSpPr/>
        <p:nvPr/>
      </p:nvGrpSpPr>
      <p:grpSpPr>
        <a:xfrm>
          <a:off x="0" y="0"/>
          <a:ext cx="0" cy="0"/>
          <a:chOff x="0" y="0"/>
          <a:chExt cx="0" cy="0"/>
        </a:xfrm>
      </p:grpSpPr>
      <p:sp>
        <p:nvSpPr>
          <p:cNvPr id="1832" name="Google Shape;1832;p18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 Checking and Type Information</a:t>
            </a:r>
            <a:endParaRPr/>
          </a:p>
        </p:txBody>
      </p:sp>
      <p:sp>
        <p:nvSpPr>
          <p:cNvPr id="1833" name="Google Shape;1833;p18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Racket: </a:t>
            </a:r>
            <a:r>
              <a:rPr lang="en">
                <a:latin typeface="Consolas"/>
                <a:ea typeface="Consolas"/>
                <a:cs typeface="Consolas"/>
                <a:sym typeface="Consolas"/>
              </a:rPr>
              <a:t>type-check-Lvec</a:t>
            </a:r>
            <a:r>
              <a:rPr lang="en"/>
              <a:t> wraps a </a:t>
            </a:r>
            <a:r>
              <a:rPr lang="en">
                <a:latin typeface="Consolas"/>
                <a:ea typeface="Consolas"/>
                <a:cs typeface="Consolas"/>
                <a:sym typeface="Consolas"/>
              </a:rPr>
              <a:t>HasType</a:t>
            </a:r>
            <a:r>
              <a:rPr lang="en"/>
              <a:t> AST node around each vector.</a:t>
            </a:r>
            <a:endParaRPr/>
          </a:p>
          <a:p>
            <a:pPr marL="0" lvl="0" indent="0" algn="l" rtl="0">
              <a:spcBef>
                <a:spcPts val="1200"/>
              </a:spcBef>
              <a:spcAft>
                <a:spcPts val="1200"/>
              </a:spcAft>
              <a:buNone/>
            </a:pPr>
            <a:r>
              <a:rPr lang="en"/>
              <a:t>	</a:t>
            </a:r>
            <a:r>
              <a:rPr lang="en">
                <a:latin typeface="Consolas"/>
                <a:ea typeface="Consolas"/>
                <a:cs typeface="Consolas"/>
                <a:sym typeface="Consolas"/>
              </a:rPr>
              <a:t>(HasType (Prim 'vector es) (Vector ts))</a:t>
            </a:r>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837"/>
        <p:cNvGrpSpPr/>
        <p:nvPr/>
      </p:nvGrpSpPr>
      <p:grpSpPr>
        <a:xfrm>
          <a:off x="0" y="0"/>
          <a:ext cx="0" cy="0"/>
          <a:chOff x="0" y="0"/>
          <a:chExt cx="0" cy="0"/>
        </a:xfrm>
      </p:grpSpPr>
      <p:sp>
        <p:nvSpPr>
          <p:cNvPr id="1838" name="Google Shape;1838;p18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Expose Allocation</a:t>
            </a:r>
            <a:endParaRPr/>
          </a:p>
        </p:txBody>
      </p:sp>
      <p:sp>
        <p:nvSpPr>
          <p:cNvPr id="1839" name="Google Shape;1839;p183"/>
          <p:cNvSpPr txBox="1">
            <a:spLocks noGrp="1"/>
          </p:cNvSpPr>
          <p:nvPr>
            <p:ph type="body" idx="1"/>
          </p:nvPr>
        </p:nvSpPr>
        <p:spPr>
          <a:xfrm>
            <a:off x="311700" y="1152475"/>
            <a:ext cx="8520600" cy="97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Lower tuple creation into uses of the new </a:t>
            </a:r>
            <a:r>
              <a:rPr lang="en">
                <a:latin typeface="Consolas"/>
                <a:ea typeface="Consolas"/>
                <a:cs typeface="Consolas"/>
                <a:sym typeface="Consolas"/>
              </a:rPr>
              <a:t>Collect</a:t>
            </a:r>
            <a:r>
              <a:rPr lang="en"/>
              <a:t> and </a:t>
            </a:r>
            <a:r>
              <a:rPr lang="en">
                <a:latin typeface="Consolas"/>
                <a:ea typeface="Consolas"/>
                <a:cs typeface="Consolas"/>
                <a:sym typeface="Consolas"/>
              </a:rPr>
              <a:t>Allocate</a:t>
            </a:r>
            <a:r>
              <a:rPr lang="en"/>
              <a:t> AST nodes.</a:t>
            </a:r>
            <a:endParaRPr/>
          </a:p>
          <a:p>
            <a:pPr marL="0" lvl="0" indent="0" algn="l" rtl="0">
              <a:spcBef>
                <a:spcPts val="1200"/>
              </a:spcBef>
              <a:spcAft>
                <a:spcPts val="1200"/>
              </a:spcAft>
              <a:buNone/>
            </a:pPr>
            <a:r>
              <a:rPr lang="en"/>
              <a:t>	</a:t>
            </a:r>
            <a:r>
              <a:rPr lang="en" i="1"/>
              <a:t>exp</a:t>
            </a:r>
            <a:r>
              <a:rPr lang="en"/>
              <a:t> ::= (Collect </a:t>
            </a:r>
            <a:r>
              <a:rPr lang="en" i="1"/>
              <a:t>int</a:t>
            </a:r>
            <a:r>
              <a:rPr lang="en"/>
              <a:t>) | (Allocate </a:t>
            </a:r>
            <a:r>
              <a:rPr lang="en" i="1"/>
              <a:t>int</a:t>
            </a:r>
            <a:r>
              <a:rPr lang="en"/>
              <a:t> </a:t>
            </a:r>
            <a:r>
              <a:rPr lang="en" i="1"/>
              <a:t>type</a:t>
            </a:r>
            <a:r>
              <a:rPr lang="en"/>
              <a:t>) | (GlobalValue </a:t>
            </a:r>
            <a:r>
              <a:rPr lang="en" i="1"/>
              <a:t>name</a:t>
            </a:r>
            <a:r>
              <a:rPr lang="en"/>
              <a:t>)</a:t>
            </a:r>
            <a:endParaRPr/>
          </a:p>
        </p:txBody>
      </p:sp>
      <p:sp>
        <p:nvSpPr>
          <p:cNvPr id="1840" name="Google Shape;1840;p183"/>
          <p:cNvSpPr txBox="1"/>
          <p:nvPr/>
        </p:nvSpPr>
        <p:spPr>
          <a:xfrm>
            <a:off x="235600" y="3001425"/>
            <a:ext cx="192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(vector e</a:t>
            </a:r>
            <a:r>
              <a:rPr lang="en" baseline="-25000">
                <a:latin typeface="Consolas"/>
                <a:ea typeface="Consolas"/>
                <a:cs typeface="Consolas"/>
                <a:sym typeface="Consolas"/>
              </a:rPr>
              <a:t>0</a:t>
            </a:r>
            <a:r>
              <a:rPr lang="en">
                <a:latin typeface="Consolas"/>
                <a:ea typeface="Consolas"/>
                <a:cs typeface="Consolas"/>
                <a:sym typeface="Consolas"/>
              </a:rPr>
              <a:t> … e</a:t>
            </a:r>
            <a:r>
              <a:rPr lang="en" baseline="-25000">
                <a:latin typeface="Consolas"/>
                <a:ea typeface="Consolas"/>
                <a:cs typeface="Consolas"/>
                <a:sym typeface="Consolas"/>
              </a:rPr>
              <a:t>n-1</a:t>
            </a:r>
            <a:r>
              <a:rPr lang="en">
                <a:latin typeface="Consolas"/>
                <a:ea typeface="Consolas"/>
                <a:cs typeface="Consolas"/>
                <a:sym typeface="Consolas"/>
              </a:rPr>
              <a:t>)</a:t>
            </a:r>
            <a:endParaRPr>
              <a:latin typeface="Consolas"/>
              <a:ea typeface="Consolas"/>
              <a:cs typeface="Consolas"/>
              <a:sym typeface="Consolas"/>
            </a:endParaRPr>
          </a:p>
        </p:txBody>
      </p:sp>
      <p:sp>
        <p:nvSpPr>
          <p:cNvPr id="1841" name="Google Shape;1841;p183"/>
          <p:cNvSpPr txBox="1"/>
          <p:nvPr/>
        </p:nvSpPr>
        <p:spPr>
          <a:xfrm>
            <a:off x="3745825" y="2512425"/>
            <a:ext cx="5348700" cy="255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([x</a:t>
            </a:r>
            <a:r>
              <a:rPr lang="en" baseline="-25000">
                <a:latin typeface="Consolas"/>
                <a:ea typeface="Consolas"/>
                <a:cs typeface="Consolas"/>
                <a:sym typeface="Consolas"/>
              </a:rPr>
              <a:t>0</a:t>
            </a:r>
            <a:r>
              <a:rPr lang="en">
                <a:latin typeface="Consolas"/>
                <a:ea typeface="Consolas"/>
                <a:cs typeface="Consolas"/>
                <a:sym typeface="Consolas"/>
              </a:rPr>
              <a:t> e</a:t>
            </a:r>
            <a:r>
              <a:rPr lang="en" baseline="-25000">
                <a:latin typeface="Consolas"/>
                <a:ea typeface="Consolas"/>
                <a:cs typeface="Consolas"/>
                <a:sym typeface="Consolas"/>
              </a:rPr>
              <a:t>0</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(let ([x</a:t>
            </a:r>
            <a:r>
              <a:rPr lang="en" baseline="-25000">
                <a:latin typeface="Consolas"/>
                <a:ea typeface="Consolas"/>
                <a:cs typeface="Consolas"/>
                <a:sym typeface="Consolas"/>
              </a:rPr>
              <a:t>n-1</a:t>
            </a:r>
            <a:r>
              <a:rPr lang="en">
                <a:latin typeface="Consolas"/>
                <a:ea typeface="Consolas"/>
                <a:cs typeface="Consolas"/>
                <a:sym typeface="Consolas"/>
              </a:rPr>
              <a:t> e</a:t>
            </a:r>
            <a:r>
              <a:rPr lang="en" baseline="-25000">
                <a:latin typeface="Consolas"/>
                <a:ea typeface="Consolas"/>
                <a:cs typeface="Consolas"/>
                <a:sym typeface="Consolas"/>
              </a:rPr>
              <a:t>n-1</a:t>
            </a:r>
            <a:r>
              <a:rPr lang="en">
                <a:solidFill>
                  <a:schemeClr val="dk1"/>
                </a:solidFill>
                <a:latin typeface="Consolas"/>
                <a:ea typeface="Consolas"/>
                <a:cs typeface="Consolas"/>
                <a:sym typeface="Consolas"/>
              </a:rPr>
              <a:t>])</a:t>
            </a:r>
            <a:endParaRPr baseline="-25000">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(if (&gt;= (+ free_ptr </a:t>
            </a:r>
            <a:r>
              <a:rPr lang="en" i="1">
                <a:latin typeface="Consolas"/>
                <a:ea typeface="Consolas"/>
                <a:cs typeface="Consolas"/>
                <a:sym typeface="Consolas"/>
              </a:rPr>
              <a:t>bytes</a:t>
            </a:r>
            <a:r>
              <a:rPr lang="en">
                <a:latin typeface="Consolas"/>
                <a:ea typeface="Consolas"/>
                <a:cs typeface="Consolas"/>
                <a:sym typeface="Consolas"/>
              </a:rPr>
              <a:t>) fromspace_end)</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(Collect </a:t>
            </a:r>
            <a:r>
              <a:rPr lang="en" i="1">
                <a:latin typeface="Consolas"/>
                <a:ea typeface="Consolas"/>
                <a:cs typeface="Consolas"/>
                <a:sym typeface="Consolas"/>
              </a:rPr>
              <a:t>bytes</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(Void))</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([v (Allocate </a:t>
            </a:r>
            <a:r>
              <a:rPr lang="en" i="1">
                <a:latin typeface="Consolas"/>
                <a:ea typeface="Consolas"/>
                <a:cs typeface="Consolas"/>
                <a:sym typeface="Consolas"/>
              </a:rPr>
              <a:t>n</a:t>
            </a:r>
            <a:r>
              <a:rPr lang="en">
                <a:latin typeface="Consolas"/>
                <a:ea typeface="Consolas"/>
                <a:cs typeface="Consolas"/>
                <a:sym typeface="Consolas"/>
              </a:rPr>
              <a:t> </a:t>
            </a:r>
            <a:r>
              <a:rPr lang="en" i="1">
                <a:latin typeface="Consolas"/>
                <a:ea typeface="Consolas"/>
                <a:cs typeface="Consolas"/>
                <a:sym typeface="Consolas"/>
              </a:rPr>
              <a:t>type</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(vector-set! v 0 x</a:t>
            </a:r>
            <a:r>
              <a:rPr lang="en" baseline="-25000">
                <a:latin typeface="Consolas"/>
                <a:ea typeface="Consolas"/>
                <a:cs typeface="Consolas"/>
                <a:sym typeface="Consolas"/>
              </a:rPr>
              <a:t>0</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(vector-set! v (- n 1) x</a:t>
            </a:r>
            <a:r>
              <a:rPr lang="en" baseline="-25000">
                <a:latin typeface="Consolas"/>
                <a:ea typeface="Consolas"/>
                <a:cs typeface="Consolas"/>
                <a:sym typeface="Consolas"/>
              </a:rPr>
              <a:t>n-1</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v))...)</a:t>
            </a:r>
            <a:endParaRPr>
              <a:latin typeface="Consolas"/>
              <a:ea typeface="Consolas"/>
              <a:cs typeface="Consolas"/>
              <a:sym typeface="Consolas"/>
            </a:endParaRPr>
          </a:p>
        </p:txBody>
      </p:sp>
      <p:sp>
        <p:nvSpPr>
          <p:cNvPr id="1842" name="Google Shape;1842;p183"/>
          <p:cNvSpPr/>
          <p:nvPr/>
        </p:nvSpPr>
        <p:spPr>
          <a:xfrm>
            <a:off x="2228450" y="2958100"/>
            <a:ext cx="1118400" cy="485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846"/>
        <p:cNvGrpSpPr/>
        <p:nvPr/>
      </p:nvGrpSpPr>
      <p:grpSpPr>
        <a:xfrm>
          <a:off x="0" y="0"/>
          <a:ext cx="0" cy="0"/>
          <a:chOff x="0" y="0"/>
          <a:chExt cx="0" cy="0"/>
        </a:xfrm>
      </p:grpSpPr>
      <p:sp>
        <p:nvSpPr>
          <p:cNvPr id="1847" name="Google Shape;1847;p18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Select Instructions</a:t>
            </a:r>
            <a:endParaRPr/>
          </a:p>
        </p:txBody>
      </p:sp>
      <p:sp>
        <p:nvSpPr>
          <p:cNvPr id="1848" name="Google Shape;1848;p184"/>
          <p:cNvSpPr txBox="1"/>
          <p:nvPr/>
        </p:nvSpPr>
        <p:spPr>
          <a:xfrm>
            <a:off x="567400" y="1414375"/>
            <a:ext cx="290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latin typeface="Consolas"/>
                <a:ea typeface="Consolas"/>
                <a:cs typeface="Consolas"/>
                <a:sym typeface="Consolas"/>
              </a:rPr>
              <a:t>lhs</a:t>
            </a:r>
            <a:r>
              <a:rPr lang="en">
                <a:latin typeface="Consolas"/>
                <a:ea typeface="Consolas"/>
                <a:cs typeface="Consolas"/>
                <a:sym typeface="Consolas"/>
              </a:rPr>
              <a:t> = (vector-ref </a:t>
            </a:r>
            <a:r>
              <a:rPr lang="en" i="1">
                <a:latin typeface="Consolas"/>
                <a:ea typeface="Consolas"/>
                <a:cs typeface="Consolas"/>
                <a:sym typeface="Consolas"/>
              </a:rPr>
              <a:t>tup</a:t>
            </a:r>
            <a:r>
              <a:rPr lang="en">
                <a:latin typeface="Consolas"/>
                <a:ea typeface="Consolas"/>
                <a:cs typeface="Consolas"/>
                <a:sym typeface="Consolas"/>
              </a:rPr>
              <a:t> </a:t>
            </a:r>
            <a:r>
              <a:rPr lang="en" i="1">
                <a:latin typeface="Consolas"/>
                <a:ea typeface="Consolas"/>
                <a:cs typeface="Consolas"/>
                <a:sym typeface="Consolas"/>
              </a:rPr>
              <a:t>n</a:t>
            </a:r>
            <a:r>
              <a:rPr lang="en">
                <a:latin typeface="Consolas"/>
                <a:ea typeface="Consolas"/>
                <a:cs typeface="Consolas"/>
                <a:sym typeface="Consolas"/>
              </a:rPr>
              <a:t>)</a:t>
            </a:r>
            <a:endParaRPr>
              <a:latin typeface="Consolas"/>
              <a:ea typeface="Consolas"/>
              <a:cs typeface="Consolas"/>
              <a:sym typeface="Consolas"/>
            </a:endParaRPr>
          </a:p>
        </p:txBody>
      </p:sp>
      <p:sp>
        <p:nvSpPr>
          <p:cNvPr id="1849" name="Google Shape;1849;p184"/>
          <p:cNvSpPr txBox="1"/>
          <p:nvPr/>
        </p:nvSpPr>
        <p:spPr>
          <a:xfrm>
            <a:off x="3737600" y="1306675"/>
            <a:ext cx="5348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tup'</a:t>
            </a:r>
            <a:r>
              <a:rPr lang="en">
                <a:latin typeface="Consolas"/>
                <a:ea typeface="Consolas"/>
                <a:cs typeface="Consolas"/>
                <a:sym typeface="Consolas"/>
              </a:rPr>
              <a:t>, %r11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offset</a:t>
            </a:r>
            <a:r>
              <a:rPr lang="en">
                <a:latin typeface="Consolas"/>
                <a:ea typeface="Consolas"/>
                <a:cs typeface="Consolas"/>
                <a:sym typeface="Consolas"/>
              </a:rPr>
              <a:t>(%r11), </a:t>
            </a:r>
            <a:r>
              <a:rPr lang="en" i="1">
                <a:latin typeface="Consolas"/>
                <a:ea typeface="Consolas"/>
                <a:cs typeface="Consolas"/>
                <a:sym typeface="Consolas"/>
              </a:rPr>
              <a:t>lhs'</a:t>
            </a:r>
            <a:r>
              <a:rPr lang="en">
                <a:latin typeface="Consolas"/>
                <a:ea typeface="Consolas"/>
                <a:cs typeface="Consolas"/>
                <a:sym typeface="Consolas"/>
              </a:rPr>
              <a:t>      where </a:t>
            </a:r>
            <a:r>
              <a:rPr lang="en" i="1">
                <a:latin typeface="Consolas"/>
                <a:ea typeface="Consolas"/>
                <a:cs typeface="Consolas"/>
                <a:sym typeface="Consolas"/>
              </a:rPr>
              <a:t>offset = 8(n+1)</a:t>
            </a:r>
            <a:endParaRPr i="1">
              <a:latin typeface="Consolas"/>
              <a:ea typeface="Consolas"/>
              <a:cs typeface="Consolas"/>
              <a:sym typeface="Consolas"/>
            </a:endParaRPr>
          </a:p>
        </p:txBody>
      </p:sp>
      <p:sp>
        <p:nvSpPr>
          <p:cNvPr id="1850" name="Google Shape;1850;p184"/>
          <p:cNvSpPr/>
          <p:nvPr/>
        </p:nvSpPr>
        <p:spPr>
          <a:xfrm>
            <a:off x="2580400" y="1752925"/>
            <a:ext cx="1118400" cy="485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184"/>
          <p:cNvSpPr txBox="1"/>
          <p:nvPr/>
        </p:nvSpPr>
        <p:spPr>
          <a:xfrm>
            <a:off x="567400" y="2615500"/>
            <a:ext cx="267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(vector-set! </a:t>
            </a:r>
            <a:r>
              <a:rPr lang="en" i="1">
                <a:latin typeface="Consolas"/>
                <a:ea typeface="Consolas"/>
                <a:cs typeface="Consolas"/>
                <a:sym typeface="Consolas"/>
              </a:rPr>
              <a:t>tup n</a:t>
            </a:r>
            <a:r>
              <a:rPr lang="en">
                <a:latin typeface="Consolas"/>
                <a:ea typeface="Consolas"/>
                <a:cs typeface="Consolas"/>
                <a:sym typeface="Consolas"/>
              </a:rPr>
              <a:t> </a:t>
            </a:r>
            <a:r>
              <a:rPr lang="en" i="1">
                <a:latin typeface="Consolas"/>
                <a:ea typeface="Consolas"/>
                <a:cs typeface="Consolas"/>
                <a:sym typeface="Consolas"/>
              </a:rPr>
              <a:t>rhs</a:t>
            </a:r>
            <a:r>
              <a:rPr lang="en">
                <a:latin typeface="Consolas"/>
                <a:ea typeface="Consolas"/>
                <a:cs typeface="Consolas"/>
                <a:sym typeface="Consolas"/>
              </a:rPr>
              <a:t>)</a:t>
            </a:r>
            <a:endParaRPr>
              <a:latin typeface="Consolas"/>
              <a:ea typeface="Consolas"/>
              <a:cs typeface="Consolas"/>
              <a:sym typeface="Consolas"/>
            </a:endParaRPr>
          </a:p>
        </p:txBody>
      </p:sp>
      <p:sp>
        <p:nvSpPr>
          <p:cNvPr id="1852" name="Google Shape;1852;p184"/>
          <p:cNvSpPr txBox="1"/>
          <p:nvPr/>
        </p:nvSpPr>
        <p:spPr>
          <a:xfrm>
            <a:off x="3737600" y="2507800"/>
            <a:ext cx="5348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tup'</a:t>
            </a:r>
            <a:r>
              <a:rPr lang="en">
                <a:latin typeface="Consolas"/>
                <a:ea typeface="Consolas"/>
                <a:cs typeface="Consolas"/>
                <a:sym typeface="Consolas"/>
              </a:rPr>
              <a:t>, %r11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rhs'</a:t>
            </a:r>
            <a:r>
              <a:rPr lang="en">
                <a:latin typeface="Consolas"/>
                <a:ea typeface="Consolas"/>
                <a:cs typeface="Consolas"/>
                <a:sym typeface="Consolas"/>
              </a:rPr>
              <a:t>, </a:t>
            </a:r>
            <a:r>
              <a:rPr lang="en" i="1">
                <a:latin typeface="Consolas"/>
                <a:ea typeface="Consolas"/>
                <a:cs typeface="Consolas"/>
                <a:sym typeface="Consolas"/>
              </a:rPr>
              <a:t>offset</a:t>
            </a:r>
            <a:r>
              <a:rPr lang="en">
                <a:latin typeface="Consolas"/>
                <a:ea typeface="Consolas"/>
                <a:cs typeface="Consolas"/>
                <a:sym typeface="Consolas"/>
              </a:rPr>
              <a:t>(%r11)      where </a:t>
            </a:r>
            <a:r>
              <a:rPr lang="en" i="1">
                <a:latin typeface="Consolas"/>
                <a:ea typeface="Consolas"/>
                <a:cs typeface="Consolas"/>
                <a:sym typeface="Consolas"/>
              </a:rPr>
              <a:t>offset = 8(n+1)</a:t>
            </a:r>
            <a:endParaRPr i="1">
              <a:latin typeface="Consolas"/>
              <a:ea typeface="Consolas"/>
              <a:cs typeface="Consolas"/>
              <a:sym typeface="Consolas"/>
            </a:endParaRPr>
          </a:p>
        </p:txBody>
      </p:sp>
      <p:sp>
        <p:nvSpPr>
          <p:cNvPr id="1853" name="Google Shape;1853;p184"/>
          <p:cNvSpPr/>
          <p:nvPr/>
        </p:nvSpPr>
        <p:spPr>
          <a:xfrm>
            <a:off x="2580400" y="2954050"/>
            <a:ext cx="1118400" cy="485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184"/>
          <p:cNvSpPr txBox="1"/>
          <p:nvPr/>
        </p:nvSpPr>
        <p:spPr>
          <a:xfrm>
            <a:off x="548900" y="3590200"/>
            <a:ext cx="2756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lhs = (allocate </a:t>
            </a:r>
            <a:r>
              <a:rPr lang="en" i="1">
                <a:latin typeface="Consolas"/>
                <a:ea typeface="Consolas"/>
                <a:cs typeface="Consolas"/>
                <a:sym typeface="Consolas"/>
              </a:rPr>
              <a:t>n type</a:t>
            </a:r>
            <a:r>
              <a:rPr lang="en">
                <a:latin typeface="Consolas"/>
                <a:ea typeface="Consolas"/>
                <a:cs typeface="Consolas"/>
                <a:sym typeface="Consolas"/>
              </a:rPr>
              <a:t>)</a:t>
            </a:r>
            <a:endParaRPr>
              <a:latin typeface="Consolas"/>
              <a:ea typeface="Consolas"/>
              <a:cs typeface="Consolas"/>
              <a:sym typeface="Consolas"/>
            </a:endParaRPr>
          </a:p>
        </p:txBody>
      </p:sp>
      <p:sp>
        <p:nvSpPr>
          <p:cNvPr id="1855" name="Google Shape;1855;p184"/>
          <p:cNvSpPr txBox="1"/>
          <p:nvPr/>
        </p:nvSpPr>
        <p:spPr>
          <a:xfrm>
            <a:off x="3719100" y="3558700"/>
            <a:ext cx="53487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free_ptr(%rip), %r11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a:t>
            </a:r>
            <a:r>
              <a:rPr lang="en" i="1">
                <a:latin typeface="Consolas"/>
                <a:ea typeface="Consolas"/>
                <a:cs typeface="Consolas"/>
                <a:sym typeface="Consolas"/>
              </a:rPr>
              <a:t>bytes</a:t>
            </a:r>
            <a:r>
              <a:rPr lang="en">
                <a:latin typeface="Consolas"/>
                <a:ea typeface="Consolas"/>
                <a:cs typeface="Consolas"/>
                <a:sym typeface="Consolas"/>
              </a:rPr>
              <a:t>, free_ptr(%rip)   where </a:t>
            </a:r>
            <a:r>
              <a:rPr lang="en" i="1">
                <a:latin typeface="Consolas"/>
                <a:ea typeface="Consolas"/>
                <a:cs typeface="Consolas"/>
                <a:sym typeface="Consolas"/>
              </a:rPr>
              <a:t>bytes = 8(n+1)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tag</a:t>
            </a:r>
            <a:r>
              <a:rPr lang="en">
                <a:latin typeface="Consolas"/>
                <a:ea typeface="Consolas"/>
                <a:cs typeface="Consolas"/>
                <a:sym typeface="Consolas"/>
              </a:rPr>
              <a:t>, 0(%r11)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%r11, </a:t>
            </a:r>
            <a:r>
              <a:rPr lang="en" i="1">
                <a:latin typeface="Consolas"/>
                <a:ea typeface="Consolas"/>
                <a:cs typeface="Consolas"/>
                <a:sym typeface="Consolas"/>
              </a:rPr>
              <a:t>lhs'</a:t>
            </a:r>
            <a:endParaRPr i="1">
              <a:latin typeface="Consolas"/>
              <a:ea typeface="Consolas"/>
              <a:cs typeface="Consolas"/>
              <a:sym typeface="Consolas"/>
            </a:endParaRPr>
          </a:p>
        </p:txBody>
      </p:sp>
      <p:sp>
        <p:nvSpPr>
          <p:cNvPr id="1856" name="Google Shape;1856;p184"/>
          <p:cNvSpPr/>
          <p:nvPr/>
        </p:nvSpPr>
        <p:spPr>
          <a:xfrm>
            <a:off x="2333300" y="4004950"/>
            <a:ext cx="1118400" cy="485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860"/>
        <p:cNvGrpSpPr/>
        <p:nvPr/>
      </p:nvGrpSpPr>
      <p:grpSpPr>
        <a:xfrm>
          <a:off x="0" y="0"/>
          <a:ext cx="0" cy="0"/>
          <a:chOff x="0" y="0"/>
          <a:chExt cx="0" cy="0"/>
        </a:xfrm>
      </p:grpSpPr>
      <p:sp>
        <p:nvSpPr>
          <p:cNvPr id="1861" name="Google Shape;1861;p18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Select Instructions</a:t>
            </a:r>
            <a:endParaRPr/>
          </a:p>
        </p:txBody>
      </p:sp>
      <p:sp>
        <p:nvSpPr>
          <p:cNvPr id="1862" name="Google Shape;1862;p185"/>
          <p:cNvSpPr txBox="1"/>
          <p:nvPr/>
        </p:nvSpPr>
        <p:spPr>
          <a:xfrm>
            <a:off x="567400" y="1444575"/>
            <a:ext cx="1667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(Collect </a:t>
            </a:r>
            <a:r>
              <a:rPr lang="en" i="1">
                <a:latin typeface="Consolas"/>
                <a:ea typeface="Consolas"/>
                <a:cs typeface="Consolas"/>
                <a:sym typeface="Consolas"/>
              </a:rPr>
              <a:t>bytes</a:t>
            </a:r>
            <a:r>
              <a:rPr lang="en">
                <a:latin typeface="Consolas"/>
                <a:ea typeface="Consolas"/>
                <a:cs typeface="Consolas"/>
                <a:sym typeface="Consolas"/>
              </a:rPr>
              <a:t>)</a:t>
            </a:r>
            <a:endParaRPr>
              <a:latin typeface="Consolas"/>
              <a:ea typeface="Consolas"/>
              <a:cs typeface="Consolas"/>
              <a:sym typeface="Consolas"/>
            </a:endParaRPr>
          </a:p>
        </p:txBody>
      </p:sp>
      <p:sp>
        <p:nvSpPr>
          <p:cNvPr id="1863" name="Google Shape;1863;p185"/>
          <p:cNvSpPr txBox="1"/>
          <p:nvPr/>
        </p:nvSpPr>
        <p:spPr>
          <a:xfrm>
            <a:off x="3737600" y="1260675"/>
            <a:ext cx="53487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%r15, %rdi</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bytes</a:t>
            </a:r>
            <a:r>
              <a:rPr lang="en">
                <a:latin typeface="Consolas"/>
                <a:ea typeface="Consolas"/>
                <a:cs typeface="Consolas"/>
                <a:sym typeface="Consolas"/>
              </a:rPr>
              <a:t>, %rsi</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callq collect</a:t>
            </a:r>
            <a:endParaRPr>
              <a:latin typeface="Consolas"/>
              <a:ea typeface="Consolas"/>
              <a:cs typeface="Consolas"/>
              <a:sym typeface="Consolas"/>
            </a:endParaRPr>
          </a:p>
        </p:txBody>
      </p:sp>
      <p:sp>
        <p:nvSpPr>
          <p:cNvPr id="1864" name="Google Shape;1864;p185"/>
          <p:cNvSpPr/>
          <p:nvPr/>
        </p:nvSpPr>
        <p:spPr>
          <a:xfrm>
            <a:off x="2351800" y="1402125"/>
            <a:ext cx="1118400" cy="485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185"/>
          <p:cNvSpPr txBox="1"/>
          <p:nvPr/>
        </p:nvSpPr>
        <p:spPr>
          <a:xfrm>
            <a:off x="567400" y="2892375"/>
            <a:ext cx="2708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latin typeface="Consolas"/>
                <a:ea typeface="Consolas"/>
                <a:cs typeface="Consolas"/>
                <a:sym typeface="Consolas"/>
              </a:rPr>
              <a:t>lhs</a:t>
            </a:r>
            <a:r>
              <a:rPr lang="en">
                <a:latin typeface="Consolas"/>
                <a:ea typeface="Consolas"/>
                <a:cs typeface="Consolas"/>
                <a:sym typeface="Consolas"/>
              </a:rPr>
              <a:t> = (GlobalValue </a:t>
            </a:r>
            <a:r>
              <a:rPr lang="en" i="1">
                <a:latin typeface="Consolas"/>
                <a:ea typeface="Consolas"/>
                <a:cs typeface="Consolas"/>
                <a:sym typeface="Consolas"/>
              </a:rPr>
              <a:t>name</a:t>
            </a:r>
            <a:r>
              <a:rPr lang="en">
                <a:latin typeface="Consolas"/>
                <a:ea typeface="Consolas"/>
                <a:cs typeface="Consolas"/>
                <a:sym typeface="Consolas"/>
              </a:rPr>
              <a:t>)</a:t>
            </a:r>
            <a:endParaRPr>
              <a:latin typeface="Consolas"/>
              <a:ea typeface="Consolas"/>
              <a:cs typeface="Consolas"/>
              <a:sym typeface="Consolas"/>
            </a:endParaRPr>
          </a:p>
        </p:txBody>
      </p:sp>
      <p:sp>
        <p:nvSpPr>
          <p:cNvPr id="1866" name="Google Shape;1866;p185"/>
          <p:cNvSpPr txBox="1"/>
          <p:nvPr/>
        </p:nvSpPr>
        <p:spPr>
          <a:xfrm>
            <a:off x="3737600" y="3318075"/>
            <a:ext cx="3932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name</a:t>
            </a:r>
            <a:r>
              <a:rPr lang="en">
                <a:latin typeface="Consolas"/>
                <a:ea typeface="Consolas"/>
                <a:cs typeface="Consolas"/>
                <a:sym typeface="Consolas"/>
              </a:rPr>
              <a:t>(%rip), </a:t>
            </a:r>
            <a:r>
              <a:rPr lang="en" i="1">
                <a:latin typeface="Consolas"/>
                <a:ea typeface="Consolas"/>
                <a:cs typeface="Consolas"/>
                <a:sym typeface="Consolas"/>
              </a:rPr>
              <a:t>lhs'</a:t>
            </a:r>
            <a:endParaRPr i="1">
              <a:latin typeface="Consolas"/>
              <a:ea typeface="Consolas"/>
              <a:cs typeface="Consolas"/>
              <a:sym typeface="Consolas"/>
            </a:endParaRPr>
          </a:p>
        </p:txBody>
      </p:sp>
      <p:sp>
        <p:nvSpPr>
          <p:cNvPr id="1867" name="Google Shape;1867;p185"/>
          <p:cNvSpPr/>
          <p:nvPr/>
        </p:nvSpPr>
        <p:spPr>
          <a:xfrm>
            <a:off x="2351800" y="3307125"/>
            <a:ext cx="1118400" cy="485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871"/>
        <p:cNvGrpSpPr/>
        <p:nvPr/>
      </p:nvGrpSpPr>
      <p:grpSpPr>
        <a:xfrm>
          <a:off x="0" y="0"/>
          <a:ext cx="0" cy="0"/>
          <a:chOff x="0" y="0"/>
          <a:chExt cx="0" cy="0"/>
        </a:xfrm>
      </p:grpSpPr>
      <p:sp>
        <p:nvSpPr>
          <p:cNvPr id="1872" name="Google Shape;1872;p18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Register Allocation</a:t>
            </a:r>
            <a:endParaRPr/>
          </a:p>
        </p:txBody>
      </p:sp>
      <p:sp>
        <p:nvSpPr>
          <p:cNvPr id="1873" name="Google Shape;1873;p18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When spilling tuple-typed variables, put them on the root stack.</a:t>
            </a:r>
            <a:endParaRPr/>
          </a:p>
          <a:p>
            <a:pPr marL="0" lvl="0" indent="0" algn="l" rtl="0">
              <a:spcBef>
                <a:spcPts val="1200"/>
              </a:spcBef>
              <a:spcAft>
                <a:spcPts val="0"/>
              </a:spcAft>
              <a:buNone/>
            </a:pPr>
            <a:r>
              <a:rPr lang="en"/>
              <a:t>Use </a:t>
            </a:r>
            <a:r>
              <a:rPr lang="en">
                <a:latin typeface="Consolas"/>
                <a:ea typeface="Consolas"/>
                <a:cs typeface="Consolas"/>
                <a:sym typeface="Consolas"/>
              </a:rPr>
              <a:t>r15</a:t>
            </a:r>
            <a:r>
              <a:rPr lang="en"/>
              <a:t> for the top of the root stack (don't use it for register allocation).</a:t>
            </a:r>
            <a:endParaRPr/>
          </a:p>
          <a:p>
            <a:pPr marL="0" lvl="0" indent="0" algn="l" rtl="0">
              <a:spcBef>
                <a:spcPts val="1200"/>
              </a:spcBef>
              <a:spcAft>
                <a:spcPts val="1200"/>
              </a:spcAft>
              <a:buNone/>
            </a:pPr>
            <a:r>
              <a:rPr lang="en"/>
              <a:t>If a tuple-typed variable is live during a call to collect, spill it. An easy way to accomplish this is adding interference edges between the call-live tuple variable and all the callee-saved registers.</a:t>
            </a:r>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877"/>
        <p:cNvGrpSpPr/>
        <p:nvPr/>
      </p:nvGrpSpPr>
      <p:grpSpPr>
        <a:xfrm>
          <a:off x="0" y="0"/>
          <a:ext cx="0" cy="0"/>
          <a:chOff x="0" y="0"/>
          <a:chExt cx="0" cy="0"/>
        </a:xfrm>
      </p:grpSpPr>
      <p:sp>
        <p:nvSpPr>
          <p:cNvPr id="1878" name="Google Shape;1878;p18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Prelude</a:t>
            </a:r>
            <a:endParaRPr/>
          </a:p>
        </p:txBody>
      </p:sp>
      <p:sp>
        <p:nvSpPr>
          <p:cNvPr id="1879" name="Google Shape;1879;p18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Insert a call to </a:t>
            </a:r>
            <a:r>
              <a:rPr lang="en">
                <a:latin typeface="Consolas"/>
                <a:ea typeface="Consolas"/>
                <a:cs typeface="Consolas"/>
                <a:sym typeface="Consolas"/>
              </a:rPr>
              <a:t>initialize</a:t>
            </a:r>
            <a:r>
              <a:rPr lang="en"/>
              <a:t>, passing in the desired size of the root stack (2</a:t>
            </a:r>
            <a:r>
              <a:rPr lang="en" baseline="30000"/>
              <a:t>16</a:t>
            </a:r>
            <a:r>
              <a:rPr lang="en"/>
              <a:t>) and the initial size of the heap (2</a:t>
            </a:r>
            <a:r>
              <a:rPr lang="en" baseline="30000"/>
              <a:t>16</a:t>
            </a:r>
            <a:r>
              <a:rPr lang="en"/>
              <a:t>).</a:t>
            </a:r>
            <a:endParaRPr/>
          </a:p>
          <a:p>
            <a:pPr marL="0" lvl="0" indent="0" algn="l" rtl="0">
              <a:spcBef>
                <a:spcPts val="1200"/>
              </a:spcBef>
              <a:spcAft>
                <a:spcPts val="0"/>
              </a:spcAft>
              <a:buNone/>
            </a:pPr>
            <a:r>
              <a:rPr lang="en"/>
              <a:t>Move the root stack forward to make room for tuple spills. (Similar to what we do with the rsp, but going up instead of down.)</a:t>
            </a:r>
            <a:endParaRPr/>
          </a:p>
          <a:p>
            <a:pPr marL="0" lvl="0" indent="0" algn="l" rtl="0">
              <a:spcBef>
                <a:spcPts val="1200"/>
              </a:spcBef>
              <a:spcAft>
                <a:spcPts val="1200"/>
              </a:spcAft>
              <a:buNone/>
            </a:pPr>
            <a:r>
              <a:rPr lang="en"/>
              <a:t>Zero-initialize the root stack!</a:t>
            </a:r>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18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Expose Allocation</a:t>
            </a:r>
            <a:endParaRPr/>
          </a:p>
        </p:txBody>
      </p:sp>
      <p:sp>
        <p:nvSpPr>
          <p:cNvPr id="1885" name="Google Shape;1885;p188"/>
          <p:cNvSpPr txBox="1"/>
          <p:nvPr/>
        </p:nvSpPr>
        <p:spPr>
          <a:xfrm>
            <a:off x="632025" y="1102650"/>
            <a:ext cx="3000000" cy="78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chemeClr val="dk2"/>
                </a:solidFill>
                <a:latin typeface="Consolas"/>
                <a:ea typeface="Consolas"/>
                <a:cs typeface="Consolas"/>
                <a:sym typeface="Consolas"/>
              </a:rPr>
              <a:t>(let ([v </a:t>
            </a:r>
            <a:r>
              <a:rPr lang="en" sz="1800">
                <a:solidFill>
                  <a:srgbClr val="FF0000"/>
                </a:solidFill>
                <a:latin typeface="Consolas"/>
                <a:ea typeface="Consolas"/>
                <a:cs typeface="Consolas"/>
                <a:sym typeface="Consolas"/>
              </a:rPr>
              <a:t>(vector 42)</a:t>
            </a:r>
            <a:r>
              <a:rPr lang="en" sz="1800">
                <a:solidFill>
                  <a:schemeClr val="dk2"/>
                </a:solidFill>
                <a:latin typeface="Consolas"/>
                <a:ea typeface="Consolas"/>
                <a:cs typeface="Consolas"/>
                <a:sym typeface="Consolas"/>
              </a:rPr>
              <a:t>])</a:t>
            </a:r>
            <a:endParaRPr sz="1800">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sz="1800">
                <a:solidFill>
                  <a:schemeClr val="dk2"/>
                </a:solidFill>
                <a:latin typeface="Consolas"/>
                <a:ea typeface="Consolas"/>
                <a:cs typeface="Consolas"/>
                <a:sym typeface="Consolas"/>
              </a:rPr>
              <a:t>   (vector-ref v 0))</a:t>
            </a:r>
            <a:endParaRPr sz="1800">
              <a:solidFill>
                <a:schemeClr val="dk2"/>
              </a:solidFill>
              <a:latin typeface="Consolas"/>
              <a:ea typeface="Consolas"/>
              <a:cs typeface="Consolas"/>
              <a:sym typeface="Consolas"/>
            </a:endParaRPr>
          </a:p>
        </p:txBody>
      </p:sp>
      <p:sp>
        <p:nvSpPr>
          <p:cNvPr id="1886" name="Google Shape;1886;p188"/>
          <p:cNvSpPr txBox="1"/>
          <p:nvPr/>
        </p:nvSpPr>
        <p:spPr>
          <a:xfrm>
            <a:off x="430300" y="121025"/>
            <a:ext cx="733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887" name="Google Shape;1887;p188"/>
          <p:cNvSpPr txBox="1"/>
          <p:nvPr/>
        </p:nvSpPr>
        <p:spPr>
          <a:xfrm>
            <a:off x="605150" y="2711800"/>
            <a:ext cx="8227200" cy="2373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chemeClr val="dk2"/>
                </a:solidFill>
                <a:latin typeface="Consolas"/>
                <a:ea typeface="Consolas"/>
                <a:cs typeface="Consolas"/>
                <a:sym typeface="Consolas"/>
              </a:rPr>
              <a:t>(let ([v </a:t>
            </a:r>
            <a:r>
              <a:rPr lang="en" sz="1800">
                <a:solidFill>
                  <a:srgbClr val="FF0000"/>
                </a:solidFill>
                <a:latin typeface="Consolas"/>
                <a:ea typeface="Consolas"/>
                <a:cs typeface="Consolas"/>
                <a:sym typeface="Consolas"/>
              </a:rPr>
              <a:t>(let ([_ (if (&lt; (+ (global-value free_ptr) 16)</a:t>
            </a:r>
            <a:endParaRPr sz="1800">
              <a:solidFill>
                <a:srgbClr val="FF0000"/>
              </a:solidFill>
              <a:latin typeface="Consolas"/>
              <a:ea typeface="Consolas"/>
              <a:cs typeface="Consolas"/>
              <a:sym typeface="Consolas"/>
            </a:endParaRPr>
          </a:p>
          <a:p>
            <a:pPr marL="0" lvl="0" indent="0" algn="l" rtl="0">
              <a:lnSpc>
                <a:spcPct val="115000"/>
              </a:lnSpc>
              <a:spcBef>
                <a:spcPts val="0"/>
              </a:spcBef>
              <a:spcAft>
                <a:spcPts val="0"/>
              </a:spcAft>
              <a:buNone/>
            </a:pPr>
            <a:r>
              <a:rPr lang="en" sz="1800">
                <a:solidFill>
                  <a:srgbClr val="FF0000"/>
                </a:solidFill>
                <a:latin typeface="Consolas"/>
                <a:ea typeface="Consolas"/>
                <a:cs typeface="Consolas"/>
                <a:sym typeface="Consolas"/>
              </a:rPr>
              <a:t>                	       (global-value fromspace_end))</a:t>
            </a:r>
            <a:endParaRPr sz="1800">
              <a:solidFill>
                <a:srgbClr val="FF0000"/>
              </a:solidFill>
              <a:latin typeface="Consolas"/>
              <a:ea typeface="Consolas"/>
              <a:cs typeface="Consolas"/>
              <a:sym typeface="Consolas"/>
            </a:endParaRPr>
          </a:p>
          <a:p>
            <a:pPr marL="0" lvl="0" indent="0" algn="l" rtl="0">
              <a:lnSpc>
                <a:spcPct val="115000"/>
              </a:lnSpc>
              <a:spcBef>
                <a:spcPts val="0"/>
              </a:spcBef>
              <a:spcAft>
                <a:spcPts val="0"/>
              </a:spcAft>
              <a:buNone/>
            </a:pPr>
            <a:r>
              <a:rPr lang="en" sz="1800">
                <a:solidFill>
                  <a:srgbClr val="FF0000"/>
                </a:solidFill>
                <a:latin typeface="Consolas"/>
                <a:ea typeface="Consolas"/>
                <a:cs typeface="Consolas"/>
                <a:sym typeface="Consolas"/>
              </a:rPr>
              <a:t>             	        (void) (collect 16))])</a:t>
            </a:r>
            <a:endParaRPr sz="1800">
              <a:solidFill>
                <a:srgbClr val="FF0000"/>
              </a:solidFill>
              <a:latin typeface="Consolas"/>
              <a:ea typeface="Consolas"/>
              <a:cs typeface="Consolas"/>
              <a:sym typeface="Consolas"/>
            </a:endParaRPr>
          </a:p>
          <a:p>
            <a:pPr marL="0" lvl="0" indent="0" algn="l" rtl="0">
              <a:lnSpc>
                <a:spcPct val="115000"/>
              </a:lnSpc>
              <a:spcBef>
                <a:spcPts val="0"/>
              </a:spcBef>
              <a:spcAft>
                <a:spcPts val="0"/>
              </a:spcAft>
              <a:buNone/>
            </a:pPr>
            <a:r>
              <a:rPr lang="en" sz="1800">
                <a:solidFill>
                  <a:srgbClr val="FF0000"/>
                </a:solidFill>
                <a:latin typeface="Consolas"/>
                <a:ea typeface="Consolas"/>
                <a:cs typeface="Consolas"/>
                <a:sym typeface="Consolas"/>
              </a:rPr>
              <a:t>   	        (let ([alloc5 (allocate 1 (Vector Integer))])</a:t>
            </a:r>
            <a:endParaRPr sz="1800">
              <a:solidFill>
                <a:srgbClr val="FF0000"/>
              </a:solidFill>
              <a:latin typeface="Consolas"/>
              <a:ea typeface="Consolas"/>
              <a:cs typeface="Consolas"/>
              <a:sym typeface="Consolas"/>
            </a:endParaRPr>
          </a:p>
          <a:p>
            <a:pPr marL="0" lvl="0" indent="0" algn="l" rtl="0">
              <a:lnSpc>
                <a:spcPct val="115000"/>
              </a:lnSpc>
              <a:spcBef>
                <a:spcPts val="0"/>
              </a:spcBef>
              <a:spcAft>
                <a:spcPts val="0"/>
              </a:spcAft>
              <a:buNone/>
            </a:pPr>
            <a:r>
              <a:rPr lang="en" sz="1800">
                <a:solidFill>
                  <a:srgbClr val="FF0000"/>
                </a:solidFill>
                <a:latin typeface="Consolas"/>
                <a:ea typeface="Consolas"/>
                <a:cs typeface="Consolas"/>
                <a:sym typeface="Consolas"/>
              </a:rPr>
              <a:t>      	      (let ([_6 (vector-set! alloc5 0 42)])</a:t>
            </a:r>
            <a:endParaRPr sz="1800">
              <a:solidFill>
                <a:srgbClr val="FF0000"/>
              </a:solidFill>
              <a:latin typeface="Consolas"/>
              <a:ea typeface="Consolas"/>
              <a:cs typeface="Consolas"/>
              <a:sym typeface="Consolas"/>
            </a:endParaRPr>
          </a:p>
          <a:p>
            <a:pPr marL="0" lvl="0" indent="0" algn="l" rtl="0">
              <a:lnSpc>
                <a:spcPct val="115000"/>
              </a:lnSpc>
              <a:spcBef>
                <a:spcPts val="0"/>
              </a:spcBef>
              <a:spcAft>
                <a:spcPts val="0"/>
              </a:spcAft>
              <a:buNone/>
            </a:pPr>
            <a:r>
              <a:rPr lang="en" sz="1800">
                <a:solidFill>
                  <a:srgbClr val="FF0000"/>
                </a:solidFill>
                <a:latin typeface="Consolas"/>
                <a:ea typeface="Consolas"/>
                <a:cs typeface="Consolas"/>
                <a:sym typeface="Consolas"/>
              </a:rPr>
              <a:t>         	    alloc5)))</a:t>
            </a:r>
            <a:r>
              <a:rPr lang="en" sz="1800">
                <a:solidFill>
                  <a:schemeClr val="dk2"/>
                </a:solidFill>
                <a:latin typeface="Consolas"/>
                <a:ea typeface="Consolas"/>
                <a:cs typeface="Consolas"/>
                <a:sym typeface="Consolas"/>
              </a:rPr>
              <a:t>])</a:t>
            </a:r>
            <a:endParaRPr sz="1800">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sz="1800">
                <a:solidFill>
                  <a:schemeClr val="dk2"/>
                </a:solidFill>
                <a:latin typeface="Consolas"/>
                <a:ea typeface="Consolas"/>
                <a:cs typeface="Consolas"/>
                <a:sym typeface="Consolas"/>
              </a:rPr>
              <a:t>   (vector-ref v 0))</a:t>
            </a:r>
            <a:endParaRPr sz="1800">
              <a:solidFill>
                <a:schemeClr val="dk2"/>
              </a:solidFill>
              <a:latin typeface="Consolas"/>
              <a:ea typeface="Consolas"/>
              <a:cs typeface="Consolas"/>
              <a:sym typeface="Consolas"/>
            </a:endParaRPr>
          </a:p>
        </p:txBody>
      </p:sp>
      <p:sp>
        <p:nvSpPr>
          <p:cNvPr id="1888" name="Google Shape;1888;p188"/>
          <p:cNvSpPr/>
          <p:nvPr/>
        </p:nvSpPr>
        <p:spPr>
          <a:xfrm>
            <a:off x="1815350" y="2030500"/>
            <a:ext cx="484200" cy="5727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892"/>
        <p:cNvGrpSpPr/>
        <p:nvPr/>
      </p:nvGrpSpPr>
      <p:grpSpPr>
        <a:xfrm>
          <a:off x="0" y="0"/>
          <a:ext cx="0" cy="0"/>
          <a:chOff x="0" y="0"/>
          <a:chExt cx="0" cy="0"/>
        </a:xfrm>
      </p:grpSpPr>
      <p:sp>
        <p:nvSpPr>
          <p:cNvPr id="1893" name="Google Shape;1893;p18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Explicate Control</a:t>
            </a:r>
            <a:endParaRPr/>
          </a:p>
        </p:txBody>
      </p:sp>
      <p:sp>
        <p:nvSpPr>
          <p:cNvPr id="1894" name="Google Shape;1894;p189"/>
          <p:cNvSpPr txBox="1"/>
          <p:nvPr/>
        </p:nvSpPr>
        <p:spPr>
          <a:xfrm>
            <a:off x="382200" y="1295125"/>
            <a:ext cx="4509600" cy="3126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start:</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tmp8 = (global-value free_ptr);</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tmp9 = (+ tmp8 16);</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tmp4 = (global-value fromspace_end);</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if (&lt; tmp9 tmp4)</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goto block2;</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else</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goto block3;</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block2:</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_7 = (void);</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goto block1;</a:t>
            </a:r>
            <a:endParaRPr>
              <a:solidFill>
                <a:schemeClr val="dk2"/>
              </a:solidFill>
              <a:latin typeface="Consolas"/>
              <a:ea typeface="Consolas"/>
              <a:cs typeface="Consolas"/>
              <a:sym typeface="Consolas"/>
            </a:endParaRPr>
          </a:p>
        </p:txBody>
      </p:sp>
      <p:sp>
        <p:nvSpPr>
          <p:cNvPr id="1895" name="Google Shape;1895;p189"/>
          <p:cNvSpPr txBox="1"/>
          <p:nvPr/>
        </p:nvSpPr>
        <p:spPr>
          <a:xfrm>
            <a:off x="5058475" y="1266150"/>
            <a:ext cx="3813600" cy="238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block3:</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(collect 16)</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goto block1;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block1: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alloc5 = (allocate 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(Vector Integer));</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_6 = (vector-set! alloc5 0 42);</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return (vector-ref alloc5 0);</a:t>
            </a:r>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899"/>
        <p:cNvGrpSpPr/>
        <p:nvPr/>
      </p:nvGrpSpPr>
      <p:grpSpPr>
        <a:xfrm>
          <a:off x="0" y="0"/>
          <a:ext cx="0" cy="0"/>
          <a:chOff x="0" y="0"/>
          <a:chExt cx="0" cy="0"/>
        </a:xfrm>
      </p:grpSpPr>
      <p:sp>
        <p:nvSpPr>
          <p:cNvPr id="1900" name="Google Shape;1900;p19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Select Instructions</a:t>
            </a:r>
            <a:endParaRPr/>
          </a:p>
        </p:txBody>
      </p:sp>
      <p:sp>
        <p:nvSpPr>
          <p:cNvPr id="1901" name="Google Shape;1901;p190"/>
          <p:cNvSpPr txBox="1"/>
          <p:nvPr/>
        </p:nvSpPr>
        <p:spPr>
          <a:xfrm>
            <a:off x="382200" y="1295125"/>
            <a:ext cx="4509600" cy="3126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start:</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free_ptr(%rip), tmp8</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tmp8, tmp9</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addq $16, tmp9</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fromspace_end(%rip), tmp4</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cmpq tmp4, tmp9</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jl block2</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jmp block3</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block2:</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$0, _7</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jmp block1</a:t>
            </a:r>
            <a:endParaRPr>
              <a:solidFill>
                <a:schemeClr val="dk2"/>
              </a:solidFill>
              <a:latin typeface="Consolas"/>
              <a:ea typeface="Consolas"/>
              <a:cs typeface="Consolas"/>
              <a:sym typeface="Consolas"/>
            </a:endParaRPr>
          </a:p>
        </p:txBody>
      </p:sp>
      <p:sp>
        <p:nvSpPr>
          <p:cNvPr id="1902" name="Google Shape;1902;p190"/>
          <p:cNvSpPr txBox="1"/>
          <p:nvPr/>
        </p:nvSpPr>
        <p:spPr>
          <a:xfrm>
            <a:off x="5058475" y="885150"/>
            <a:ext cx="3813600" cy="411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block3:</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%r15, %rdi</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$16, %rsi</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callq collect</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jmp block1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block1: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free_ptr(%rip), %r11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addq $16, free_ptr(%rip)</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$3, 0(%r11)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%r11, alloc5</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alloc5, %r11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$42, 8(%r11)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$0, _6</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alloc5, %r11</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8(%r11), %rax</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jmp conclusion</a:t>
            </a:r>
            <a:endParaRPr>
              <a:solidFill>
                <a:schemeClr val="dk2"/>
              </a:solidFill>
              <a:latin typeface="Consolas"/>
              <a:ea typeface="Consolas"/>
              <a:cs typeface="Consolas"/>
              <a:sym typeface="Consolas"/>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906"/>
        <p:cNvGrpSpPr/>
        <p:nvPr/>
      </p:nvGrpSpPr>
      <p:grpSpPr>
        <a:xfrm>
          <a:off x="0" y="0"/>
          <a:ext cx="0" cy="0"/>
          <a:chOff x="0" y="0"/>
          <a:chExt cx="0" cy="0"/>
        </a:xfrm>
      </p:grpSpPr>
      <p:sp>
        <p:nvSpPr>
          <p:cNvPr id="1907" name="Google Shape;1907;p19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Prelude &amp; Conclusion</a:t>
            </a:r>
            <a:endParaRPr/>
          </a:p>
        </p:txBody>
      </p:sp>
      <p:sp>
        <p:nvSpPr>
          <p:cNvPr id="1908" name="Google Shape;1908;p191"/>
          <p:cNvSpPr txBox="1"/>
          <p:nvPr/>
        </p:nvSpPr>
        <p:spPr>
          <a:xfrm>
            <a:off x="382200" y="1295125"/>
            <a:ext cx="4509600" cy="238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main:</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pushq %rbp</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%rsp, %rbp</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subq $0, %rsp</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$65536, %rdi</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$65536, %rsi</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callq initialize</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movq rootstack_begin(%rip), %r15</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jmp start</a:t>
            </a:r>
            <a:endParaRPr>
              <a:solidFill>
                <a:schemeClr val="dk2"/>
              </a:solidFill>
              <a:latin typeface="Consolas"/>
              <a:ea typeface="Consolas"/>
              <a:cs typeface="Consolas"/>
              <a:sym typeface="Consolas"/>
            </a:endParaRPr>
          </a:p>
        </p:txBody>
      </p:sp>
      <p:sp>
        <p:nvSpPr>
          <p:cNvPr id="1909" name="Google Shape;1909;p191"/>
          <p:cNvSpPr txBox="1"/>
          <p:nvPr/>
        </p:nvSpPr>
        <p:spPr>
          <a:xfrm>
            <a:off x="5058475" y="1342350"/>
            <a:ext cx="38136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conclusion:</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subq $0, %r15</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addq $0, %rsp</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popq %rbp</a:t>
            </a:r>
            <a:endParaRPr>
              <a:solidFill>
                <a:schemeClr val="dk2"/>
              </a:solidFill>
              <a:latin typeface="Consolas"/>
              <a:ea typeface="Consolas"/>
              <a:cs typeface="Consolas"/>
              <a:sym typeface="Consolas"/>
            </a:endParaRPr>
          </a:p>
          <a:p>
            <a:pPr marL="0" lvl="0" indent="0" algn="l" rtl="0">
              <a:lnSpc>
                <a:spcPct val="115000"/>
              </a:lnSpc>
              <a:spcBef>
                <a:spcPts val="0"/>
              </a:spcBef>
              <a:spcAft>
                <a:spcPts val="0"/>
              </a:spcAft>
              <a:buNone/>
            </a:pPr>
            <a:r>
              <a:rPr lang="en">
                <a:solidFill>
                  <a:schemeClr val="dk2"/>
                </a:solidFill>
                <a:latin typeface="Consolas"/>
                <a:ea typeface="Consolas"/>
                <a:cs typeface="Consolas"/>
                <a:sym typeface="Consolas"/>
              </a:rPr>
              <a:t>	retq</a:t>
            </a:r>
            <a:endParaRPr>
              <a:solidFill>
                <a:schemeClr val="dk2"/>
              </a:solidFill>
              <a:latin typeface="Consolas"/>
              <a:ea typeface="Consolas"/>
              <a:cs typeface="Consolas"/>
              <a:sym typeface="Consolas"/>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913"/>
        <p:cNvGrpSpPr/>
        <p:nvPr/>
      </p:nvGrpSpPr>
      <p:grpSpPr>
        <a:xfrm>
          <a:off x="0" y="0"/>
          <a:ext cx="0" cy="0"/>
          <a:chOff x="0" y="0"/>
          <a:chExt cx="0" cy="0"/>
        </a:xfrm>
      </p:grpSpPr>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917"/>
        <p:cNvGrpSpPr/>
        <p:nvPr/>
      </p:nvGrpSpPr>
      <p:grpSpPr>
        <a:xfrm>
          <a:off x="0" y="0"/>
          <a:ext cx="0" cy="0"/>
          <a:chOff x="0" y="0"/>
          <a:chExt cx="0" cy="0"/>
        </a:xfrm>
      </p:grpSpPr>
      <p:sp>
        <p:nvSpPr>
          <p:cNvPr id="1918" name="Google Shape;1918;p19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L</a:t>
            </a:r>
            <a:r>
              <a:rPr lang="en" baseline="-25000"/>
              <a:t>Array</a:t>
            </a:r>
            <a:r>
              <a:rPr lang="en"/>
              <a:t> Language: Arrays (aka. vectors)</a:t>
            </a:r>
            <a:endParaRPr/>
          </a:p>
        </p:txBody>
      </p:sp>
      <p:sp>
        <p:nvSpPr>
          <p:cNvPr id="1919" name="Google Shape;1919;p193"/>
          <p:cNvSpPr txBox="1"/>
          <p:nvPr/>
        </p:nvSpPr>
        <p:spPr>
          <a:xfrm>
            <a:off x="311700" y="1152475"/>
            <a:ext cx="8520600" cy="38463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a:solidFill>
                  <a:schemeClr val="dk2"/>
                </a:solidFill>
              </a:rPr>
              <a:t>Contiguous memory containing homogeneously-typed elements. The size is specified at runtime, but the size doesn't change.</a:t>
            </a:r>
            <a:endParaRPr sz="1800">
              <a:solidFill>
                <a:schemeClr val="dk2"/>
              </a:solidFill>
            </a:endParaRPr>
          </a:p>
          <a:p>
            <a:pPr marL="0" lvl="0" indent="0" algn="l" rtl="0">
              <a:spcBef>
                <a:spcPts val="0"/>
              </a:spcBef>
              <a:spcAft>
                <a:spcPts val="0"/>
              </a:spcAft>
              <a:buNone/>
            </a:pPr>
            <a:endParaRPr sz="1600">
              <a:solidFill>
                <a:srgbClr val="595959"/>
              </a:solidFill>
              <a:latin typeface="Consolas"/>
              <a:ea typeface="Consolas"/>
              <a:cs typeface="Consolas"/>
              <a:sym typeface="Consolas"/>
            </a:endParaRPr>
          </a:p>
          <a:p>
            <a:pPr marL="0" lvl="0" indent="0" algn="l" rtl="0">
              <a:spcBef>
                <a:spcPts val="0"/>
              </a:spcBef>
              <a:spcAft>
                <a:spcPts val="0"/>
              </a:spcAft>
              <a:buNone/>
            </a:pP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a:solidFill>
                  <a:srgbClr val="595959"/>
                </a:solidFill>
                <a:latin typeface="Consolas"/>
                <a:ea typeface="Consolas"/>
                <a:cs typeface="Consolas"/>
                <a:sym typeface="Consolas"/>
              </a:rPr>
              <a:t>    type</a:t>
            </a:r>
            <a:r>
              <a:rPr lang="en" sz="1800">
                <a:solidFill>
                  <a:srgbClr val="595959"/>
                </a:solidFill>
                <a:latin typeface="Consolas"/>
                <a:ea typeface="Consolas"/>
                <a:cs typeface="Consolas"/>
                <a:sym typeface="Consolas"/>
              </a:rPr>
              <a:t> ::= (Vectorof </a:t>
            </a:r>
            <a:r>
              <a:rPr lang="en" sz="1800" i="1">
                <a:solidFill>
                  <a:srgbClr val="595959"/>
                </a:solidFill>
                <a:latin typeface="Consolas"/>
                <a:ea typeface="Consolas"/>
                <a:cs typeface="Consolas"/>
                <a:sym typeface="Consolas"/>
              </a:rPr>
              <a:t>type</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a:solidFill>
                  <a:srgbClr val="595959"/>
                </a:solidFill>
                <a:latin typeface="Consolas"/>
                <a:ea typeface="Consolas"/>
                <a:cs typeface="Consolas"/>
                <a:sym typeface="Consolas"/>
              </a:rPr>
              <a:t>    exp</a:t>
            </a:r>
            <a:r>
              <a:rPr lang="en" sz="1800">
                <a:solidFill>
                  <a:srgbClr val="595959"/>
                </a:solidFill>
                <a:latin typeface="Consolas"/>
                <a:ea typeface="Consolas"/>
                <a:cs typeface="Consolas"/>
                <a:sym typeface="Consolas"/>
              </a:rPr>
              <a:t> ::= (* </a:t>
            </a:r>
            <a:r>
              <a:rPr lang="en" sz="1800" i="1">
                <a:solidFill>
                  <a:srgbClr val="595959"/>
                </a:solidFill>
                <a:latin typeface="Consolas"/>
                <a:ea typeface="Consolas"/>
                <a:cs typeface="Consolas"/>
                <a:sym typeface="Consolas"/>
              </a:rPr>
              <a:t>exp exp</a:t>
            </a:r>
            <a:r>
              <a:rPr lang="en" sz="1800">
                <a:solidFill>
                  <a:srgbClr val="595959"/>
                </a:solidFill>
                <a:latin typeface="Consolas"/>
                <a:ea typeface="Consolas"/>
                <a:cs typeface="Consolas"/>
                <a:sym typeface="Consolas"/>
              </a:rPr>
              <a:t>) | (make-vector </a:t>
            </a:r>
            <a:r>
              <a:rPr lang="en" sz="1800" i="1">
                <a:solidFill>
                  <a:srgbClr val="595959"/>
                </a:solidFill>
                <a:latin typeface="Consolas"/>
                <a:ea typeface="Consolas"/>
                <a:cs typeface="Consolas"/>
                <a:sym typeface="Consolas"/>
              </a:rPr>
              <a:t>exp exp</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a:solidFill>
                  <a:srgbClr val="595959"/>
                </a:solidFill>
                <a:latin typeface="Consolas"/>
                <a:ea typeface="Consolas"/>
                <a:cs typeface="Consolas"/>
                <a:sym typeface="Consolas"/>
              </a:rPr>
              <a:t>    L</a:t>
            </a:r>
            <a:r>
              <a:rPr lang="en" sz="1800" baseline="-25000">
                <a:solidFill>
                  <a:srgbClr val="595959"/>
                </a:solidFill>
                <a:latin typeface="Consolas"/>
                <a:ea typeface="Consolas"/>
                <a:cs typeface="Consolas"/>
                <a:sym typeface="Consolas"/>
              </a:rPr>
              <a:t>Array</a:t>
            </a:r>
            <a:r>
              <a:rPr lang="en" sz="1800">
                <a:solidFill>
                  <a:srgbClr val="595959"/>
                </a:solidFill>
                <a:latin typeface="Consolas"/>
                <a:ea typeface="Consolas"/>
                <a:cs typeface="Consolas"/>
                <a:sym typeface="Consolas"/>
              </a:rPr>
              <a:t> ::= </a:t>
            </a:r>
            <a:r>
              <a:rPr lang="en" sz="1800" i="1">
                <a:solidFill>
                  <a:srgbClr val="595959"/>
                </a:solidFill>
                <a:latin typeface="Consolas"/>
                <a:ea typeface="Consolas"/>
                <a:cs typeface="Consolas"/>
                <a:sym typeface="Consolas"/>
              </a:rPr>
              <a:t>exp</a:t>
            </a:r>
            <a:endParaRPr sz="1800" i="1">
              <a:solidFill>
                <a:srgbClr val="595959"/>
              </a:solidFill>
              <a:latin typeface="Consolas"/>
              <a:ea typeface="Consolas"/>
              <a:cs typeface="Consolas"/>
              <a:sym typeface="Consolas"/>
            </a:endParaRPr>
          </a:p>
          <a:p>
            <a:pPr marL="0" lvl="0" indent="0" algn="l" rtl="0">
              <a:spcBef>
                <a:spcPts val="0"/>
              </a:spcBef>
              <a:spcAft>
                <a:spcPts val="0"/>
              </a:spcAft>
              <a:buNone/>
            </a:pPr>
            <a:endParaRPr sz="1800">
              <a:solidFill>
                <a:srgbClr val="595959"/>
              </a:solidFill>
              <a:latin typeface="Consolas"/>
              <a:ea typeface="Consolas"/>
              <a:cs typeface="Consolas"/>
              <a:sym typeface="Consolas"/>
            </a:endParaRPr>
          </a:p>
          <a:p>
            <a:pPr marL="0" lvl="0" indent="0" algn="l" rtl="0">
              <a:spcBef>
                <a:spcPts val="0"/>
              </a:spcBef>
              <a:spcAft>
                <a:spcPts val="0"/>
              </a:spcAft>
              <a:buNone/>
            </a:pPr>
            <a:endParaRPr sz="1600">
              <a:solidFill>
                <a:srgbClr val="595959"/>
              </a:solidFill>
              <a:latin typeface="Consolas"/>
              <a:ea typeface="Consolas"/>
              <a:cs typeface="Consolas"/>
              <a:sym typeface="Consolas"/>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923"/>
        <p:cNvGrpSpPr/>
        <p:nvPr/>
      </p:nvGrpSpPr>
      <p:grpSpPr>
        <a:xfrm>
          <a:off x="0" y="0"/>
          <a:ext cx="0" cy="0"/>
          <a:chOff x="0" y="0"/>
          <a:chExt cx="0" cy="0"/>
        </a:xfrm>
      </p:grpSpPr>
      <p:sp>
        <p:nvSpPr>
          <p:cNvPr id="1924" name="Google Shape;1924;p19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inner product of two vectors</a:t>
            </a:r>
            <a:endParaRPr/>
          </a:p>
        </p:txBody>
      </p:sp>
      <p:sp>
        <p:nvSpPr>
          <p:cNvPr id="1925" name="Google Shape;1925;p19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([A (make-vector 2 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([B (make-vector 2 3)])</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([i 0])</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([prod 0])</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(begin</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(while (&lt; i n)</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(begin</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(set! prod (+ prod (* (vector-ref A i)</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(vector-ref B i))))</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(set! i (+ i 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prod)))))</a:t>
            </a:r>
            <a:endParaRPr>
              <a:latin typeface="Consolas"/>
              <a:ea typeface="Consolas"/>
              <a:cs typeface="Consolas"/>
              <a:sym typeface="Consolas"/>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1929"/>
        <p:cNvGrpSpPr/>
        <p:nvPr/>
      </p:nvGrpSpPr>
      <p:grpSpPr>
        <a:xfrm>
          <a:off x="0" y="0"/>
          <a:ext cx="0" cy="0"/>
          <a:chOff x="0" y="0"/>
          <a:chExt cx="0" cy="0"/>
        </a:xfrm>
      </p:grpSpPr>
      <p:sp>
        <p:nvSpPr>
          <p:cNvPr id="1930" name="Google Shape;1930;p19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Array Representation</a:t>
            </a:r>
            <a:endParaRPr/>
          </a:p>
        </p:txBody>
      </p:sp>
      <p:sp>
        <p:nvSpPr>
          <p:cNvPr id="1931" name="Google Shape;1931;p195"/>
          <p:cNvSpPr/>
          <p:nvPr/>
        </p:nvSpPr>
        <p:spPr>
          <a:xfrm>
            <a:off x="2850425" y="3049450"/>
            <a:ext cx="41082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60 bits</a:t>
            </a:r>
            <a:endParaRPr/>
          </a:p>
        </p:txBody>
      </p:sp>
      <p:sp>
        <p:nvSpPr>
          <p:cNvPr id="1932" name="Google Shape;1932;p195"/>
          <p:cNvSpPr/>
          <p:nvPr/>
        </p:nvSpPr>
        <p:spPr>
          <a:xfrm>
            <a:off x="6966825" y="3049475"/>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195"/>
          <p:cNvSpPr/>
          <p:nvPr/>
        </p:nvSpPr>
        <p:spPr>
          <a:xfrm>
            <a:off x="2444125" y="3049450"/>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195"/>
          <p:cNvSpPr/>
          <p:nvPr/>
        </p:nvSpPr>
        <p:spPr>
          <a:xfrm>
            <a:off x="2037825" y="3049450"/>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195"/>
          <p:cNvSpPr txBox="1"/>
          <p:nvPr/>
        </p:nvSpPr>
        <p:spPr>
          <a:xfrm>
            <a:off x="7207900" y="4247975"/>
            <a:ext cx="129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forwarding?</a:t>
            </a:r>
            <a:endParaRPr/>
          </a:p>
          <a:p>
            <a:pPr marL="0" lvl="0" indent="0" algn="l" rtl="0">
              <a:spcBef>
                <a:spcPts val="0"/>
              </a:spcBef>
              <a:spcAft>
                <a:spcPts val="0"/>
              </a:spcAft>
              <a:buNone/>
            </a:pPr>
            <a:r>
              <a:rPr lang="en"/>
              <a:t>(0=no, 1=yes)</a:t>
            </a:r>
            <a:endParaRPr/>
          </a:p>
        </p:txBody>
      </p:sp>
      <p:cxnSp>
        <p:nvCxnSpPr>
          <p:cNvPr id="1936" name="Google Shape;1936;p195"/>
          <p:cNvCxnSpPr>
            <a:stCxn id="1935" idx="0"/>
            <a:endCxn id="1937" idx="2"/>
          </p:cNvCxnSpPr>
          <p:nvPr/>
        </p:nvCxnSpPr>
        <p:spPr>
          <a:xfrm rot="10800000">
            <a:off x="7572100" y="3487475"/>
            <a:ext cx="280800" cy="760500"/>
          </a:xfrm>
          <a:prstGeom prst="straightConnector1">
            <a:avLst/>
          </a:prstGeom>
          <a:noFill/>
          <a:ln w="9525" cap="flat" cmpd="sng">
            <a:solidFill>
              <a:schemeClr val="dk2"/>
            </a:solidFill>
            <a:prstDash val="solid"/>
            <a:round/>
            <a:headEnd type="none" w="med" len="med"/>
            <a:tailEnd type="triangle" w="med" len="med"/>
          </a:ln>
        </p:spPr>
      </p:cxnSp>
      <p:sp>
        <p:nvSpPr>
          <p:cNvPr id="1938" name="Google Shape;1938;p195"/>
          <p:cNvSpPr txBox="1"/>
          <p:nvPr/>
        </p:nvSpPr>
        <p:spPr>
          <a:xfrm>
            <a:off x="4268600" y="4247975"/>
            <a:ext cx="125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array length</a:t>
            </a:r>
            <a:endParaRPr/>
          </a:p>
        </p:txBody>
      </p:sp>
      <p:sp>
        <p:nvSpPr>
          <p:cNvPr id="1939" name="Google Shape;1939;p195"/>
          <p:cNvSpPr txBox="1"/>
          <p:nvPr/>
        </p:nvSpPr>
        <p:spPr>
          <a:xfrm>
            <a:off x="2564875" y="4140275"/>
            <a:ext cx="918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tuple (0), array(1)</a:t>
            </a:r>
            <a:endParaRPr/>
          </a:p>
        </p:txBody>
      </p:sp>
      <p:cxnSp>
        <p:nvCxnSpPr>
          <p:cNvPr id="1940" name="Google Shape;1940;p195"/>
          <p:cNvCxnSpPr>
            <a:stCxn id="1939" idx="0"/>
            <a:endCxn id="1933" idx="2"/>
          </p:cNvCxnSpPr>
          <p:nvPr/>
        </p:nvCxnSpPr>
        <p:spPr>
          <a:xfrm rot="10800000">
            <a:off x="2643175" y="3487475"/>
            <a:ext cx="381000" cy="652800"/>
          </a:xfrm>
          <a:prstGeom prst="straightConnector1">
            <a:avLst/>
          </a:prstGeom>
          <a:noFill/>
          <a:ln w="9525" cap="flat" cmpd="sng">
            <a:solidFill>
              <a:schemeClr val="dk2"/>
            </a:solidFill>
            <a:prstDash val="solid"/>
            <a:round/>
            <a:headEnd type="none" w="med" len="med"/>
            <a:tailEnd type="triangle" w="med" len="med"/>
          </a:ln>
        </p:spPr>
      </p:cxnSp>
      <p:sp>
        <p:nvSpPr>
          <p:cNvPr id="1941" name="Google Shape;1941;p195"/>
          <p:cNvSpPr txBox="1"/>
          <p:nvPr/>
        </p:nvSpPr>
        <p:spPr>
          <a:xfrm>
            <a:off x="510750" y="4247975"/>
            <a:ext cx="1624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reserved for later</a:t>
            </a:r>
            <a:endParaRPr/>
          </a:p>
        </p:txBody>
      </p:sp>
      <p:cxnSp>
        <p:nvCxnSpPr>
          <p:cNvPr id="1942" name="Google Shape;1942;p195"/>
          <p:cNvCxnSpPr>
            <a:stCxn id="1941" idx="0"/>
            <a:endCxn id="1934" idx="2"/>
          </p:cNvCxnSpPr>
          <p:nvPr/>
        </p:nvCxnSpPr>
        <p:spPr>
          <a:xfrm rot="10800000" flipH="1">
            <a:off x="1322850" y="3487475"/>
            <a:ext cx="914100" cy="760500"/>
          </a:xfrm>
          <a:prstGeom prst="straightConnector1">
            <a:avLst/>
          </a:prstGeom>
          <a:noFill/>
          <a:ln w="9525" cap="flat" cmpd="sng">
            <a:solidFill>
              <a:schemeClr val="dk2"/>
            </a:solidFill>
            <a:prstDash val="solid"/>
            <a:round/>
            <a:headEnd type="none" w="med" len="med"/>
            <a:tailEnd type="triangle" w="med" len="med"/>
          </a:ln>
        </p:spPr>
      </p:cxnSp>
      <p:cxnSp>
        <p:nvCxnSpPr>
          <p:cNvPr id="1943" name="Google Shape;1943;p195"/>
          <p:cNvCxnSpPr>
            <a:stCxn id="1938" idx="0"/>
            <a:endCxn id="1931" idx="2"/>
          </p:cNvCxnSpPr>
          <p:nvPr/>
        </p:nvCxnSpPr>
        <p:spPr>
          <a:xfrm rot="10800000" flipH="1">
            <a:off x="4893650" y="3487475"/>
            <a:ext cx="10800" cy="760500"/>
          </a:xfrm>
          <a:prstGeom prst="straightConnector1">
            <a:avLst/>
          </a:prstGeom>
          <a:noFill/>
          <a:ln w="9525" cap="flat" cmpd="sng">
            <a:solidFill>
              <a:schemeClr val="dk2"/>
            </a:solidFill>
            <a:prstDash val="solid"/>
            <a:round/>
            <a:headEnd type="none" w="med" len="med"/>
            <a:tailEnd type="triangle" w="med" len="med"/>
          </a:ln>
        </p:spPr>
      </p:cxnSp>
      <p:sp>
        <p:nvSpPr>
          <p:cNvPr id="1937" name="Google Shape;1937;p195"/>
          <p:cNvSpPr/>
          <p:nvPr/>
        </p:nvSpPr>
        <p:spPr>
          <a:xfrm>
            <a:off x="7373125" y="3049450"/>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195"/>
          <p:cNvSpPr txBox="1"/>
          <p:nvPr/>
        </p:nvSpPr>
        <p:spPr>
          <a:xfrm>
            <a:off x="5814438" y="4247975"/>
            <a:ext cx="125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pointer mask</a:t>
            </a:r>
            <a:endParaRPr/>
          </a:p>
        </p:txBody>
      </p:sp>
      <p:cxnSp>
        <p:nvCxnSpPr>
          <p:cNvPr id="1945" name="Google Shape;1945;p195"/>
          <p:cNvCxnSpPr>
            <a:stCxn id="1944" idx="0"/>
            <a:endCxn id="1932" idx="2"/>
          </p:cNvCxnSpPr>
          <p:nvPr/>
        </p:nvCxnSpPr>
        <p:spPr>
          <a:xfrm rot="10800000" flipH="1">
            <a:off x="6439488" y="3487475"/>
            <a:ext cx="726300" cy="760500"/>
          </a:xfrm>
          <a:prstGeom prst="straightConnector1">
            <a:avLst/>
          </a:prstGeom>
          <a:noFill/>
          <a:ln w="9525" cap="flat" cmpd="sng">
            <a:solidFill>
              <a:schemeClr val="dk2"/>
            </a:solidFill>
            <a:prstDash val="solid"/>
            <a:round/>
            <a:headEnd type="none" w="med" len="med"/>
            <a:tailEnd type="triangle" w="med" len="med"/>
          </a:ln>
        </p:spPr>
      </p:cxnSp>
      <p:sp>
        <p:nvSpPr>
          <p:cNvPr id="1946" name="Google Shape;1946;p195"/>
          <p:cNvSpPr/>
          <p:nvPr/>
        </p:nvSpPr>
        <p:spPr>
          <a:xfrm>
            <a:off x="3024175" y="1545750"/>
            <a:ext cx="398100" cy="438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195"/>
          <p:cNvSpPr/>
          <p:nvPr/>
        </p:nvSpPr>
        <p:spPr>
          <a:xfrm>
            <a:off x="3422275" y="1545750"/>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195"/>
          <p:cNvSpPr/>
          <p:nvPr/>
        </p:nvSpPr>
        <p:spPr>
          <a:xfrm>
            <a:off x="3820375" y="1545750"/>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195"/>
          <p:cNvSpPr/>
          <p:nvPr/>
        </p:nvSpPr>
        <p:spPr>
          <a:xfrm>
            <a:off x="4218475" y="1545750"/>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195"/>
          <p:cNvSpPr/>
          <p:nvPr/>
        </p:nvSpPr>
        <p:spPr>
          <a:xfrm>
            <a:off x="4616575" y="1545750"/>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195"/>
          <p:cNvSpPr/>
          <p:nvPr/>
        </p:nvSpPr>
        <p:spPr>
          <a:xfrm>
            <a:off x="5014675" y="1545750"/>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195"/>
          <p:cNvSpPr/>
          <p:nvPr/>
        </p:nvSpPr>
        <p:spPr>
          <a:xfrm>
            <a:off x="5412775" y="1545750"/>
            <a:ext cx="398100" cy="438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953" name="Google Shape;1953;p195"/>
          <p:cNvCxnSpPr/>
          <p:nvPr/>
        </p:nvCxnSpPr>
        <p:spPr>
          <a:xfrm flipH="1">
            <a:off x="2046400" y="1990525"/>
            <a:ext cx="979200" cy="1059000"/>
          </a:xfrm>
          <a:prstGeom prst="straightConnector1">
            <a:avLst/>
          </a:prstGeom>
          <a:noFill/>
          <a:ln w="9525" cap="flat" cmpd="sng">
            <a:solidFill>
              <a:schemeClr val="dk2"/>
            </a:solidFill>
            <a:prstDash val="solid"/>
            <a:round/>
            <a:headEnd type="none" w="med" len="med"/>
            <a:tailEnd type="none" w="med" len="med"/>
          </a:ln>
        </p:spPr>
      </p:cxnSp>
      <p:cxnSp>
        <p:nvCxnSpPr>
          <p:cNvPr id="1954" name="Google Shape;1954;p195"/>
          <p:cNvCxnSpPr/>
          <p:nvPr/>
        </p:nvCxnSpPr>
        <p:spPr>
          <a:xfrm>
            <a:off x="3423700" y="1990525"/>
            <a:ext cx="4355400" cy="1067100"/>
          </a:xfrm>
          <a:prstGeom prst="straightConnector1">
            <a:avLst/>
          </a:prstGeom>
          <a:noFill/>
          <a:ln w="9525" cap="flat" cmpd="sng">
            <a:solidFill>
              <a:schemeClr val="dk2"/>
            </a:solidFill>
            <a:prstDash val="solid"/>
            <a:round/>
            <a:headEnd type="none" w="med" len="med"/>
            <a:tailEnd type="none" w="med" len="med"/>
          </a:ln>
        </p:spPr>
      </p:cxnSp>
      <p:sp>
        <p:nvSpPr>
          <p:cNvPr id="1955" name="Google Shape;1955;p195"/>
          <p:cNvSpPr txBox="1"/>
          <p:nvPr/>
        </p:nvSpPr>
        <p:spPr>
          <a:xfrm>
            <a:off x="4646575" y="667725"/>
            <a:ext cx="918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elements</a:t>
            </a:r>
            <a:endParaRPr/>
          </a:p>
        </p:txBody>
      </p:sp>
      <p:sp>
        <p:nvSpPr>
          <p:cNvPr id="1956" name="Google Shape;1956;p195"/>
          <p:cNvSpPr txBox="1"/>
          <p:nvPr/>
        </p:nvSpPr>
        <p:spPr>
          <a:xfrm>
            <a:off x="2046325" y="1564650"/>
            <a:ext cx="453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tag</a:t>
            </a:r>
            <a:endParaRPr/>
          </a:p>
        </p:txBody>
      </p:sp>
      <p:cxnSp>
        <p:nvCxnSpPr>
          <p:cNvPr id="1957" name="Google Shape;1957;p195"/>
          <p:cNvCxnSpPr>
            <a:stCxn id="1956" idx="3"/>
            <a:endCxn id="1946" idx="1"/>
          </p:cNvCxnSpPr>
          <p:nvPr/>
        </p:nvCxnSpPr>
        <p:spPr>
          <a:xfrm>
            <a:off x="2500225" y="1764750"/>
            <a:ext cx="524100" cy="0"/>
          </a:xfrm>
          <a:prstGeom prst="straightConnector1">
            <a:avLst/>
          </a:prstGeom>
          <a:noFill/>
          <a:ln w="9525" cap="flat" cmpd="sng">
            <a:solidFill>
              <a:schemeClr val="dk2"/>
            </a:solidFill>
            <a:prstDash val="solid"/>
            <a:round/>
            <a:headEnd type="none" w="med" len="med"/>
            <a:tailEnd type="triangle" w="med" len="med"/>
          </a:ln>
        </p:spPr>
      </p:cxnSp>
      <p:cxnSp>
        <p:nvCxnSpPr>
          <p:cNvPr id="1958" name="Google Shape;1958;p195"/>
          <p:cNvCxnSpPr>
            <a:stCxn id="1955" idx="2"/>
            <a:endCxn id="1947" idx="0"/>
          </p:cNvCxnSpPr>
          <p:nvPr/>
        </p:nvCxnSpPr>
        <p:spPr>
          <a:xfrm flipH="1">
            <a:off x="3621475" y="1067925"/>
            <a:ext cx="1484400" cy="477900"/>
          </a:xfrm>
          <a:prstGeom prst="straightConnector1">
            <a:avLst/>
          </a:prstGeom>
          <a:noFill/>
          <a:ln w="9525" cap="flat" cmpd="sng">
            <a:solidFill>
              <a:schemeClr val="dk2"/>
            </a:solidFill>
            <a:prstDash val="solid"/>
            <a:round/>
            <a:headEnd type="none" w="med" len="med"/>
            <a:tailEnd type="triangle" w="med" len="med"/>
          </a:ln>
        </p:spPr>
      </p:cxnSp>
      <p:cxnSp>
        <p:nvCxnSpPr>
          <p:cNvPr id="1959" name="Google Shape;1959;p195"/>
          <p:cNvCxnSpPr>
            <a:stCxn id="1955" idx="2"/>
            <a:endCxn id="1952" idx="0"/>
          </p:cNvCxnSpPr>
          <p:nvPr/>
        </p:nvCxnSpPr>
        <p:spPr>
          <a:xfrm>
            <a:off x="5105875" y="1067925"/>
            <a:ext cx="506100" cy="477900"/>
          </a:xfrm>
          <a:prstGeom prst="straightConnector1">
            <a:avLst/>
          </a:prstGeom>
          <a:noFill/>
          <a:ln w="9525" cap="flat" cmpd="sng">
            <a:solidFill>
              <a:schemeClr val="dk2"/>
            </a:solidFill>
            <a:prstDash val="solid"/>
            <a:round/>
            <a:headEnd type="none" w="med" len="med"/>
            <a:tailEnd type="triangle" w="med" len="med"/>
          </a:ln>
        </p:spPr>
      </p:cxnSp>
      <p:cxnSp>
        <p:nvCxnSpPr>
          <p:cNvPr id="1960" name="Google Shape;1960;p195"/>
          <p:cNvCxnSpPr>
            <a:stCxn id="1948" idx="0"/>
            <a:endCxn id="1955" idx="2"/>
          </p:cNvCxnSpPr>
          <p:nvPr/>
        </p:nvCxnSpPr>
        <p:spPr>
          <a:xfrm rot="10800000" flipH="1">
            <a:off x="4019425" y="1067850"/>
            <a:ext cx="1086600" cy="477900"/>
          </a:xfrm>
          <a:prstGeom prst="straightConnector1">
            <a:avLst/>
          </a:prstGeom>
          <a:noFill/>
          <a:ln w="9525" cap="flat" cmpd="sng">
            <a:solidFill>
              <a:schemeClr val="dk2"/>
            </a:solidFill>
            <a:prstDash val="solid"/>
            <a:round/>
            <a:headEnd type="triangle" w="med" len="med"/>
            <a:tailEnd type="none" w="med" len="med"/>
          </a:ln>
        </p:spPr>
      </p:cxnSp>
      <p:cxnSp>
        <p:nvCxnSpPr>
          <p:cNvPr id="1961" name="Google Shape;1961;p195"/>
          <p:cNvCxnSpPr>
            <a:stCxn id="1949" idx="0"/>
            <a:endCxn id="1955" idx="2"/>
          </p:cNvCxnSpPr>
          <p:nvPr/>
        </p:nvCxnSpPr>
        <p:spPr>
          <a:xfrm rot="10800000" flipH="1">
            <a:off x="4417525" y="1067850"/>
            <a:ext cx="688500" cy="477900"/>
          </a:xfrm>
          <a:prstGeom prst="straightConnector1">
            <a:avLst/>
          </a:prstGeom>
          <a:noFill/>
          <a:ln w="9525" cap="flat" cmpd="sng">
            <a:solidFill>
              <a:schemeClr val="dk2"/>
            </a:solidFill>
            <a:prstDash val="solid"/>
            <a:round/>
            <a:headEnd type="triangle" w="med" len="med"/>
            <a:tailEnd type="none" w="med" len="med"/>
          </a:ln>
        </p:spPr>
      </p:cxnSp>
      <p:cxnSp>
        <p:nvCxnSpPr>
          <p:cNvPr id="1962" name="Google Shape;1962;p195"/>
          <p:cNvCxnSpPr>
            <a:stCxn id="1950" idx="0"/>
            <a:endCxn id="1955" idx="2"/>
          </p:cNvCxnSpPr>
          <p:nvPr/>
        </p:nvCxnSpPr>
        <p:spPr>
          <a:xfrm rot="10800000" flipH="1">
            <a:off x="4815625" y="1067850"/>
            <a:ext cx="290400" cy="477900"/>
          </a:xfrm>
          <a:prstGeom prst="straightConnector1">
            <a:avLst/>
          </a:prstGeom>
          <a:noFill/>
          <a:ln w="9525" cap="flat" cmpd="sng">
            <a:solidFill>
              <a:schemeClr val="dk2"/>
            </a:solidFill>
            <a:prstDash val="solid"/>
            <a:round/>
            <a:headEnd type="triangle" w="med" len="med"/>
            <a:tailEnd type="none" w="med" len="med"/>
          </a:ln>
        </p:spPr>
      </p:cxnSp>
      <p:cxnSp>
        <p:nvCxnSpPr>
          <p:cNvPr id="1963" name="Google Shape;1963;p195"/>
          <p:cNvCxnSpPr>
            <a:stCxn id="1951" idx="0"/>
            <a:endCxn id="1955" idx="2"/>
          </p:cNvCxnSpPr>
          <p:nvPr/>
        </p:nvCxnSpPr>
        <p:spPr>
          <a:xfrm rot="10800000">
            <a:off x="5106025" y="1067850"/>
            <a:ext cx="107700" cy="477900"/>
          </a:xfrm>
          <a:prstGeom prst="straightConnector1">
            <a:avLst/>
          </a:prstGeom>
          <a:noFill/>
          <a:ln w="9525" cap="flat" cmpd="sng">
            <a:solidFill>
              <a:schemeClr val="dk2"/>
            </a:solidFill>
            <a:prstDash val="solid"/>
            <a:round/>
            <a:headEnd type="triangle" w="med" len="med"/>
            <a:tailEnd type="none" w="med" len="med"/>
          </a:ln>
        </p:spPr>
      </p:cxn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967"/>
        <p:cNvGrpSpPr/>
        <p:nvPr/>
      </p:nvGrpSpPr>
      <p:grpSpPr>
        <a:xfrm>
          <a:off x="0" y="0"/>
          <a:ext cx="0" cy="0"/>
          <a:chOff x="0" y="0"/>
          <a:chExt cx="0" cy="0"/>
        </a:xfrm>
      </p:grpSpPr>
      <p:sp>
        <p:nvSpPr>
          <p:cNvPr id="1968" name="Google Shape;1968;p19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Overload Resolution (</a:t>
            </a:r>
            <a:r>
              <a:rPr lang="en">
                <a:latin typeface="Consolas"/>
                <a:ea typeface="Consolas"/>
                <a:cs typeface="Consolas"/>
                <a:sym typeface="Consolas"/>
              </a:rPr>
              <a:t>resolve</a:t>
            </a:r>
            <a:r>
              <a:rPr lang="en"/>
              <a:t>)</a:t>
            </a:r>
            <a:endParaRPr/>
          </a:p>
        </p:txBody>
      </p:sp>
      <p:sp>
        <p:nvSpPr>
          <p:cNvPr id="1969" name="Google Shape;1969;p19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following apply to both tuples and arrays:</a:t>
            </a:r>
            <a:endParaRPr/>
          </a:p>
          <a:p>
            <a:pPr marL="457200" lvl="0" indent="-342900" algn="l" rtl="0">
              <a:spcBef>
                <a:spcPts val="1200"/>
              </a:spcBef>
              <a:spcAft>
                <a:spcPts val="0"/>
              </a:spcAft>
              <a:buSzPts val="1800"/>
              <a:buChar char="●"/>
            </a:pPr>
            <a:r>
              <a:rPr lang="en"/>
              <a:t>element access operations</a:t>
            </a:r>
            <a:endParaRPr/>
          </a:p>
          <a:p>
            <a:pPr marL="457200" lvl="0" indent="-342900" algn="l" rtl="0">
              <a:spcBef>
                <a:spcPts val="0"/>
              </a:spcBef>
              <a:spcAft>
                <a:spcPts val="0"/>
              </a:spcAft>
              <a:buSzPts val="1800"/>
              <a:buChar char="●"/>
            </a:pPr>
            <a:r>
              <a:rPr lang="en"/>
              <a:t>length operator</a:t>
            </a:r>
            <a:endParaRPr/>
          </a:p>
          <a:p>
            <a:pPr marL="0" lvl="0" indent="0" algn="l" rtl="0">
              <a:spcBef>
                <a:spcPts val="1200"/>
              </a:spcBef>
              <a:spcAft>
                <a:spcPts val="0"/>
              </a:spcAft>
              <a:buNone/>
            </a:pPr>
            <a:r>
              <a:rPr lang="en"/>
              <a:t>Translate the generic AST nodes to type-specific ones.</a:t>
            </a:r>
            <a:endParaRPr/>
          </a:p>
          <a:p>
            <a:pPr marL="0" lvl="0" indent="0" algn="l" rtl="0">
              <a:spcBef>
                <a:spcPts val="1200"/>
              </a:spcBef>
              <a:spcAft>
                <a:spcPts val="1200"/>
              </a:spcAft>
              <a:buNone/>
            </a:pPr>
            <a:r>
              <a:rPr lang="en"/>
              <a:t>For arrays, </a:t>
            </a:r>
            <a:r>
              <a:rPr lang="en">
                <a:latin typeface="Consolas"/>
                <a:ea typeface="Consolas"/>
                <a:cs typeface="Consolas"/>
                <a:sym typeface="Consolas"/>
              </a:rPr>
              <a:t>vector-ref</a:t>
            </a:r>
            <a:r>
              <a:rPr lang="en"/>
              <a:t> becomes </a:t>
            </a:r>
            <a:r>
              <a:rPr lang="en">
                <a:latin typeface="Consolas"/>
                <a:ea typeface="Consolas"/>
                <a:cs typeface="Consolas"/>
                <a:sym typeface="Consolas"/>
              </a:rPr>
              <a:t>vectorof-ref</a:t>
            </a:r>
            <a:r>
              <a:rPr lang="en"/>
              <a:t>, for tuples keep </a:t>
            </a:r>
            <a:r>
              <a:rPr lang="en">
                <a:latin typeface="Consolas"/>
                <a:ea typeface="Consolas"/>
                <a:cs typeface="Consolas"/>
                <a:sym typeface="Consolas"/>
              </a:rPr>
              <a:t>vector-ref</a:t>
            </a:r>
            <a:r>
              <a:rPr lang="en"/>
              <a:t>.</a:t>
            </a:r>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1973"/>
        <p:cNvGrpSpPr/>
        <p:nvPr/>
      </p:nvGrpSpPr>
      <p:grpSpPr>
        <a:xfrm>
          <a:off x="0" y="0"/>
          <a:ext cx="0" cy="0"/>
          <a:chOff x="0" y="0"/>
          <a:chExt cx="0" cy="0"/>
        </a:xfrm>
      </p:grpSpPr>
      <p:sp>
        <p:nvSpPr>
          <p:cNvPr id="1974" name="Google Shape;1974;p197"/>
          <p:cNvSpPr txBox="1">
            <a:spLocks noGrp="1"/>
          </p:cNvSpPr>
          <p:nvPr>
            <p:ph type="body" idx="1"/>
          </p:nvPr>
        </p:nvSpPr>
        <p:spPr>
          <a:xfrm>
            <a:off x="311700" y="1152475"/>
            <a:ext cx="8520600" cy="1029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Generate code to catch out-of-bounds errors and halt the program, invoking a new primitive operation named </a:t>
            </a:r>
            <a:r>
              <a:rPr lang="en">
                <a:latin typeface="Consolas"/>
                <a:ea typeface="Consolas"/>
                <a:cs typeface="Consolas"/>
                <a:sym typeface="Consolas"/>
              </a:rPr>
              <a:t>exit</a:t>
            </a:r>
            <a:r>
              <a:rPr lang="en"/>
              <a:t>.</a:t>
            </a:r>
            <a:endParaRPr/>
          </a:p>
        </p:txBody>
      </p:sp>
      <p:sp>
        <p:nvSpPr>
          <p:cNvPr id="1975" name="Google Shape;1975;p19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Bounds Checking (</a:t>
            </a:r>
            <a:r>
              <a:rPr lang="en">
                <a:latin typeface="Consolas"/>
                <a:ea typeface="Consolas"/>
                <a:cs typeface="Consolas"/>
                <a:sym typeface="Consolas"/>
              </a:rPr>
              <a:t>check_bounds</a:t>
            </a:r>
            <a:r>
              <a:rPr lang="en"/>
              <a:t>)</a:t>
            </a:r>
            <a:endParaRPr/>
          </a:p>
        </p:txBody>
      </p:sp>
      <p:sp>
        <p:nvSpPr>
          <p:cNvPr id="1976" name="Google Shape;1976;p197"/>
          <p:cNvSpPr txBox="1"/>
          <p:nvPr/>
        </p:nvSpPr>
        <p:spPr>
          <a:xfrm>
            <a:off x="479825" y="2793500"/>
            <a:ext cx="2759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(vectorof-ref </a:t>
            </a:r>
            <a:r>
              <a:rPr lang="en" i="1">
                <a:latin typeface="Consolas"/>
                <a:ea typeface="Consolas"/>
                <a:cs typeface="Consolas"/>
                <a:sym typeface="Consolas"/>
              </a:rPr>
              <a:t>array index</a:t>
            </a:r>
            <a:r>
              <a:rPr lang="en">
                <a:latin typeface="Consolas"/>
                <a:ea typeface="Consolas"/>
                <a:cs typeface="Consolas"/>
                <a:sym typeface="Consolas"/>
              </a:rPr>
              <a:t>)</a:t>
            </a:r>
            <a:endParaRPr>
              <a:latin typeface="Consolas"/>
              <a:ea typeface="Consolas"/>
              <a:cs typeface="Consolas"/>
              <a:sym typeface="Consolas"/>
            </a:endParaRPr>
          </a:p>
        </p:txBody>
      </p:sp>
      <p:sp>
        <p:nvSpPr>
          <p:cNvPr id="1977" name="Google Shape;1977;p197"/>
          <p:cNvSpPr txBox="1"/>
          <p:nvPr/>
        </p:nvSpPr>
        <p:spPr>
          <a:xfrm>
            <a:off x="5216275" y="2793500"/>
            <a:ext cx="38835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(let ([a </a:t>
            </a:r>
            <a:r>
              <a:rPr lang="en" i="1">
                <a:latin typeface="Consolas"/>
                <a:ea typeface="Consolas"/>
                <a:cs typeface="Consolas"/>
                <a:sym typeface="Consolas"/>
              </a:rPr>
              <a:t>array'</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(let ([i </a:t>
            </a:r>
            <a:r>
              <a:rPr lang="en" i="1">
                <a:latin typeface="Consolas"/>
                <a:ea typeface="Consolas"/>
                <a:cs typeface="Consolas"/>
                <a:sym typeface="Consolas"/>
              </a:rPr>
              <a:t>index'</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(if (&lt; i (vectorof-length a)</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(vectorof-ref a i)</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(exit))</a:t>
            </a:r>
            <a:endParaRPr>
              <a:latin typeface="Consolas"/>
              <a:ea typeface="Consolas"/>
              <a:cs typeface="Consolas"/>
              <a:sym typeface="Consolas"/>
            </a:endParaRPr>
          </a:p>
        </p:txBody>
      </p:sp>
      <p:sp>
        <p:nvSpPr>
          <p:cNvPr id="1978" name="Google Shape;1978;p197"/>
          <p:cNvSpPr/>
          <p:nvPr/>
        </p:nvSpPr>
        <p:spPr>
          <a:xfrm>
            <a:off x="3526713" y="2751050"/>
            <a:ext cx="1118400" cy="485100"/>
          </a:xfrm>
          <a:prstGeom prst="rightArrow">
            <a:avLst>
              <a:gd name="adj1" fmla="val 50000"/>
              <a:gd name="adj2" fmla="val 50000"/>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1982"/>
        <p:cNvGrpSpPr/>
        <p:nvPr/>
      </p:nvGrpSpPr>
      <p:grpSpPr>
        <a:xfrm>
          <a:off x="0" y="0"/>
          <a:ext cx="0" cy="0"/>
          <a:chOff x="0" y="0"/>
          <a:chExt cx="0" cy="0"/>
        </a:xfrm>
      </p:grpSpPr>
      <p:sp>
        <p:nvSpPr>
          <p:cNvPr id="1983" name="Google Shape;1983;p19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Expose Allocation</a:t>
            </a:r>
            <a:endParaRPr/>
          </a:p>
        </p:txBody>
      </p:sp>
      <p:sp>
        <p:nvSpPr>
          <p:cNvPr id="1984" name="Google Shape;1984;p19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New AST node: (</a:t>
            </a:r>
            <a:r>
              <a:rPr lang="en">
                <a:latin typeface="Consolas"/>
                <a:ea typeface="Consolas"/>
                <a:cs typeface="Consolas"/>
                <a:sym typeface="Consolas"/>
              </a:rPr>
              <a:t>AllocateArray </a:t>
            </a:r>
            <a:r>
              <a:rPr lang="en" i="1">
                <a:latin typeface="Consolas"/>
                <a:ea typeface="Consolas"/>
                <a:cs typeface="Consolas"/>
                <a:sym typeface="Consolas"/>
              </a:rPr>
              <a:t>exp*</a:t>
            </a:r>
            <a:r>
              <a:rPr lang="en">
                <a:latin typeface="Consolas"/>
                <a:ea typeface="Consolas"/>
                <a:cs typeface="Consolas"/>
                <a:sym typeface="Consolas"/>
              </a:rPr>
              <a:t> (Vectorof </a:t>
            </a:r>
            <a:r>
              <a:rPr lang="en" i="1">
                <a:latin typeface="Consolas"/>
                <a:ea typeface="Consolas"/>
                <a:cs typeface="Consolas"/>
                <a:sym typeface="Consolas"/>
              </a:rPr>
              <a:t>type</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1200"/>
              </a:spcBef>
              <a:spcAft>
                <a:spcPts val="1200"/>
              </a:spcAft>
              <a:buNone/>
            </a:pPr>
            <a:r>
              <a:rPr lang="en"/>
              <a:t>Otherwise similar to expose allocation for tuples.</a:t>
            </a:r>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988"/>
        <p:cNvGrpSpPr/>
        <p:nvPr/>
      </p:nvGrpSpPr>
      <p:grpSpPr>
        <a:xfrm>
          <a:off x="0" y="0"/>
          <a:ext cx="0" cy="0"/>
          <a:chOff x="0" y="0"/>
          <a:chExt cx="0" cy="0"/>
        </a:xfrm>
      </p:grpSpPr>
      <p:sp>
        <p:nvSpPr>
          <p:cNvPr id="1989" name="Google Shape;1989;p19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Select Instructions</a:t>
            </a:r>
            <a:endParaRPr/>
          </a:p>
        </p:txBody>
      </p:sp>
      <p:sp>
        <p:nvSpPr>
          <p:cNvPr id="1990" name="Google Shape;1990;p199"/>
          <p:cNvSpPr txBox="1">
            <a:spLocks noGrp="1"/>
          </p:cNvSpPr>
          <p:nvPr>
            <p:ph type="body" idx="1"/>
          </p:nvPr>
        </p:nvSpPr>
        <p:spPr>
          <a:xfrm>
            <a:off x="311700" y="1152475"/>
            <a:ext cx="8520600" cy="38319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Generate instructions to handle the array-specific operations:</a:t>
            </a:r>
            <a:endParaRPr/>
          </a:p>
          <a:p>
            <a:pPr marL="0" lvl="0" indent="0" algn="l" rtl="0">
              <a:spcBef>
                <a:spcPts val="1200"/>
              </a:spcBef>
              <a:spcAft>
                <a:spcPts val="0"/>
              </a:spcAft>
              <a:buNone/>
            </a:pPr>
            <a:r>
              <a:rPr lang="en"/>
              <a:t>vectorof-ref</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r>
              <a:rPr lang="en"/>
              <a:t>vectorof-set!</a:t>
            </a:r>
            <a:endParaRPr/>
          </a:p>
          <a:p>
            <a:pPr marL="0" lvl="0" indent="0" algn="l" rtl="0">
              <a:spcBef>
                <a:spcPts val="1200"/>
              </a:spcBef>
              <a:spcAft>
                <a:spcPts val="0"/>
              </a:spcAft>
              <a:buNone/>
            </a:pPr>
            <a:r>
              <a:rPr lang="en"/>
              <a:t>vectorof-length</a:t>
            </a:r>
            <a:endParaRPr/>
          </a:p>
          <a:p>
            <a:pPr marL="0" lvl="0" indent="0" algn="l" rtl="0">
              <a:spcBef>
                <a:spcPts val="1200"/>
              </a:spcBef>
              <a:spcAft>
                <a:spcPts val="0"/>
              </a:spcAft>
              <a:buNone/>
            </a:pPr>
            <a:r>
              <a:rPr lang="en"/>
              <a:t>AllocateArray (similar to Allocate, but the tag layout is different)</a:t>
            </a:r>
            <a:endParaRPr/>
          </a:p>
          <a:p>
            <a:pPr marL="0" lvl="0" indent="0" algn="l" rtl="0">
              <a:spcBef>
                <a:spcPts val="1200"/>
              </a:spcBef>
              <a:spcAft>
                <a:spcPts val="0"/>
              </a:spcAft>
              <a:buNone/>
            </a:pPr>
            <a:r>
              <a:rPr lang="en"/>
              <a:t>Compile </a:t>
            </a:r>
            <a:r>
              <a:rPr lang="en">
                <a:latin typeface="Consolas"/>
                <a:ea typeface="Consolas"/>
                <a:cs typeface="Consolas"/>
                <a:sym typeface="Consolas"/>
              </a:rPr>
              <a:t>exit</a:t>
            </a:r>
            <a:r>
              <a:rPr lang="en"/>
              <a:t> into a call to the </a:t>
            </a:r>
            <a:r>
              <a:rPr lang="en">
                <a:latin typeface="Consolas"/>
                <a:ea typeface="Consolas"/>
                <a:cs typeface="Consolas"/>
                <a:sym typeface="Consolas"/>
              </a:rPr>
              <a:t>exit</a:t>
            </a:r>
            <a:r>
              <a:rPr lang="en"/>
              <a:t> function of the C standard library.</a:t>
            </a:r>
            <a:endParaRPr/>
          </a:p>
          <a:p>
            <a:pPr marL="0" lvl="0" indent="0" algn="l" rtl="0">
              <a:spcBef>
                <a:spcPts val="1200"/>
              </a:spcBef>
              <a:spcAft>
                <a:spcPts val="1200"/>
              </a:spcAft>
              <a:buNone/>
            </a:pPr>
            <a:endParaRPr/>
          </a:p>
        </p:txBody>
      </p:sp>
      <p:sp>
        <p:nvSpPr>
          <p:cNvPr id="1991" name="Google Shape;1991;p199"/>
          <p:cNvSpPr txBox="1"/>
          <p:nvPr/>
        </p:nvSpPr>
        <p:spPr>
          <a:xfrm>
            <a:off x="485925" y="2180400"/>
            <a:ext cx="339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latin typeface="Consolas"/>
                <a:ea typeface="Consolas"/>
                <a:cs typeface="Consolas"/>
                <a:sym typeface="Consolas"/>
              </a:rPr>
              <a:t>lhs</a:t>
            </a:r>
            <a:r>
              <a:rPr lang="en">
                <a:latin typeface="Consolas"/>
                <a:ea typeface="Consolas"/>
                <a:cs typeface="Consolas"/>
                <a:sym typeface="Consolas"/>
              </a:rPr>
              <a:t> = (vectorof-ref </a:t>
            </a:r>
            <a:r>
              <a:rPr lang="en" i="1">
                <a:latin typeface="Consolas"/>
                <a:ea typeface="Consolas"/>
                <a:cs typeface="Consolas"/>
                <a:sym typeface="Consolas"/>
              </a:rPr>
              <a:t>array index</a:t>
            </a:r>
            <a:r>
              <a:rPr lang="en">
                <a:latin typeface="Consolas"/>
                <a:ea typeface="Consolas"/>
                <a:cs typeface="Consolas"/>
                <a:sym typeface="Consolas"/>
              </a:rPr>
              <a:t>)</a:t>
            </a:r>
            <a:endParaRPr>
              <a:latin typeface="Consolas"/>
              <a:ea typeface="Consolas"/>
              <a:cs typeface="Consolas"/>
              <a:sym typeface="Consolas"/>
            </a:endParaRPr>
          </a:p>
        </p:txBody>
      </p:sp>
      <p:sp>
        <p:nvSpPr>
          <p:cNvPr id="1992" name="Google Shape;1992;p199"/>
          <p:cNvSpPr/>
          <p:nvPr/>
        </p:nvSpPr>
        <p:spPr>
          <a:xfrm>
            <a:off x="4093138" y="2137950"/>
            <a:ext cx="1118400" cy="485100"/>
          </a:xfrm>
          <a:prstGeom prst="rightArrow">
            <a:avLst>
              <a:gd name="adj1" fmla="val 50000"/>
              <a:gd name="adj2" fmla="val 50000"/>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199"/>
          <p:cNvSpPr txBox="1"/>
          <p:nvPr/>
        </p:nvSpPr>
        <p:spPr>
          <a:xfrm>
            <a:off x="5608525" y="1803950"/>
            <a:ext cx="25458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array'</a:t>
            </a:r>
            <a:r>
              <a:rPr lang="en">
                <a:latin typeface="Consolas"/>
                <a:ea typeface="Consolas"/>
                <a:cs typeface="Consolas"/>
                <a:sym typeface="Consolas"/>
              </a:rPr>
              <a:t>, %r11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a:t>
            </a:r>
            <a:r>
              <a:rPr lang="en" i="1">
                <a:latin typeface="Consolas"/>
                <a:ea typeface="Consolas"/>
                <a:cs typeface="Consolas"/>
                <a:sym typeface="Consolas"/>
              </a:rPr>
              <a:t>index'</a:t>
            </a:r>
            <a:r>
              <a:rPr lang="en">
                <a:latin typeface="Consolas"/>
                <a:ea typeface="Consolas"/>
                <a:cs typeface="Consolas"/>
                <a:sym typeface="Consolas"/>
              </a:rPr>
              <a:t>, %rax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$1, %rax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imulq $8, %rax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%rax, %r11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0(%r11), </a:t>
            </a:r>
            <a:r>
              <a:rPr lang="en" i="1">
                <a:latin typeface="Consolas"/>
                <a:ea typeface="Consolas"/>
                <a:cs typeface="Consolas"/>
                <a:sym typeface="Consolas"/>
              </a:rPr>
              <a:t>lhs'</a:t>
            </a:r>
            <a:endParaRPr i="1">
              <a:latin typeface="Consolas"/>
              <a:ea typeface="Consolas"/>
              <a:cs typeface="Consolas"/>
              <a:sym typeface="Consolas"/>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997"/>
        <p:cNvGrpSpPr/>
        <p:nvPr/>
      </p:nvGrpSpPr>
      <p:grpSpPr>
        <a:xfrm>
          <a:off x="0" y="0"/>
          <a:ext cx="0" cy="0"/>
          <a:chOff x="0" y="0"/>
          <a:chExt cx="0" cy="0"/>
        </a:xfrm>
      </p:grpSpPr>
      <p:sp>
        <p:nvSpPr>
          <p:cNvPr id="1998" name="Google Shape;1998;p20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The L</a:t>
            </a:r>
            <a:r>
              <a:rPr lang="en" baseline="-25000"/>
              <a:t>Struct</a:t>
            </a:r>
            <a:r>
              <a:rPr lang="en"/>
              <a:t> Language: Simple Structures</a:t>
            </a:r>
            <a:endParaRPr/>
          </a:p>
          <a:p>
            <a:pPr marL="0" lvl="0" indent="0" algn="l" rtl="0">
              <a:spcBef>
                <a:spcPts val="0"/>
              </a:spcBef>
              <a:spcAft>
                <a:spcPts val="0"/>
              </a:spcAft>
              <a:buNone/>
            </a:pPr>
            <a:endParaRPr/>
          </a:p>
        </p:txBody>
      </p:sp>
      <p:sp>
        <p:nvSpPr>
          <p:cNvPr id="1999" name="Google Shape;1999;p200"/>
          <p:cNvSpPr txBox="1"/>
          <p:nvPr/>
        </p:nvSpPr>
        <p:spPr>
          <a:xfrm>
            <a:off x="311700" y="1152475"/>
            <a:ext cx="8520600" cy="38463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a:solidFill>
                  <a:schemeClr val="dk2"/>
                </a:solidFill>
              </a:rPr>
              <a:t>The struct feature in Typed Racket is a value that contains fields which associate names with values.</a:t>
            </a:r>
            <a:endParaRPr sz="1800">
              <a:solidFill>
                <a:schemeClr val="dk2"/>
              </a:solidFill>
            </a:endParaRPr>
          </a:p>
          <a:p>
            <a:pPr marL="0" lvl="0" indent="0" algn="l" rtl="0">
              <a:spcBef>
                <a:spcPts val="0"/>
              </a:spcBef>
              <a:spcAft>
                <a:spcPts val="0"/>
              </a:spcAft>
              <a:buNone/>
            </a:pPr>
            <a:endParaRPr sz="1600">
              <a:solidFill>
                <a:srgbClr val="595959"/>
              </a:solidFill>
              <a:latin typeface="Consolas"/>
              <a:ea typeface="Consolas"/>
              <a:cs typeface="Consolas"/>
              <a:sym typeface="Consolas"/>
            </a:endParaRPr>
          </a:p>
          <a:p>
            <a:pPr marL="0" lvl="0" indent="0" algn="l" rtl="0">
              <a:spcBef>
                <a:spcPts val="0"/>
              </a:spcBef>
              <a:spcAft>
                <a:spcPts val="0"/>
              </a:spcAft>
              <a:buNone/>
            </a:pP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i="1">
                <a:solidFill>
                  <a:srgbClr val="595959"/>
                </a:solidFill>
                <a:latin typeface="Consolas"/>
                <a:ea typeface="Consolas"/>
                <a:cs typeface="Consolas"/>
                <a:sym typeface="Consolas"/>
              </a:rPr>
              <a:t>    type</a:t>
            </a:r>
            <a:r>
              <a:rPr lang="en" sz="1600">
                <a:solidFill>
                  <a:srgbClr val="595959"/>
                </a:solidFill>
                <a:latin typeface="Consolas"/>
                <a:ea typeface="Consolas"/>
                <a:cs typeface="Consolas"/>
                <a:sym typeface="Consolas"/>
              </a:rPr>
              <a:t> ::= </a:t>
            </a:r>
            <a:r>
              <a:rPr lang="en" sz="1600" i="1">
                <a:solidFill>
                  <a:srgbClr val="595959"/>
                </a:solidFill>
                <a:latin typeface="Consolas"/>
                <a:ea typeface="Consolas"/>
                <a:cs typeface="Consolas"/>
                <a:sym typeface="Consolas"/>
              </a:rPr>
              <a:t>var</a:t>
            </a: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i="1">
                <a:solidFill>
                  <a:srgbClr val="595959"/>
                </a:solidFill>
                <a:latin typeface="Consolas"/>
                <a:ea typeface="Consolas"/>
                <a:cs typeface="Consolas"/>
                <a:sym typeface="Consolas"/>
              </a:rPr>
              <a:t>    exp</a:t>
            </a:r>
            <a:r>
              <a:rPr lang="en" sz="1600">
                <a:solidFill>
                  <a:srgbClr val="595959"/>
                </a:solidFill>
                <a:latin typeface="Consolas"/>
                <a:ea typeface="Consolas"/>
                <a:cs typeface="Consolas"/>
                <a:sym typeface="Consolas"/>
              </a:rPr>
              <a:t> ::= (</a:t>
            </a:r>
            <a:r>
              <a:rPr lang="en" sz="1600" i="1">
                <a:solidFill>
                  <a:srgbClr val="595959"/>
                </a:solidFill>
                <a:latin typeface="Consolas"/>
                <a:ea typeface="Consolas"/>
                <a:cs typeface="Consolas"/>
                <a:sym typeface="Consolas"/>
              </a:rPr>
              <a:t>var</a:t>
            </a:r>
            <a:r>
              <a:rPr lang="en" sz="1600">
                <a:solidFill>
                  <a:srgbClr val="595959"/>
                </a:solidFill>
                <a:latin typeface="Consolas"/>
                <a:ea typeface="Consolas"/>
                <a:cs typeface="Consolas"/>
                <a:sym typeface="Consolas"/>
              </a:rPr>
              <a:t> </a:t>
            </a:r>
            <a:r>
              <a:rPr lang="en" sz="1600" i="1">
                <a:solidFill>
                  <a:srgbClr val="595959"/>
                </a:solidFill>
                <a:latin typeface="Consolas"/>
                <a:ea typeface="Consolas"/>
                <a:cs typeface="Consolas"/>
                <a:sym typeface="Consolas"/>
              </a:rPr>
              <a:t>exp*</a:t>
            </a:r>
            <a:r>
              <a:rPr lang="en" sz="1600">
                <a:solidFill>
                  <a:srgbClr val="595959"/>
                </a:solidFill>
                <a:latin typeface="Consolas"/>
                <a:ea typeface="Consolas"/>
                <a:cs typeface="Consolas"/>
                <a:sym typeface="Consolas"/>
              </a:rPr>
              <a:t>)</a:t>
            </a: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a:solidFill>
                  <a:srgbClr val="595959"/>
                </a:solidFill>
                <a:latin typeface="Consolas"/>
                <a:ea typeface="Consolas"/>
                <a:cs typeface="Consolas"/>
                <a:sym typeface="Consolas"/>
              </a:rPr>
              <a:t>    </a:t>
            </a:r>
            <a:r>
              <a:rPr lang="en" sz="1600" i="1">
                <a:solidFill>
                  <a:srgbClr val="595959"/>
                </a:solidFill>
                <a:latin typeface="Consolas"/>
                <a:ea typeface="Consolas"/>
                <a:cs typeface="Consolas"/>
                <a:sym typeface="Consolas"/>
              </a:rPr>
              <a:t>def</a:t>
            </a:r>
            <a:r>
              <a:rPr lang="en" sz="1600">
                <a:solidFill>
                  <a:srgbClr val="595959"/>
                </a:solidFill>
                <a:latin typeface="Consolas"/>
                <a:ea typeface="Consolas"/>
                <a:cs typeface="Consolas"/>
                <a:sym typeface="Consolas"/>
              </a:rPr>
              <a:t> ::= (struct </a:t>
            </a:r>
            <a:r>
              <a:rPr lang="en" sz="1600" i="1">
                <a:solidFill>
                  <a:srgbClr val="595959"/>
                </a:solidFill>
                <a:latin typeface="Consolas"/>
                <a:ea typeface="Consolas"/>
                <a:cs typeface="Consolas"/>
                <a:sym typeface="Consolas"/>
              </a:rPr>
              <a:t>var</a:t>
            </a:r>
            <a:r>
              <a:rPr lang="en" sz="1600">
                <a:solidFill>
                  <a:srgbClr val="595959"/>
                </a:solidFill>
                <a:latin typeface="Consolas"/>
                <a:ea typeface="Consolas"/>
                <a:cs typeface="Consolas"/>
                <a:sym typeface="Consolas"/>
              </a:rPr>
              <a:t> ([</a:t>
            </a:r>
            <a:r>
              <a:rPr lang="en" sz="1600" i="1">
                <a:solidFill>
                  <a:srgbClr val="595959"/>
                </a:solidFill>
                <a:latin typeface="Consolas"/>
                <a:ea typeface="Consolas"/>
                <a:cs typeface="Consolas"/>
                <a:sym typeface="Consolas"/>
              </a:rPr>
              <a:t>var</a:t>
            </a:r>
            <a:r>
              <a:rPr lang="en" sz="1600">
                <a:solidFill>
                  <a:srgbClr val="595959"/>
                </a:solidFill>
                <a:latin typeface="Consolas"/>
                <a:ea typeface="Consolas"/>
                <a:cs typeface="Consolas"/>
                <a:sym typeface="Consolas"/>
              </a:rPr>
              <a:t> : </a:t>
            </a:r>
            <a:r>
              <a:rPr lang="en" sz="1600" i="1">
                <a:solidFill>
                  <a:srgbClr val="595959"/>
                </a:solidFill>
                <a:latin typeface="Consolas"/>
                <a:ea typeface="Consolas"/>
                <a:cs typeface="Consolas"/>
                <a:sym typeface="Consolas"/>
              </a:rPr>
              <a:t>type</a:t>
            </a:r>
            <a:r>
              <a:rPr lang="en" sz="1600">
                <a:solidFill>
                  <a:srgbClr val="595959"/>
                </a:solidFill>
                <a:latin typeface="Consolas"/>
                <a:ea typeface="Consolas"/>
                <a:cs typeface="Consolas"/>
                <a:sym typeface="Consolas"/>
              </a:rPr>
              <a:t>] …) #:mutable)</a:t>
            </a:r>
            <a:endParaRPr sz="1600">
              <a:solidFill>
                <a:srgbClr val="595959"/>
              </a:solidFill>
              <a:latin typeface="Consolas"/>
              <a:ea typeface="Consolas"/>
              <a:cs typeface="Consolas"/>
              <a:sym typeface="Consolas"/>
            </a:endParaRPr>
          </a:p>
          <a:p>
            <a:pPr marL="0" lvl="0" indent="0" algn="l" rtl="0">
              <a:spcBef>
                <a:spcPts val="0"/>
              </a:spcBef>
              <a:spcAft>
                <a:spcPts val="0"/>
              </a:spcAft>
              <a:buNone/>
            </a:pPr>
            <a:r>
              <a:rPr lang="en" sz="1600">
                <a:solidFill>
                  <a:srgbClr val="595959"/>
                </a:solidFill>
                <a:latin typeface="Consolas"/>
                <a:ea typeface="Consolas"/>
                <a:cs typeface="Consolas"/>
                <a:sym typeface="Consolas"/>
              </a:rPr>
              <a:t>    L</a:t>
            </a:r>
            <a:r>
              <a:rPr lang="en" sz="1600" baseline="-25000">
                <a:solidFill>
                  <a:srgbClr val="595959"/>
                </a:solidFill>
                <a:latin typeface="Consolas"/>
                <a:ea typeface="Consolas"/>
                <a:cs typeface="Consolas"/>
                <a:sym typeface="Consolas"/>
              </a:rPr>
              <a:t>Struct</a:t>
            </a:r>
            <a:r>
              <a:rPr lang="en" sz="1600">
                <a:solidFill>
                  <a:srgbClr val="595959"/>
                </a:solidFill>
                <a:latin typeface="Consolas"/>
                <a:ea typeface="Consolas"/>
                <a:cs typeface="Consolas"/>
                <a:sym typeface="Consolas"/>
              </a:rPr>
              <a:t> ::= </a:t>
            </a:r>
            <a:r>
              <a:rPr lang="en" sz="1600" i="1">
                <a:solidFill>
                  <a:srgbClr val="595959"/>
                </a:solidFill>
                <a:latin typeface="Consolas"/>
                <a:ea typeface="Consolas"/>
                <a:cs typeface="Consolas"/>
                <a:sym typeface="Consolas"/>
              </a:rPr>
              <a:t>def* exp</a:t>
            </a:r>
            <a:endParaRPr sz="1600">
              <a:solidFill>
                <a:srgbClr val="595959"/>
              </a:solidFill>
              <a:latin typeface="Consolas"/>
              <a:ea typeface="Consolas"/>
              <a:cs typeface="Consolas"/>
              <a:sym typeface="Consolas"/>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2003"/>
        <p:cNvGrpSpPr/>
        <p:nvPr/>
      </p:nvGrpSpPr>
      <p:grpSpPr>
        <a:xfrm>
          <a:off x="0" y="0"/>
          <a:ext cx="0" cy="0"/>
          <a:chOff x="0" y="0"/>
          <a:chExt cx="0" cy="0"/>
        </a:xfrm>
      </p:grpSpPr>
      <p:sp>
        <p:nvSpPr>
          <p:cNvPr id="2004" name="Google Shape;2004;p20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geometric point structure</a:t>
            </a:r>
            <a:endParaRPr/>
          </a:p>
        </p:txBody>
      </p:sp>
      <p:sp>
        <p:nvSpPr>
          <p:cNvPr id="2005" name="Google Shape;2005;p20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Consolas"/>
                <a:ea typeface="Consolas"/>
                <a:cs typeface="Consolas"/>
                <a:sym typeface="Consolas"/>
              </a:rPr>
              <a:t>(struct point ([x : Integer] [y : Integer]) #:mutable)</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([pt1 (point 7 12)])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(let ([pt2 (point 4 3)])</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 (- (point-x pt1) (point-x pt2))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 (point-y pt1) (point-y pt2)))))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2009"/>
        <p:cNvGrpSpPr/>
        <p:nvPr/>
      </p:nvGrpSpPr>
      <p:grpSpPr>
        <a:xfrm>
          <a:off x="0" y="0"/>
          <a:ext cx="0" cy="0"/>
          <a:chOff x="0" y="0"/>
          <a:chExt cx="0" cy="0"/>
        </a:xfrm>
      </p:grpSpPr>
      <p:sp>
        <p:nvSpPr>
          <p:cNvPr id="2010" name="Google Shape;2010;p20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 Checking and Translating Structures</a:t>
            </a:r>
            <a:endParaRPr/>
          </a:p>
        </p:txBody>
      </p:sp>
      <p:sp>
        <p:nvSpPr>
          <p:cNvPr id="2011" name="Google Shape;2011;p20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Extend the type checker for tuples to also handle structures. You'll need a new type for structures.</a:t>
            </a:r>
            <a:endParaRPr/>
          </a:p>
          <a:p>
            <a:pPr marL="0" lvl="0" indent="0" algn="l" rtl="0">
              <a:spcBef>
                <a:spcPts val="1200"/>
              </a:spcBef>
              <a:spcAft>
                <a:spcPts val="1200"/>
              </a:spcAft>
              <a:buNone/>
            </a:pPr>
            <a:r>
              <a:rPr lang="en"/>
              <a:t>Translate structure operations into tuple operations.</a:t>
            </a:r>
            <a:endParaRP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2015"/>
        <p:cNvGrpSpPr/>
        <p:nvPr/>
      </p:nvGrpSpPr>
      <p:grpSpPr>
        <a:xfrm>
          <a:off x="0" y="0"/>
          <a:ext cx="0" cy="0"/>
          <a:chOff x="0" y="0"/>
          <a:chExt cx="0" cy="0"/>
        </a:xfrm>
      </p:grpSpPr>
      <p:sp>
        <p:nvSpPr>
          <p:cNvPr id="2016" name="Google Shape;2016;p20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Generational Garbage Collection</a:t>
            </a:r>
            <a:endParaRPr/>
          </a:p>
        </p:txBody>
      </p:sp>
      <p:sp>
        <p:nvSpPr>
          <p:cNvPr id="2017" name="Google Shape;2017;p20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Problems with 2-space copying GC:</a:t>
            </a:r>
            <a:endParaRPr/>
          </a:p>
          <a:p>
            <a:pPr marL="457200" lvl="0" indent="-342900" algn="l" rtl="0">
              <a:spcBef>
                <a:spcPts val="1200"/>
              </a:spcBef>
              <a:spcAft>
                <a:spcPts val="0"/>
              </a:spcAft>
              <a:buSzPts val="1800"/>
              <a:buAutoNum type="arabicPeriod"/>
            </a:pPr>
            <a:r>
              <a:rPr lang="en"/>
              <a:t>collection can trigger a long pause</a:t>
            </a:r>
            <a:endParaRPr/>
          </a:p>
          <a:p>
            <a:pPr marL="457200" lvl="0" indent="-342900" algn="l" rtl="0">
              <a:spcBef>
                <a:spcPts val="0"/>
              </a:spcBef>
              <a:spcAft>
                <a:spcPts val="0"/>
              </a:spcAft>
              <a:buSzPts val="1800"/>
              <a:buAutoNum type="arabicPeriod"/>
            </a:pPr>
            <a:r>
              <a:rPr lang="en"/>
              <a:t>half of memory is wasted space</a:t>
            </a:r>
            <a:endParaRPr/>
          </a:p>
          <a:p>
            <a:pPr marL="0" lvl="0" indent="0" algn="l" rtl="0">
              <a:spcBef>
                <a:spcPts val="1200"/>
              </a:spcBef>
              <a:spcAft>
                <a:spcPts val="0"/>
              </a:spcAft>
              <a:buNone/>
            </a:pPr>
            <a:r>
              <a:rPr lang="en"/>
              <a:t>Observation: Most objects are short-lived. A few objects live a long time.</a:t>
            </a:r>
            <a:endParaRPr/>
          </a:p>
          <a:p>
            <a:pPr marL="0" lvl="0" indent="0" algn="l" rtl="0">
              <a:spcBef>
                <a:spcPts val="1200"/>
              </a:spcBef>
              <a:spcAft>
                <a:spcPts val="0"/>
              </a:spcAft>
              <a:buNone/>
            </a:pPr>
            <a:r>
              <a:rPr lang="en"/>
              <a:t>Generational Collection</a:t>
            </a:r>
            <a:endParaRPr/>
          </a:p>
          <a:p>
            <a:pPr marL="457200" lvl="0" indent="-342900" algn="l" rtl="0">
              <a:spcBef>
                <a:spcPts val="1200"/>
              </a:spcBef>
              <a:spcAft>
                <a:spcPts val="0"/>
              </a:spcAft>
              <a:buSzPts val="1800"/>
              <a:buChar char="●"/>
            </a:pPr>
            <a:r>
              <a:rPr lang="en"/>
              <a:t>segregates data according to its age ito two or more generations</a:t>
            </a:r>
            <a:endParaRPr/>
          </a:p>
          <a:p>
            <a:pPr marL="457200" lvl="0" indent="-342900" algn="l" rtl="0">
              <a:spcBef>
                <a:spcPts val="0"/>
              </a:spcBef>
              <a:spcAft>
                <a:spcPts val="0"/>
              </a:spcAft>
              <a:buSzPts val="1800"/>
              <a:buChar char="●"/>
            </a:pPr>
            <a:r>
              <a:rPr lang="en"/>
              <a:t>use less space for younger generations, so collecting them is faster</a:t>
            </a:r>
            <a:endParaRPr/>
          </a:p>
          <a:p>
            <a:pPr marL="457200" lvl="0" indent="-342900" algn="l" rtl="0">
              <a:spcBef>
                <a:spcPts val="0"/>
              </a:spcBef>
              <a:spcAft>
                <a:spcPts val="0"/>
              </a:spcAft>
              <a:buSzPts val="1800"/>
              <a:buChar char="●"/>
            </a:pPr>
            <a:r>
              <a:rPr lang="en"/>
              <a:t>perform collection on younger generations more frequently than older ones</a:t>
            </a:r>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2021"/>
        <p:cNvGrpSpPr/>
        <p:nvPr/>
      </p:nvGrpSpPr>
      <p:grpSpPr>
        <a:xfrm>
          <a:off x="0" y="0"/>
          <a:ext cx="0" cy="0"/>
          <a:chOff x="0" y="0"/>
          <a:chExt cx="0" cy="0"/>
        </a:xfrm>
      </p:grpSpPr>
      <p:sp>
        <p:nvSpPr>
          <p:cNvPr id="2022" name="Google Shape;2022;p20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Generational Garbage Collection</a:t>
            </a:r>
            <a:endParaRPr/>
          </a:p>
        </p:txBody>
      </p:sp>
      <p:sp>
        <p:nvSpPr>
          <p:cNvPr id="2023" name="Google Shape;2023;p204"/>
          <p:cNvSpPr/>
          <p:nvPr/>
        </p:nvSpPr>
        <p:spPr>
          <a:xfrm>
            <a:off x="2283825" y="1655550"/>
            <a:ext cx="1371900" cy="126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FromSpace</a:t>
            </a:r>
            <a:endParaRPr/>
          </a:p>
        </p:txBody>
      </p:sp>
      <p:sp>
        <p:nvSpPr>
          <p:cNvPr id="2024" name="Google Shape;2024;p204"/>
          <p:cNvSpPr/>
          <p:nvPr/>
        </p:nvSpPr>
        <p:spPr>
          <a:xfrm>
            <a:off x="2284900" y="3628425"/>
            <a:ext cx="1371900" cy="1410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ToSpace</a:t>
            </a:r>
            <a:endParaRPr/>
          </a:p>
        </p:txBody>
      </p:sp>
      <p:sp>
        <p:nvSpPr>
          <p:cNvPr id="2025" name="Google Shape;2025;p204"/>
          <p:cNvSpPr txBox="1"/>
          <p:nvPr/>
        </p:nvSpPr>
        <p:spPr>
          <a:xfrm>
            <a:off x="2071150" y="1149950"/>
            <a:ext cx="1799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Younger Generation</a:t>
            </a:r>
            <a:endParaRPr/>
          </a:p>
        </p:txBody>
      </p:sp>
      <p:sp>
        <p:nvSpPr>
          <p:cNvPr id="2026" name="Google Shape;2026;p204"/>
          <p:cNvSpPr txBox="1"/>
          <p:nvPr/>
        </p:nvSpPr>
        <p:spPr>
          <a:xfrm>
            <a:off x="4810275" y="1149950"/>
            <a:ext cx="1576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Older Generation</a:t>
            </a:r>
            <a:endParaRPr/>
          </a:p>
        </p:txBody>
      </p:sp>
      <p:sp>
        <p:nvSpPr>
          <p:cNvPr id="2027" name="Google Shape;2027;p204"/>
          <p:cNvSpPr/>
          <p:nvPr/>
        </p:nvSpPr>
        <p:spPr>
          <a:xfrm>
            <a:off x="2321450" y="3137050"/>
            <a:ext cx="1334400" cy="279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root set</a:t>
            </a:r>
            <a:endParaRPr/>
          </a:p>
        </p:txBody>
      </p:sp>
      <p:sp>
        <p:nvSpPr>
          <p:cNvPr id="2028" name="Google Shape;2028;p204"/>
          <p:cNvSpPr/>
          <p:nvPr/>
        </p:nvSpPr>
        <p:spPr>
          <a:xfrm>
            <a:off x="4912038" y="1655550"/>
            <a:ext cx="1371900" cy="126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FromSpace</a:t>
            </a:r>
            <a:endParaRPr/>
          </a:p>
        </p:txBody>
      </p:sp>
      <p:sp>
        <p:nvSpPr>
          <p:cNvPr id="2029" name="Google Shape;2029;p204"/>
          <p:cNvSpPr/>
          <p:nvPr/>
        </p:nvSpPr>
        <p:spPr>
          <a:xfrm>
            <a:off x="4913113" y="3628425"/>
            <a:ext cx="1371900" cy="1410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ToSpace</a:t>
            </a:r>
            <a:endParaRPr/>
          </a:p>
        </p:txBody>
      </p:sp>
      <p:cxnSp>
        <p:nvCxnSpPr>
          <p:cNvPr id="2030" name="Google Shape;2030;p204"/>
          <p:cNvCxnSpPr/>
          <p:nvPr/>
        </p:nvCxnSpPr>
        <p:spPr>
          <a:xfrm rot="10800000">
            <a:off x="2552350" y="2675225"/>
            <a:ext cx="0" cy="469800"/>
          </a:xfrm>
          <a:prstGeom prst="straightConnector1">
            <a:avLst/>
          </a:prstGeom>
          <a:noFill/>
          <a:ln w="9525" cap="flat" cmpd="sng">
            <a:solidFill>
              <a:schemeClr val="dk2"/>
            </a:solidFill>
            <a:prstDash val="solid"/>
            <a:round/>
            <a:headEnd type="none" w="med" len="med"/>
            <a:tailEnd type="triangle" w="med" len="med"/>
          </a:ln>
        </p:spPr>
      </p:cxnSp>
      <p:cxnSp>
        <p:nvCxnSpPr>
          <p:cNvPr id="2031" name="Google Shape;2031;p204"/>
          <p:cNvCxnSpPr/>
          <p:nvPr/>
        </p:nvCxnSpPr>
        <p:spPr>
          <a:xfrm rot="10800000">
            <a:off x="2824150" y="2675225"/>
            <a:ext cx="0" cy="469800"/>
          </a:xfrm>
          <a:prstGeom prst="straightConnector1">
            <a:avLst/>
          </a:prstGeom>
          <a:noFill/>
          <a:ln w="9525" cap="flat" cmpd="sng">
            <a:solidFill>
              <a:schemeClr val="dk2"/>
            </a:solidFill>
            <a:prstDash val="solid"/>
            <a:round/>
            <a:headEnd type="none" w="med" len="med"/>
            <a:tailEnd type="triangle" w="med" len="med"/>
          </a:ln>
        </p:spPr>
      </p:cxnSp>
      <p:cxnSp>
        <p:nvCxnSpPr>
          <p:cNvPr id="2032" name="Google Shape;2032;p204"/>
          <p:cNvCxnSpPr/>
          <p:nvPr/>
        </p:nvCxnSpPr>
        <p:spPr>
          <a:xfrm rot="10800000">
            <a:off x="3247275" y="2675225"/>
            <a:ext cx="0" cy="469800"/>
          </a:xfrm>
          <a:prstGeom prst="straightConnector1">
            <a:avLst/>
          </a:prstGeom>
          <a:noFill/>
          <a:ln w="9525" cap="flat" cmpd="sng">
            <a:solidFill>
              <a:schemeClr val="dk2"/>
            </a:solidFill>
            <a:prstDash val="solid"/>
            <a:round/>
            <a:headEnd type="none" w="med" len="med"/>
            <a:tailEnd type="triangle" w="med" len="med"/>
          </a:ln>
        </p:spPr>
      </p:cxnSp>
      <p:cxnSp>
        <p:nvCxnSpPr>
          <p:cNvPr id="2033" name="Google Shape;2033;p204"/>
          <p:cNvCxnSpPr/>
          <p:nvPr/>
        </p:nvCxnSpPr>
        <p:spPr>
          <a:xfrm rot="10800000" flipH="1">
            <a:off x="3415725" y="2603500"/>
            <a:ext cx="1656000" cy="525600"/>
          </a:xfrm>
          <a:prstGeom prst="straightConnector1">
            <a:avLst/>
          </a:prstGeom>
          <a:noFill/>
          <a:ln w="9525" cap="flat" cmpd="sng">
            <a:solidFill>
              <a:schemeClr val="dk2"/>
            </a:solidFill>
            <a:prstDash val="solid"/>
            <a:round/>
            <a:headEnd type="none" w="med" len="med"/>
            <a:tailEnd type="triangle" w="med" len="med"/>
          </a:ln>
        </p:spPr>
      </p:cxnSp>
      <p:cxnSp>
        <p:nvCxnSpPr>
          <p:cNvPr id="2034" name="Google Shape;2034;p204"/>
          <p:cNvCxnSpPr>
            <a:stCxn id="2027" idx="3"/>
          </p:cNvCxnSpPr>
          <p:nvPr/>
        </p:nvCxnSpPr>
        <p:spPr>
          <a:xfrm rot="10800000" flipH="1">
            <a:off x="3655850" y="2755000"/>
            <a:ext cx="2355600" cy="521700"/>
          </a:xfrm>
          <a:prstGeom prst="straightConnector1">
            <a:avLst/>
          </a:prstGeom>
          <a:noFill/>
          <a:ln w="9525" cap="flat" cmpd="sng">
            <a:solidFill>
              <a:schemeClr val="dk2"/>
            </a:solidFill>
            <a:prstDash val="solid"/>
            <a:round/>
            <a:headEnd type="none" w="med" len="med"/>
            <a:tailEnd type="triangle" w="med" len="med"/>
          </a:ln>
        </p:spPr>
      </p:cxnSp>
      <p:cxnSp>
        <p:nvCxnSpPr>
          <p:cNvPr id="2035" name="Google Shape;2035;p204"/>
          <p:cNvCxnSpPr/>
          <p:nvPr/>
        </p:nvCxnSpPr>
        <p:spPr>
          <a:xfrm>
            <a:off x="4291550" y="1297825"/>
            <a:ext cx="0" cy="3766200"/>
          </a:xfrm>
          <a:prstGeom prst="straightConnector1">
            <a:avLst/>
          </a:prstGeom>
          <a:noFill/>
          <a:ln w="28575" cap="flat" cmpd="sng">
            <a:solidFill>
              <a:schemeClr val="dk2"/>
            </a:solidFill>
            <a:prstDash val="dash"/>
            <a:round/>
            <a:headEnd type="none" w="med" len="med"/>
            <a:tailEnd type="none" w="med" len="med"/>
          </a:ln>
        </p:spPr>
      </p:cxnSp>
      <p:cxnSp>
        <p:nvCxnSpPr>
          <p:cNvPr id="2036" name="Google Shape;2036;p204"/>
          <p:cNvCxnSpPr/>
          <p:nvPr/>
        </p:nvCxnSpPr>
        <p:spPr>
          <a:xfrm rot="10800000" flipH="1">
            <a:off x="3201925" y="1948525"/>
            <a:ext cx="2070900" cy="13500"/>
          </a:xfrm>
          <a:prstGeom prst="straightConnector1">
            <a:avLst/>
          </a:prstGeom>
          <a:noFill/>
          <a:ln w="9525" cap="flat" cmpd="sng">
            <a:solidFill>
              <a:schemeClr val="dk2"/>
            </a:solidFill>
            <a:prstDash val="solid"/>
            <a:round/>
            <a:headEnd type="none" w="med" len="med"/>
            <a:tailEnd type="triangle" w="med" len="med"/>
          </a:ln>
        </p:spPr>
      </p:cxnSp>
      <p:cxnSp>
        <p:nvCxnSpPr>
          <p:cNvPr id="2037" name="Google Shape;2037;p204"/>
          <p:cNvCxnSpPr/>
          <p:nvPr/>
        </p:nvCxnSpPr>
        <p:spPr>
          <a:xfrm rot="10800000" flipH="1">
            <a:off x="3208725" y="1771400"/>
            <a:ext cx="2023500" cy="13500"/>
          </a:xfrm>
          <a:prstGeom prst="straightConnector1">
            <a:avLst/>
          </a:prstGeom>
          <a:noFill/>
          <a:ln w="9525" cap="flat" cmpd="sng">
            <a:solidFill>
              <a:schemeClr val="dk2"/>
            </a:solidFill>
            <a:prstDash val="solid"/>
            <a:round/>
            <a:headEnd type="none" w="med" len="med"/>
            <a:tailEnd type="triangle" w="med" len="med"/>
          </a:ln>
        </p:spPr>
      </p:cxnSp>
      <p:cxnSp>
        <p:nvCxnSpPr>
          <p:cNvPr id="2038" name="Google Shape;2038;p204"/>
          <p:cNvCxnSpPr/>
          <p:nvPr/>
        </p:nvCxnSpPr>
        <p:spPr>
          <a:xfrm flipH="1">
            <a:off x="3508525" y="2241350"/>
            <a:ext cx="1539600" cy="3612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2042"/>
        <p:cNvGrpSpPr/>
        <p:nvPr/>
      </p:nvGrpSpPr>
      <p:grpSpPr>
        <a:xfrm>
          <a:off x="0" y="0"/>
          <a:ext cx="0" cy="0"/>
          <a:chOff x="0" y="0"/>
          <a:chExt cx="0" cy="0"/>
        </a:xfrm>
      </p:grpSpPr>
      <p:sp>
        <p:nvSpPr>
          <p:cNvPr id="2043" name="Google Shape;2043;p20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Generational Garbage Collection</a:t>
            </a:r>
            <a:endParaRPr/>
          </a:p>
        </p:txBody>
      </p:sp>
      <p:sp>
        <p:nvSpPr>
          <p:cNvPr id="2044" name="Google Shape;2044;p205"/>
          <p:cNvSpPr txBox="1">
            <a:spLocks noGrp="1"/>
          </p:cNvSpPr>
          <p:nvPr>
            <p:ph type="body" idx="1"/>
          </p:nvPr>
        </p:nvSpPr>
        <p:spPr>
          <a:xfrm>
            <a:off x="311700" y="1152475"/>
            <a:ext cx="8520600" cy="38556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Allocate and collect in the younger generation as usual until there is not enough room for the next allocation.</a:t>
            </a:r>
            <a:endParaRPr/>
          </a:p>
          <a:p>
            <a:pPr marL="0" lvl="0" indent="0" algn="l" rtl="0">
              <a:spcBef>
                <a:spcPts val="1200"/>
              </a:spcBef>
              <a:spcAft>
                <a:spcPts val="0"/>
              </a:spcAft>
              <a:buNone/>
            </a:pPr>
            <a:r>
              <a:rPr lang="en"/>
              <a:t>Then copy from the younger generation to the older generation by doing:</a:t>
            </a:r>
            <a:endParaRPr/>
          </a:p>
          <a:p>
            <a:pPr marL="457200" lvl="0" indent="-342900" algn="l" rtl="0">
              <a:spcBef>
                <a:spcPts val="1200"/>
              </a:spcBef>
              <a:spcAft>
                <a:spcPts val="0"/>
              </a:spcAft>
              <a:buSzPts val="1800"/>
              <a:buAutoNum type="arabicPeriod"/>
            </a:pPr>
            <a:r>
              <a:rPr lang="en"/>
              <a:t>If room in the older FromSpace, copy into it and return.</a:t>
            </a:r>
            <a:endParaRPr/>
          </a:p>
          <a:p>
            <a:pPr marL="457200" lvl="0" indent="-342900" algn="l" rtl="0">
              <a:spcBef>
                <a:spcPts val="0"/>
              </a:spcBef>
              <a:spcAft>
                <a:spcPts val="0"/>
              </a:spcAft>
              <a:buSzPts val="1800"/>
              <a:buAutoNum type="arabicPeriod"/>
            </a:pPr>
            <a:r>
              <a:rPr lang="en"/>
              <a:t>If not, collect the older FramSpace into the older ToSpace and switch older To/From.</a:t>
            </a:r>
            <a:endParaRPr/>
          </a:p>
          <a:p>
            <a:pPr marL="457200" lvl="0" indent="-342900" algn="l" rtl="0">
              <a:spcBef>
                <a:spcPts val="0"/>
              </a:spcBef>
              <a:spcAft>
                <a:spcPts val="0"/>
              </a:spcAft>
              <a:buSzPts val="1800"/>
              <a:buAutoNum type="arabicPeriod"/>
            </a:pPr>
            <a:r>
              <a:rPr lang="en"/>
              <a:t>If now there is room in the older FrameSpace, copy into it.</a:t>
            </a:r>
            <a:endParaRPr/>
          </a:p>
          <a:p>
            <a:pPr marL="457200" lvl="0" indent="-342900" algn="l" rtl="0">
              <a:spcBef>
                <a:spcPts val="0"/>
              </a:spcBef>
              <a:spcAft>
                <a:spcPts val="0"/>
              </a:spcAft>
              <a:buSzPts val="1800"/>
              <a:buAutoNum type="arabicPeriod"/>
            </a:pPr>
            <a:r>
              <a:rPr lang="en"/>
              <a:t>If not, allocate a larger chunk of memory for the older generation.</a:t>
            </a:r>
            <a:endParaRPr/>
          </a:p>
          <a:p>
            <a:pPr marL="0" lvl="0" indent="0" algn="l" rtl="0">
              <a:spcBef>
                <a:spcPts val="1200"/>
              </a:spcBef>
              <a:spcAft>
                <a:spcPts val="1200"/>
              </a:spcAft>
              <a:buNone/>
            </a:pPr>
            <a:r>
              <a:rPr lang="en"/>
              <a:t>Note: when collecting the younger generation, the pointers from the older generation into the younger generation must be considered as part of the root set. To track these pointers, instrument </a:t>
            </a:r>
            <a:r>
              <a:rPr lang="en">
                <a:latin typeface="Consolas"/>
                <a:ea typeface="Consolas"/>
                <a:cs typeface="Consolas"/>
                <a:sym typeface="Consolas"/>
              </a:rPr>
              <a:t>vector-set!</a:t>
            </a:r>
            <a:r>
              <a:rPr lang="en"/>
              <a:t>.</a:t>
            </a:r>
            <a:endParaRP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2048"/>
        <p:cNvGrpSpPr/>
        <p:nvPr/>
      </p:nvGrpSpPr>
      <p:grpSpPr>
        <a:xfrm>
          <a:off x="0" y="0"/>
          <a:ext cx="0" cy="0"/>
          <a:chOff x="0" y="0"/>
          <a:chExt cx="0" cy="0"/>
        </a:xfrm>
      </p:grpSpPr>
      <p:sp>
        <p:nvSpPr>
          <p:cNvPr id="2049" name="Google Shape;2049;p20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Functions</a:t>
            </a:r>
            <a:endParaRPr/>
          </a:p>
        </p:txBody>
      </p:sp>
      <p:sp>
        <p:nvSpPr>
          <p:cNvPr id="2050" name="Google Shape;2050;p20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7</a:t>
            </a:r>
            <a:endParaRP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2054"/>
        <p:cNvGrpSpPr/>
        <p:nvPr/>
      </p:nvGrpSpPr>
      <p:grpSpPr>
        <a:xfrm>
          <a:off x="0" y="0"/>
          <a:ext cx="0" cy="0"/>
          <a:chOff x="0" y="0"/>
          <a:chExt cx="0" cy="0"/>
        </a:xfrm>
      </p:grpSpPr>
      <p:sp>
        <p:nvSpPr>
          <p:cNvPr id="2055" name="Google Shape;2055;p20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L</a:t>
            </a:r>
            <a:r>
              <a:rPr lang="en" baseline="-25000"/>
              <a:t>Fun</a:t>
            </a:r>
            <a:r>
              <a:rPr lang="en"/>
              <a:t> Language: Functions</a:t>
            </a:r>
            <a:endParaRPr/>
          </a:p>
        </p:txBody>
      </p:sp>
      <p:sp>
        <p:nvSpPr>
          <p:cNvPr id="2056" name="Google Shape;2056;p207"/>
          <p:cNvSpPr txBox="1"/>
          <p:nvPr/>
        </p:nvSpPr>
        <p:spPr>
          <a:xfrm>
            <a:off x="311700" y="1152475"/>
            <a:ext cx="8520600" cy="38463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a:solidFill>
                  <a:srgbClr val="595959"/>
                </a:solidFill>
                <a:latin typeface="Consolas"/>
                <a:ea typeface="Consolas"/>
                <a:cs typeface="Consolas"/>
                <a:sym typeface="Consolas"/>
              </a:rPr>
              <a:t>    type</a:t>
            </a:r>
            <a:r>
              <a:rPr lang="en" sz="1800">
                <a:solidFill>
                  <a:srgbClr val="595959"/>
                </a:solidFill>
                <a:latin typeface="Consolas"/>
                <a:ea typeface="Consolas"/>
                <a:cs typeface="Consolas"/>
                <a:sym typeface="Consolas"/>
              </a:rPr>
              <a:t> ::= (</a:t>
            </a:r>
            <a:r>
              <a:rPr lang="en" sz="1800" i="1">
                <a:solidFill>
                  <a:srgbClr val="595959"/>
                </a:solidFill>
                <a:latin typeface="Consolas"/>
                <a:ea typeface="Consolas"/>
                <a:cs typeface="Consolas"/>
                <a:sym typeface="Consolas"/>
              </a:rPr>
              <a:t>type*</a:t>
            </a:r>
            <a:r>
              <a:rPr lang="en" sz="1800">
                <a:solidFill>
                  <a:srgbClr val="595959"/>
                </a:solidFill>
                <a:latin typeface="Consolas"/>
                <a:ea typeface="Consolas"/>
                <a:cs typeface="Consolas"/>
                <a:sym typeface="Consolas"/>
              </a:rPr>
              <a:t> -&gt; </a:t>
            </a:r>
            <a:r>
              <a:rPr lang="en" sz="1800" i="1">
                <a:solidFill>
                  <a:srgbClr val="595959"/>
                </a:solidFill>
                <a:latin typeface="Consolas"/>
                <a:ea typeface="Consolas"/>
                <a:cs typeface="Consolas"/>
                <a:sym typeface="Consolas"/>
              </a:rPr>
              <a:t>type</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a:solidFill>
                  <a:srgbClr val="595959"/>
                </a:solidFill>
                <a:latin typeface="Consolas"/>
                <a:ea typeface="Consolas"/>
                <a:cs typeface="Consolas"/>
                <a:sym typeface="Consolas"/>
              </a:rPr>
              <a:t>    exp</a:t>
            </a:r>
            <a:r>
              <a:rPr lang="en" sz="1800">
                <a:solidFill>
                  <a:srgbClr val="595959"/>
                </a:solidFill>
                <a:latin typeface="Consolas"/>
                <a:ea typeface="Consolas"/>
                <a:cs typeface="Consolas"/>
                <a:sym typeface="Consolas"/>
              </a:rPr>
              <a:t> ::= (</a:t>
            </a:r>
            <a:r>
              <a:rPr lang="en" sz="1800" i="1">
                <a:solidFill>
                  <a:srgbClr val="595959"/>
                </a:solidFill>
                <a:latin typeface="Consolas"/>
                <a:ea typeface="Consolas"/>
                <a:cs typeface="Consolas"/>
                <a:sym typeface="Consolas"/>
              </a:rPr>
              <a:t>exp exp*</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a:solidFill>
                  <a:srgbClr val="595959"/>
                </a:solidFill>
                <a:latin typeface="Consolas"/>
                <a:ea typeface="Consolas"/>
                <a:cs typeface="Consolas"/>
                <a:sym typeface="Consolas"/>
              </a:rPr>
              <a:t>    </a:t>
            </a:r>
            <a:r>
              <a:rPr lang="en" sz="1800" i="1">
                <a:solidFill>
                  <a:srgbClr val="595959"/>
                </a:solidFill>
                <a:latin typeface="Consolas"/>
                <a:ea typeface="Consolas"/>
                <a:cs typeface="Consolas"/>
                <a:sym typeface="Consolas"/>
              </a:rPr>
              <a:t>def</a:t>
            </a:r>
            <a:r>
              <a:rPr lang="en" sz="1800">
                <a:solidFill>
                  <a:srgbClr val="595959"/>
                </a:solidFill>
                <a:latin typeface="Consolas"/>
                <a:ea typeface="Consolas"/>
                <a:cs typeface="Consolas"/>
                <a:sym typeface="Consolas"/>
              </a:rPr>
              <a:t> ::= (define (</a:t>
            </a:r>
            <a:r>
              <a:rPr lang="en" sz="1800" i="1">
                <a:solidFill>
                  <a:srgbClr val="595959"/>
                </a:solidFill>
                <a:latin typeface="Consolas"/>
                <a:ea typeface="Consolas"/>
                <a:cs typeface="Consolas"/>
                <a:sym typeface="Consolas"/>
              </a:rPr>
              <a:t>var</a:t>
            </a:r>
            <a:r>
              <a:rPr lang="en" sz="1800">
                <a:solidFill>
                  <a:srgbClr val="595959"/>
                </a:solidFill>
                <a:latin typeface="Consolas"/>
                <a:ea typeface="Consolas"/>
                <a:cs typeface="Consolas"/>
                <a:sym typeface="Consolas"/>
              </a:rPr>
              <a:t> [</a:t>
            </a:r>
            <a:r>
              <a:rPr lang="en" sz="1800" i="1">
                <a:solidFill>
                  <a:srgbClr val="595959"/>
                </a:solidFill>
                <a:latin typeface="Consolas"/>
                <a:ea typeface="Consolas"/>
                <a:cs typeface="Consolas"/>
                <a:sym typeface="Consolas"/>
              </a:rPr>
              <a:t>var</a:t>
            </a:r>
            <a:r>
              <a:rPr lang="en" sz="1800">
                <a:solidFill>
                  <a:srgbClr val="595959"/>
                </a:solidFill>
                <a:latin typeface="Consolas"/>
                <a:ea typeface="Consolas"/>
                <a:cs typeface="Consolas"/>
                <a:sym typeface="Consolas"/>
              </a:rPr>
              <a:t> : </a:t>
            </a:r>
            <a:r>
              <a:rPr lang="en" sz="1800" i="1">
                <a:solidFill>
                  <a:srgbClr val="595959"/>
                </a:solidFill>
                <a:latin typeface="Consolas"/>
                <a:ea typeface="Consolas"/>
                <a:cs typeface="Consolas"/>
                <a:sym typeface="Consolas"/>
              </a:rPr>
              <a:t>type</a:t>
            </a:r>
            <a:r>
              <a:rPr lang="en" sz="1800">
                <a:solidFill>
                  <a:srgbClr val="595959"/>
                </a:solidFill>
                <a:latin typeface="Consolas"/>
                <a:ea typeface="Consolas"/>
                <a:cs typeface="Consolas"/>
                <a:sym typeface="Consolas"/>
              </a:rPr>
              <a:t>] …) : </a:t>
            </a:r>
            <a:r>
              <a:rPr lang="en" sz="1800" i="1">
                <a:solidFill>
                  <a:srgbClr val="595959"/>
                </a:solidFill>
                <a:latin typeface="Consolas"/>
                <a:ea typeface="Consolas"/>
                <a:cs typeface="Consolas"/>
                <a:sym typeface="Consolas"/>
              </a:rPr>
              <a:t>type</a:t>
            </a:r>
            <a:r>
              <a:rPr lang="en" sz="1800">
                <a:solidFill>
                  <a:srgbClr val="595959"/>
                </a:solidFill>
                <a:latin typeface="Consolas"/>
                <a:ea typeface="Consolas"/>
                <a:cs typeface="Consolas"/>
                <a:sym typeface="Consolas"/>
              </a:rPr>
              <a:t> </a:t>
            </a:r>
            <a:r>
              <a:rPr lang="en" sz="1800" i="1">
                <a:solidFill>
                  <a:srgbClr val="595959"/>
                </a:solidFill>
                <a:latin typeface="Consolas"/>
                <a:ea typeface="Consolas"/>
                <a:cs typeface="Consolas"/>
                <a:sym typeface="Consolas"/>
              </a:rPr>
              <a:t>exp</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a:solidFill>
                  <a:srgbClr val="595959"/>
                </a:solidFill>
                <a:latin typeface="Consolas"/>
                <a:ea typeface="Consolas"/>
                <a:cs typeface="Consolas"/>
                <a:sym typeface="Consolas"/>
              </a:rPr>
              <a:t>    L</a:t>
            </a:r>
            <a:r>
              <a:rPr lang="en" sz="1800" baseline="-25000">
                <a:solidFill>
                  <a:srgbClr val="595959"/>
                </a:solidFill>
                <a:latin typeface="Consolas"/>
                <a:ea typeface="Consolas"/>
                <a:cs typeface="Consolas"/>
                <a:sym typeface="Consolas"/>
              </a:rPr>
              <a:t>Fun</a:t>
            </a:r>
            <a:r>
              <a:rPr lang="en" sz="1800">
                <a:solidFill>
                  <a:srgbClr val="595959"/>
                </a:solidFill>
                <a:latin typeface="Consolas"/>
                <a:ea typeface="Consolas"/>
                <a:cs typeface="Consolas"/>
                <a:sym typeface="Consolas"/>
              </a:rPr>
              <a:t> ::= </a:t>
            </a:r>
            <a:r>
              <a:rPr lang="en" sz="1800" i="1">
                <a:solidFill>
                  <a:srgbClr val="595959"/>
                </a:solidFill>
                <a:latin typeface="Consolas"/>
                <a:ea typeface="Consolas"/>
                <a:cs typeface="Consolas"/>
                <a:sym typeface="Consolas"/>
              </a:rPr>
              <a:t>def*</a:t>
            </a:r>
            <a:r>
              <a:rPr lang="en" sz="1800">
                <a:solidFill>
                  <a:srgbClr val="595959"/>
                </a:solidFill>
                <a:latin typeface="Consolas"/>
                <a:ea typeface="Consolas"/>
                <a:cs typeface="Consolas"/>
                <a:sym typeface="Consolas"/>
              </a:rPr>
              <a:t> </a:t>
            </a:r>
            <a:r>
              <a:rPr lang="en" sz="1800" i="1">
                <a:solidFill>
                  <a:srgbClr val="595959"/>
                </a:solidFill>
                <a:latin typeface="Consolas"/>
                <a:ea typeface="Consolas"/>
                <a:cs typeface="Consolas"/>
                <a:sym typeface="Consolas"/>
              </a:rPr>
              <a:t>exp</a:t>
            </a:r>
            <a:endParaRPr sz="1800" i="1">
              <a:solidFill>
                <a:srgbClr val="595959"/>
              </a:solidFill>
              <a:latin typeface="Consolas"/>
              <a:ea typeface="Consolas"/>
              <a:cs typeface="Consolas"/>
              <a:sym typeface="Consolas"/>
            </a:endParaRPr>
          </a:p>
          <a:p>
            <a:pPr marL="0" lvl="0" indent="0" algn="l" rtl="0">
              <a:spcBef>
                <a:spcPts val="0"/>
              </a:spcBef>
              <a:spcAft>
                <a:spcPts val="0"/>
              </a:spcAft>
              <a:buNone/>
            </a:pPr>
            <a:endParaRPr sz="1800">
              <a:solidFill>
                <a:srgbClr val="595959"/>
              </a:solidFill>
              <a:latin typeface="Consolas"/>
              <a:ea typeface="Consolas"/>
              <a:cs typeface="Consolas"/>
              <a:sym typeface="Consolas"/>
            </a:endParaRPr>
          </a:p>
          <a:p>
            <a:pPr marL="0" lvl="0" indent="0" algn="l" rtl="0">
              <a:spcBef>
                <a:spcPts val="0"/>
              </a:spcBef>
              <a:spcAft>
                <a:spcPts val="0"/>
              </a:spcAft>
              <a:buNone/>
            </a:pPr>
            <a:endParaRPr sz="1800">
              <a:solidFill>
                <a:srgbClr val="595959"/>
              </a:solidFill>
              <a:latin typeface="Consolas"/>
              <a:ea typeface="Consolas"/>
              <a:cs typeface="Consolas"/>
              <a:sym typeface="Consolas"/>
            </a:endParaRP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2060"/>
        <p:cNvGrpSpPr/>
        <p:nvPr/>
      </p:nvGrpSpPr>
      <p:grpSpPr>
        <a:xfrm>
          <a:off x="0" y="0"/>
          <a:ext cx="0" cy="0"/>
          <a:chOff x="0" y="0"/>
          <a:chExt cx="0" cy="0"/>
        </a:xfrm>
      </p:grpSpPr>
      <p:sp>
        <p:nvSpPr>
          <p:cNvPr id="2061" name="Google Shape;2061;p20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a:t>
            </a:r>
            <a:endParaRPr/>
          </a:p>
        </p:txBody>
      </p:sp>
      <p:sp>
        <p:nvSpPr>
          <p:cNvPr id="2062" name="Google Shape;2062;p208"/>
          <p:cNvSpPr txBox="1">
            <a:spLocks noGrp="1"/>
          </p:cNvSpPr>
          <p:nvPr>
            <p:ph type="body" idx="1"/>
          </p:nvPr>
        </p:nvSpPr>
        <p:spPr>
          <a:xfrm>
            <a:off x="279775" y="1803300"/>
            <a:ext cx="8709600" cy="213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a:latin typeface="Consolas"/>
                <a:ea typeface="Consolas"/>
                <a:cs typeface="Consolas"/>
                <a:sym typeface="Consolas"/>
              </a:rPr>
              <a:t>    (define (map [f : (Integer -&gt; Integer)]</a:t>
            </a:r>
            <a:endParaRPr sz="1600">
              <a:latin typeface="Consolas"/>
              <a:ea typeface="Consolas"/>
              <a:cs typeface="Consolas"/>
              <a:sym typeface="Consolas"/>
            </a:endParaRPr>
          </a:p>
          <a:p>
            <a:pPr marL="0" lvl="0" indent="0" algn="l" rtl="0">
              <a:lnSpc>
                <a:spcPct val="100000"/>
              </a:lnSpc>
              <a:spcBef>
                <a:spcPts val="0"/>
              </a:spcBef>
              <a:spcAft>
                <a:spcPts val="0"/>
              </a:spcAft>
              <a:buNone/>
            </a:pPr>
            <a:r>
              <a:rPr lang="en" sz="1600">
                <a:latin typeface="Consolas"/>
                <a:ea typeface="Consolas"/>
                <a:cs typeface="Consolas"/>
                <a:sym typeface="Consolas"/>
              </a:rPr>
              <a:t>                 [v : (Vector Integer Integer)]) : (Vector Integer Integer)</a:t>
            </a:r>
            <a:endParaRPr sz="1600">
              <a:latin typeface="Consolas"/>
              <a:ea typeface="Consolas"/>
              <a:cs typeface="Consolas"/>
              <a:sym typeface="Consolas"/>
            </a:endParaRPr>
          </a:p>
          <a:p>
            <a:pPr marL="0" lvl="0" indent="0" algn="l" rtl="0">
              <a:lnSpc>
                <a:spcPct val="100000"/>
              </a:lnSpc>
              <a:spcBef>
                <a:spcPts val="0"/>
              </a:spcBef>
              <a:spcAft>
                <a:spcPts val="0"/>
              </a:spcAft>
              <a:buNone/>
            </a:pPr>
            <a:r>
              <a:rPr lang="en" sz="1600">
                <a:latin typeface="Consolas"/>
                <a:ea typeface="Consolas"/>
                <a:cs typeface="Consolas"/>
                <a:sym typeface="Consolas"/>
              </a:rPr>
              <a:t>    (vector (f (vector-ref v 0)) (f (vector-ref v 1))))</a:t>
            </a:r>
            <a:endParaRPr sz="1600">
              <a:latin typeface="Consolas"/>
              <a:ea typeface="Consolas"/>
              <a:cs typeface="Consolas"/>
              <a:sym typeface="Consolas"/>
            </a:endParaRPr>
          </a:p>
          <a:p>
            <a:pPr marL="0" lvl="0" indent="0" algn="l" rtl="0">
              <a:lnSpc>
                <a:spcPct val="100000"/>
              </a:lnSpc>
              <a:spcBef>
                <a:spcPts val="0"/>
              </a:spcBef>
              <a:spcAft>
                <a:spcPts val="0"/>
              </a:spcAft>
              <a:buNone/>
            </a:pPr>
            <a:r>
              <a:rPr lang="en" sz="1600">
                <a:latin typeface="Consolas"/>
                <a:ea typeface="Consolas"/>
                <a:cs typeface="Consolas"/>
                <a:sym typeface="Consolas"/>
              </a:rPr>
              <a:t>  	 </a:t>
            </a:r>
            <a:endParaRPr sz="1600">
              <a:latin typeface="Consolas"/>
              <a:ea typeface="Consolas"/>
              <a:cs typeface="Consolas"/>
              <a:sym typeface="Consolas"/>
            </a:endParaRPr>
          </a:p>
          <a:p>
            <a:pPr marL="0" lvl="0" indent="0" algn="l" rtl="0">
              <a:lnSpc>
                <a:spcPct val="100000"/>
              </a:lnSpc>
              <a:spcBef>
                <a:spcPts val="0"/>
              </a:spcBef>
              <a:spcAft>
                <a:spcPts val="0"/>
              </a:spcAft>
              <a:buNone/>
            </a:pPr>
            <a:r>
              <a:rPr lang="en" sz="1600">
                <a:latin typeface="Consolas"/>
                <a:ea typeface="Consolas"/>
                <a:cs typeface="Consolas"/>
                <a:sym typeface="Consolas"/>
              </a:rPr>
              <a:t>    (define (add1 [x : Integer]) : Integer</a:t>
            </a:r>
            <a:endParaRPr sz="1600">
              <a:latin typeface="Consolas"/>
              <a:ea typeface="Consolas"/>
              <a:cs typeface="Consolas"/>
              <a:sym typeface="Consolas"/>
            </a:endParaRPr>
          </a:p>
          <a:p>
            <a:pPr marL="0" lvl="0" indent="0" algn="l" rtl="0">
              <a:lnSpc>
                <a:spcPct val="100000"/>
              </a:lnSpc>
              <a:spcBef>
                <a:spcPts val="0"/>
              </a:spcBef>
              <a:spcAft>
                <a:spcPts val="0"/>
              </a:spcAft>
              <a:buNone/>
            </a:pPr>
            <a:r>
              <a:rPr lang="en" sz="1600">
                <a:latin typeface="Consolas"/>
                <a:ea typeface="Consolas"/>
                <a:cs typeface="Consolas"/>
                <a:sym typeface="Consolas"/>
              </a:rPr>
              <a:t>       (+ x 1))</a:t>
            </a:r>
            <a:endParaRPr sz="1600">
              <a:latin typeface="Consolas"/>
              <a:ea typeface="Consolas"/>
              <a:cs typeface="Consolas"/>
              <a:sym typeface="Consolas"/>
            </a:endParaRPr>
          </a:p>
          <a:p>
            <a:pPr marL="0" lvl="0" indent="0" algn="l" rtl="0">
              <a:lnSpc>
                <a:spcPct val="100000"/>
              </a:lnSpc>
              <a:spcBef>
                <a:spcPts val="0"/>
              </a:spcBef>
              <a:spcAft>
                <a:spcPts val="0"/>
              </a:spcAft>
              <a:buNone/>
            </a:pPr>
            <a:r>
              <a:rPr lang="en" sz="1600">
                <a:latin typeface="Consolas"/>
                <a:ea typeface="Consolas"/>
                <a:cs typeface="Consolas"/>
                <a:sym typeface="Consolas"/>
              </a:rPr>
              <a:t>  	 </a:t>
            </a:r>
            <a:endParaRPr sz="1600">
              <a:latin typeface="Consolas"/>
              <a:ea typeface="Consolas"/>
              <a:cs typeface="Consolas"/>
              <a:sym typeface="Consolas"/>
            </a:endParaRPr>
          </a:p>
          <a:p>
            <a:pPr marL="0" lvl="0" indent="0" algn="l" rtl="0">
              <a:lnSpc>
                <a:spcPct val="100000"/>
              </a:lnSpc>
              <a:spcBef>
                <a:spcPts val="0"/>
              </a:spcBef>
              <a:spcAft>
                <a:spcPts val="0"/>
              </a:spcAft>
              <a:buNone/>
            </a:pPr>
            <a:r>
              <a:rPr lang="en" sz="1600">
                <a:latin typeface="Consolas"/>
                <a:ea typeface="Consolas"/>
                <a:cs typeface="Consolas"/>
                <a:sym typeface="Consolas"/>
              </a:rPr>
              <a:t>    (vector-ref (map add1 (vector 0 41)) 1)</a:t>
            </a:r>
            <a:endParaRPr sz="1600">
              <a:latin typeface="Consolas"/>
              <a:ea typeface="Consolas"/>
              <a:cs typeface="Consolas"/>
              <a:sym typeface="Consolas"/>
            </a:endParaRP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2066"/>
        <p:cNvGrpSpPr/>
        <p:nvPr/>
      </p:nvGrpSpPr>
      <p:grpSpPr>
        <a:xfrm>
          <a:off x="0" y="0"/>
          <a:ext cx="0" cy="0"/>
          <a:chOff x="0" y="0"/>
          <a:chExt cx="0" cy="0"/>
        </a:xfrm>
      </p:grpSpPr>
      <p:sp>
        <p:nvSpPr>
          <p:cNvPr id="2067" name="Google Shape;2067;p20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Interpreter and Type Checker for L</a:t>
            </a:r>
            <a:r>
              <a:rPr lang="en" baseline="-25000"/>
              <a:t>Fun</a:t>
            </a:r>
            <a:r>
              <a:rPr lang="en"/>
              <a:t> </a:t>
            </a:r>
            <a:endParaRPr/>
          </a:p>
        </p:txBody>
      </p:sp>
      <p:sp>
        <p:nvSpPr>
          <p:cNvPr id="2068" name="Google Shape;2068;p20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0"/>
              </a:spcAft>
              <a:buNone/>
            </a:pPr>
            <a:r>
              <a:rPr lang="en" u="sng">
                <a:solidFill>
                  <a:schemeClr val="hlink"/>
                </a:solidFill>
                <a:hlinkClick r:id="rId3"/>
              </a:rPr>
              <a:t>interp-Lfun.rkt</a:t>
            </a:r>
            <a:endParaRPr/>
          </a:p>
          <a:p>
            <a:pPr marL="0" lvl="0" indent="0" algn="l" rtl="0">
              <a:spcBef>
                <a:spcPts val="1200"/>
              </a:spcBef>
              <a:spcAft>
                <a:spcPts val="1200"/>
              </a:spcAft>
              <a:buNone/>
            </a:pPr>
            <a:r>
              <a:rPr lang="en" u="sng">
                <a:solidFill>
                  <a:schemeClr val="hlink"/>
                </a:solidFill>
                <a:hlinkClick r:id="rId4"/>
              </a:rPr>
              <a:t>type-check-Lfun.rkt</a:t>
            </a:r>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2072"/>
        <p:cNvGrpSpPr/>
        <p:nvPr/>
      </p:nvGrpSpPr>
      <p:grpSpPr>
        <a:xfrm>
          <a:off x="0" y="0"/>
          <a:ext cx="0" cy="0"/>
          <a:chOff x="0" y="0"/>
          <a:chExt cx="0" cy="0"/>
        </a:xfrm>
      </p:grpSpPr>
      <p:sp>
        <p:nvSpPr>
          <p:cNvPr id="2073" name="Google Shape;2073;p21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Functions in x86</a:t>
            </a:r>
            <a:endParaRPr/>
          </a:p>
        </p:txBody>
      </p:sp>
      <p:sp>
        <p:nvSpPr>
          <p:cNvPr id="2074" name="Google Shape;2074;p210"/>
          <p:cNvSpPr txBox="1">
            <a:spLocks noGrp="1"/>
          </p:cNvSpPr>
          <p:nvPr>
            <p:ph type="body" idx="1"/>
          </p:nvPr>
        </p:nvSpPr>
        <p:spPr>
          <a:xfrm>
            <a:off x="311700" y="1152475"/>
            <a:ext cx="8520600" cy="388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a:t>Labels can be used to mark the beginning of a function</a:t>
            </a:r>
            <a:endParaRPr/>
          </a:p>
          <a:p>
            <a:pPr marL="0" lvl="0" indent="0" algn="l" rtl="0">
              <a:spcBef>
                <a:spcPts val="1200"/>
              </a:spcBef>
              <a:spcAft>
                <a:spcPts val="0"/>
              </a:spcAft>
              <a:buClr>
                <a:schemeClr val="dk1"/>
              </a:buClr>
              <a:buSzPts val="1100"/>
              <a:buFont typeface="Arial"/>
              <a:buNone/>
            </a:pPr>
            <a:endParaRPr/>
          </a:p>
          <a:p>
            <a:pPr marL="0" lvl="0" indent="0" algn="l" rtl="0">
              <a:spcBef>
                <a:spcPts val="1200"/>
              </a:spcBef>
              <a:spcAft>
                <a:spcPts val="0"/>
              </a:spcAft>
              <a:buClr>
                <a:schemeClr val="dk1"/>
              </a:buClr>
              <a:buSzPts val="1100"/>
              <a:buFont typeface="Arial"/>
              <a:buNone/>
            </a:pPr>
            <a:r>
              <a:rPr lang="en"/>
              <a:t>The address of a label can be obtained using the </a:t>
            </a:r>
            <a:r>
              <a:rPr lang="en">
                <a:latin typeface="Consolas"/>
                <a:ea typeface="Consolas"/>
                <a:cs typeface="Consolas"/>
                <a:sym typeface="Consolas"/>
              </a:rPr>
              <a:t>leaq</a:t>
            </a:r>
            <a:r>
              <a:rPr lang="en"/>
              <a:t> instruction and PC-relative addressing:</a:t>
            </a:r>
            <a:endParaRPr/>
          </a:p>
          <a:p>
            <a:pPr marL="0" lvl="0" indent="0" algn="l" rtl="0">
              <a:spcBef>
                <a:spcPts val="1200"/>
              </a:spcBef>
              <a:spcAft>
                <a:spcPts val="0"/>
              </a:spcAft>
              <a:buClr>
                <a:schemeClr val="dk1"/>
              </a:buClr>
              <a:buSzPts val="1100"/>
              <a:buFont typeface="Arial"/>
              <a:buNone/>
            </a:pPr>
            <a:r>
              <a:rPr lang="en"/>
              <a:t>	</a:t>
            </a:r>
            <a:r>
              <a:rPr lang="en">
                <a:latin typeface="Consolas"/>
                <a:ea typeface="Consolas"/>
                <a:cs typeface="Consolas"/>
                <a:sym typeface="Consolas"/>
              </a:rPr>
              <a:t>leaq add1(%rip), %rbx</a:t>
            </a:r>
            <a:endParaRPr>
              <a:latin typeface="Consolas"/>
              <a:ea typeface="Consolas"/>
              <a:cs typeface="Consolas"/>
              <a:sym typeface="Consolas"/>
            </a:endParaRPr>
          </a:p>
          <a:p>
            <a:pPr marL="0" lvl="0" indent="0" algn="l" rtl="0">
              <a:spcBef>
                <a:spcPts val="1200"/>
              </a:spcBef>
              <a:spcAft>
                <a:spcPts val="0"/>
              </a:spcAft>
              <a:buNone/>
            </a:pPr>
            <a:endParaRPr/>
          </a:p>
          <a:p>
            <a:pPr marL="0" lvl="0" indent="0" algn="l" rtl="0">
              <a:spcBef>
                <a:spcPts val="1200"/>
              </a:spcBef>
              <a:spcAft>
                <a:spcPts val="0"/>
              </a:spcAft>
              <a:buClr>
                <a:schemeClr val="dk1"/>
              </a:buClr>
              <a:buSzPts val="1100"/>
              <a:buFont typeface="Arial"/>
              <a:buNone/>
            </a:pPr>
            <a:r>
              <a:rPr lang="en"/>
              <a:t>Calling a function whose address is in a register, i.e., indirect function call.</a:t>
            </a:r>
            <a:endParaRPr/>
          </a:p>
          <a:p>
            <a:pPr marL="0" lvl="0" indent="0" algn="l" rtl="0">
              <a:spcBef>
                <a:spcPts val="1200"/>
              </a:spcBef>
              <a:spcAft>
                <a:spcPts val="1200"/>
              </a:spcAft>
              <a:buNone/>
            </a:pPr>
            <a:r>
              <a:rPr lang="en"/>
              <a:t>	</a:t>
            </a:r>
            <a:r>
              <a:rPr lang="en">
                <a:latin typeface="Consolas"/>
                <a:ea typeface="Consolas"/>
                <a:cs typeface="Consolas"/>
                <a:sym typeface="Consolas"/>
              </a:rPr>
              <a:t>callq *%rbx</a:t>
            </a:r>
            <a:endParaRPr>
              <a:latin typeface="Consolas"/>
              <a:ea typeface="Consolas"/>
              <a:cs typeface="Consolas"/>
              <a:sym typeface="Consolas"/>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2078"/>
        <p:cNvGrpSpPr/>
        <p:nvPr/>
      </p:nvGrpSpPr>
      <p:grpSpPr>
        <a:xfrm>
          <a:off x="0" y="0"/>
          <a:ext cx="0" cy="0"/>
          <a:chOff x="0" y="0"/>
          <a:chExt cx="0" cy="0"/>
        </a:xfrm>
      </p:grpSpPr>
      <p:sp>
        <p:nvSpPr>
          <p:cNvPr id="2079" name="Google Shape;2079;p2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Calling Conventions</a:t>
            </a:r>
            <a:endParaRPr/>
          </a:p>
        </p:txBody>
      </p:sp>
      <p:sp>
        <p:nvSpPr>
          <p:cNvPr id="2080" name="Google Shape;2080;p211"/>
          <p:cNvSpPr txBox="1">
            <a:spLocks noGrp="1"/>
          </p:cNvSpPr>
          <p:nvPr>
            <p:ph type="body" idx="1"/>
          </p:nvPr>
        </p:nvSpPr>
        <p:spPr>
          <a:xfrm>
            <a:off x="311700" y="1152475"/>
            <a:ext cx="8520600" cy="3859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a:t>The </a:t>
            </a:r>
            <a:r>
              <a:rPr lang="en">
                <a:latin typeface="Consolas"/>
                <a:ea typeface="Consolas"/>
                <a:cs typeface="Consolas"/>
                <a:sym typeface="Consolas"/>
              </a:rPr>
              <a:t>callq</a:t>
            </a:r>
            <a:r>
              <a:rPr lang="en"/>
              <a:t> instruction</a:t>
            </a:r>
            <a:endParaRPr/>
          </a:p>
          <a:p>
            <a:pPr marL="457200" lvl="0" indent="-342900" algn="l" rtl="0">
              <a:spcBef>
                <a:spcPts val="1200"/>
              </a:spcBef>
              <a:spcAft>
                <a:spcPts val="0"/>
              </a:spcAft>
              <a:buSzPts val="1800"/>
              <a:buAutoNum type="arabicPeriod"/>
            </a:pPr>
            <a:r>
              <a:rPr lang="en"/>
              <a:t>pushes the return address onto the stack</a:t>
            </a:r>
            <a:endParaRPr/>
          </a:p>
          <a:p>
            <a:pPr marL="457200" lvl="0" indent="-342900" algn="l" rtl="0">
              <a:spcBef>
                <a:spcPts val="0"/>
              </a:spcBef>
              <a:spcAft>
                <a:spcPts val="0"/>
              </a:spcAft>
              <a:buSzPts val="1800"/>
              <a:buAutoNum type="arabicPeriod"/>
            </a:pPr>
            <a:r>
              <a:rPr lang="en"/>
              <a:t>jumps to the target label or address (for indirect call)</a:t>
            </a:r>
            <a:endParaRPr/>
          </a:p>
          <a:p>
            <a:pPr marL="0" lvl="0" indent="0" algn="l" rtl="0">
              <a:spcBef>
                <a:spcPts val="1200"/>
              </a:spcBef>
              <a:spcAft>
                <a:spcPts val="0"/>
              </a:spcAft>
              <a:buClr>
                <a:schemeClr val="dk1"/>
              </a:buClr>
              <a:buSzPts val="1100"/>
              <a:buFont typeface="Arial"/>
              <a:buNone/>
            </a:pPr>
            <a:r>
              <a:rPr lang="en"/>
              <a:t>But there is more to do to make a function call:</a:t>
            </a:r>
            <a:endParaRPr/>
          </a:p>
          <a:p>
            <a:pPr marL="457200" lvl="0" indent="-342900" algn="l" rtl="0">
              <a:spcBef>
                <a:spcPts val="1200"/>
              </a:spcBef>
              <a:spcAft>
                <a:spcPts val="0"/>
              </a:spcAft>
              <a:buSzPts val="1800"/>
              <a:buAutoNum type="arabicPeriod"/>
            </a:pPr>
            <a:r>
              <a:rPr lang="en"/>
              <a:t>parameter passing</a:t>
            </a:r>
            <a:endParaRPr/>
          </a:p>
          <a:p>
            <a:pPr marL="457200" lvl="0" indent="-342900" algn="l" rtl="0">
              <a:spcBef>
                <a:spcPts val="0"/>
              </a:spcBef>
              <a:spcAft>
                <a:spcPts val="0"/>
              </a:spcAft>
              <a:buSzPts val="1800"/>
              <a:buAutoNum type="arabicPeriod"/>
            </a:pPr>
            <a:r>
              <a:rPr lang="en"/>
              <a:t>pushing and popping frames on the procedure call stack</a:t>
            </a:r>
            <a:endParaRPr/>
          </a:p>
          <a:p>
            <a:pPr marL="457200" lvl="0" indent="-342900" algn="l" rtl="0">
              <a:spcBef>
                <a:spcPts val="0"/>
              </a:spcBef>
              <a:spcAft>
                <a:spcPts val="0"/>
              </a:spcAft>
              <a:buSzPts val="1800"/>
              <a:buAutoNum type="arabicPeriod"/>
            </a:pPr>
            <a:r>
              <a:rPr lang="en"/>
              <a:t>coordinating the use of registers for local variables</a:t>
            </a:r>
            <a:endParaRP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2084"/>
        <p:cNvGrpSpPr/>
        <p:nvPr/>
      </p:nvGrpSpPr>
      <p:grpSpPr>
        <a:xfrm>
          <a:off x="0" y="0"/>
          <a:ext cx="0" cy="0"/>
          <a:chOff x="0" y="0"/>
          <a:chExt cx="0" cy="0"/>
        </a:xfrm>
      </p:grpSpPr>
      <p:sp>
        <p:nvSpPr>
          <p:cNvPr id="2085" name="Google Shape;2085;p21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Parameter Passing</a:t>
            </a:r>
            <a:endParaRPr/>
          </a:p>
        </p:txBody>
      </p:sp>
      <p:sp>
        <p:nvSpPr>
          <p:cNvPr id="2086" name="Google Shape;2086;p21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Clr>
                <a:schemeClr val="dk1"/>
              </a:buClr>
              <a:buSzPts val="1100"/>
              <a:buFont typeface="Arial"/>
              <a:buNone/>
            </a:pPr>
            <a:r>
              <a:rPr lang="en"/>
              <a:t>The C calling convention uses the following six registers (in that order) for argument passing:</a:t>
            </a:r>
            <a:endParaRPr/>
          </a:p>
          <a:p>
            <a:pPr marL="0" lvl="0" indent="0" algn="l" rtl="0">
              <a:spcBef>
                <a:spcPts val="1200"/>
              </a:spcBef>
              <a:spcAft>
                <a:spcPts val="0"/>
              </a:spcAft>
              <a:buClr>
                <a:schemeClr val="dk1"/>
              </a:buClr>
              <a:buSzPts val="1100"/>
              <a:buFont typeface="Arial"/>
              <a:buNone/>
            </a:pPr>
            <a:r>
              <a:rPr lang="en"/>
              <a:t>	</a:t>
            </a:r>
            <a:r>
              <a:rPr lang="en">
                <a:latin typeface="Consolas"/>
                <a:ea typeface="Consolas"/>
                <a:cs typeface="Consolas"/>
                <a:sym typeface="Consolas"/>
              </a:rPr>
              <a:t>rdi, rsi, rdx, rcx, r8, r9</a:t>
            </a:r>
            <a:endParaRPr>
              <a:latin typeface="Consolas"/>
              <a:ea typeface="Consolas"/>
              <a:cs typeface="Consolas"/>
              <a:sym typeface="Consolas"/>
            </a:endParaRPr>
          </a:p>
          <a:p>
            <a:pPr marL="0" lvl="0" indent="0" algn="l" rtl="0">
              <a:spcBef>
                <a:spcPts val="1200"/>
              </a:spcBef>
              <a:spcAft>
                <a:spcPts val="0"/>
              </a:spcAft>
              <a:buNone/>
            </a:pPr>
            <a:r>
              <a:rPr lang="en"/>
              <a:t>The calling convention says that the stack may be used for argument passing if there are more than six arguments.</a:t>
            </a:r>
            <a:endParaRPr/>
          </a:p>
          <a:p>
            <a:pPr marL="0" lvl="0" indent="0" algn="l" rtl="0">
              <a:spcBef>
                <a:spcPts val="1200"/>
              </a:spcBef>
              <a:spcAft>
                <a:spcPts val="0"/>
              </a:spcAft>
              <a:buNone/>
            </a:pPr>
            <a:r>
              <a:rPr lang="en"/>
              <a:t>But we shall take an alternate approach that makes it easier to implement efficient tail calls.</a:t>
            </a:r>
            <a:endParaRPr/>
          </a:p>
          <a:p>
            <a:pPr marL="0" lvl="0" indent="0" algn="l" rtl="0">
              <a:spcBef>
                <a:spcPts val="1200"/>
              </a:spcBef>
              <a:spcAft>
                <a:spcPts val="1200"/>
              </a:spcAft>
              <a:buNone/>
            </a:pPr>
            <a:r>
              <a:rPr lang="en"/>
              <a:t>If there are more than six arguments, then </a:t>
            </a:r>
            <a:r>
              <a:rPr lang="en">
                <a:latin typeface="Consolas"/>
                <a:ea typeface="Consolas"/>
                <a:cs typeface="Consolas"/>
                <a:sym typeface="Consolas"/>
              </a:rPr>
              <a:t>r9</a:t>
            </a:r>
            <a:r>
              <a:rPr lang="en"/>
              <a:t> will store a tuple containing the sixth argument and the rest of the arguments.</a:t>
            </a:r>
            <a:endParaRP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2090"/>
        <p:cNvGrpSpPr/>
        <p:nvPr/>
      </p:nvGrpSpPr>
      <p:grpSpPr>
        <a:xfrm>
          <a:off x="0" y="0"/>
          <a:ext cx="0" cy="0"/>
          <a:chOff x="0" y="0"/>
          <a:chExt cx="0" cy="0"/>
        </a:xfrm>
      </p:grpSpPr>
      <p:cxnSp>
        <p:nvCxnSpPr>
          <p:cNvPr id="2091" name="Google Shape;2091;p213"/>
          <p:cNvCxnSpPr>
            <a:stCxn id="2092" idx="1"/>
          </p:cNvCxnSpPr>
          <p:nvPr/>
        </p:nvCxnSpPr>
        <p:spPr>
          <a:xfrm flipH="1">
            <a:off x="5686250" y="3041713"/>
            <a:ext cx="1334400" cy="429900"/>
          </a:xfrm>
          <a:prstGeom prst="straightConnector1">
            <a:avLst/>
          </a:prstGeom>
          <a:noFill/>
          <a:ln w="9525" cap="flat" cmpd="sng">
            <a:solidFill>
              <a:schemeClr val="dk2"/>
            </a:solidFill>
            <a:prstDash val="solid"/>
            <a:round/>
            <a:headEnd type="none" w="med" len="med"/>
            <a:tailEnd type="triangle" w="med" len="med"/>
          </a:ln>
        </p:spPr>
      </p:cxnSp>
      <p:sp>
        <p:nvSpPr>
          <p:cNvPr id="2093" name="Google Shape;2093;p2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Pushing and Popping Frames on the Call Stack</a:t>
            </a:r>
            <a:endParaRPr/>
          </a:p>
        </p:txBody>
      </p:sp>
      <p:sp>
        <p:nvSpPr>
          <p:cNvPr id="2094" name="Google Shape;2094;p213"/>
          <p:cNvSpPr/>
          <p:nvPr/>
        </p:nvSpPr>
        <p:spPr>
          <a:xfrm>
            <a:off x="2967600" y="1675350"/>
            <a:ext cx="1922100" cy="13293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return address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old rbp</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callee-saved registers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variable spills</a:t>
            </a:r>
            <a:endParaRPr/>
          </a:p>
        </p:txBody>
      </p:sp>
      <p:sp>
        <p:nvSpPr>
          <p:cNvPr id="2095" name="Google Shape;2095;p213"/>
          <p:cNvSpPr/>
          <p:nvPr/>
        </p:nvSpPr>
        <p:spPr>
          <a:xfrm>
            <a:off x="2967600" y="3004650"/>
            <a:ext cx="1922100" cy="13293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rPr>
              <a:t>return address</a:t>
            </a:r>
            <a:endParaRPr>
              <a:solidFill>
                <a:schemeClr val="dk1"/>
              </a:solidFill>
            </a:endParaRPr>
          </a:p>
          <a:p>
            <a:pPr marL="0" lvl="0" indent="0" algn="l" rtl="0">
              <a:spcBef>
                <a:spcPts val="0"/>
              </a:spcBef>
              <a:spcAft>
                <a:spcPts val="0"/>
              </a:spcAft>
              <a:buNone/>
            </a:pPr>
            <a:r>
              <a:rPr lang="en">
                <a:solidFill>
                  <a:schemeClr val="dk1"/>
                </a:solidFill>
              </a:rPr>
              <a:t>old rbp</a:t>
            </a:r>
            <a:endParaRPr>
              <a:solidFill>
                <a:schemeClr val="dk1"/>
              </a:solidFill>
            </a:endParaRPr>
          </a:p>
          <a:p>
            <a:pPr marL="0" lvl="0" indent="0" algn="l" rtl="0">
              <a:spcBef>
                <a:spcPts val="0"/>
              </a:spcBef>
              <a:spcAft>
                <a:spcPts val="0"/>
              </a:spcAft>
              <a:buNone/>
            </a:pPr>
            <a:r>
              <a:rPr lang="en">
                <a:solidFill>
                  <a:schemeClr val="dk1"/>
                </a:solidFill>
              </a:rPr>
              <a:t>callee-saved registers</a:t>
            </a:r>
            <a:endParaRPr>
              <a:solidFill>
                <a:schemeClr val="dk1"/>
              </a:solidFill>
            </a:endParaRPr>
          </a:p>
          <a:p>
            <a:pPr marL="0" lvl="0" indent="0" algn="l" rtl="0">
              <a:spcBef>
                <a:spcPts val="0"/>
              </a:spcBef>
              <a:spcAft>
                <a:spcPts val="0"/>
              </a:spcAft>
              <a:buNone/>
            </a:pPr>
            <a:r>
              <a:rPr lang="en">
                <a:solidFill>
                  <a:schemeClr val="dk1"/>
                </a:solidFill>
              </a:rPr>
              <a:t>…</a:t>
            </a:r>
            <a:endParaRPr>
              <a:solidFill>
                <a:schemeClr val="dk1"/>
              </a:solidFill>
            </a:endParaRPr>
          </a:p>
          <a:p>
            <a:pPr marL="0" lvl="0" indent="0" algn="l" rtl="0">
              <a:spcBef>
                <a:spcPts val="0"/>
              </a:spcBef>
              <a:spcAft>
                <a:spcPts val="0"/>
              </a:spcAft>
              <a:buNone/>
            </a:pPr>
            <a:r>
              <a:rPr lang="en">
                <a:solidFill>
                  <a:schemeClr val="dk1"/>
                </a:solidFill>
              </a:rPr>
              <a:t>variable spills</a:t>
            </a:r>
            <a:endParaRPr/>
          </a:p>
        </p:txBody>
      </p:sp>
      <p:sp>
        <p:nvSpPr>
          <p:cNvPr id="2096" name="Google Shape;2096;p213"/>
          <p:cNvSpPr txBox="1"/>
          <p:nvPr/>
        </p:nvSpPr>
        <p:spPr>
          <a:xfrm>
            <a:off x="3245750" y="1253175"/>
            <a:ext cx="114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Call Stack</a:t>
            </a:r>
            <a:endParaRPr/>
          </a:p>
        </p:txBody>
      </p:sp>
      <p:sp>
        <p:nvSpPr>
          <p:cNvPr id="2097" name="Google Shape;2097;p213"/>
          <p:cNvSpPr txBox="1"/>
          <p:nvPr/>
        </p:nvSpPr>
        <p:spPr>
          <a:xfrm>
            <a:off x="1826700" y="1253175"/>
            <a:ext cx="114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Caller View</a:t>
            </a:r>
            <a:endParaRPr/>
          </a:p>
        </p:txBody>
      </p:sp>
      <p:sp>
        <p:nvSpPr>
          <p:cNvPr id="2098" name="Google Shape;2098;p213"/>
          <p:cNvSpPr txBox="1"/>
          <p:nvPr/>
        </p:nvSpPr>
        <p:spPr>
          <a:xfrm>
            <a:off x="4889700" y="1253175"/>
            <a:ext cx="114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Callee View</a:t>
            </a:r>
            <a:endParaRPr/>
          </a:p>
        </p:txBody>
      </p:sp>
      <p:sp>
        <p:nvSpPr>
          <p:cNvPr id="2099" name="Google Shape;2099;p213"/>
          <p:cNvSpPr txBox="1"/>
          <p:nvPr/>
        </p:nvSpPr>
        <p:spPr>
          <a:xfrm>
            <a:off x="2072700" y="1715625"/>
            <a:ext cx="8949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8(%rbp)</a:t>
            </a:r>
            <a:endParaRPr/>
          </a:p>
          <a:p>
            <a:pPr marL="0" lvl="0" indent="0" algn="l" rtl="0">
              <a:spcBef>
                <a:spcPts val="0"/>
              </a:spcBef>
              <a:spcAft>
                <a:spcPts val="0"/>
              </a:spcAft>
              <a:buNone/>
            </a:pPr>
            <a:r>
              <a:rPr lang="en"/>
              <a:t>0(%rbp)</a:t>
            </a:r>
            <a:endParaRPr/>
          </a:p>
          <a:p>
            <a:pPr marL="0" lvl="0" indent="0" algn="l" rtl="0">
              <a:spcBef>
                <a:spcPts val="0"/>
              </a:spcBef>
              <a:spcAft>
                <a:spcPts val="0"/>
              </a:spcAft>
              <a:buNone/>
            </a:pPr>
            <a:r>
              <a:rPr lang="en"/>
              <a:t>-8(%rbp)</a:t>
            </a:r>
            <a:endParaRPr/>
          </a:p>
          <a:p>
            <a:pPr marL="0" lvl="0" indent="0" algn="l" rtl="0">
              <a:spcBef>
                <a:spcPts val="0"/>
              </a:spcBef>
              <a:spcAft>
                <a:spcPts val="0"/>
              </a:spcAft>
              <a:buNone/>
            </a:pPr>
            <a:r>
              <a:rPr lang="en"/>
              <a:t>…</a:t>
            </a:r>
            <a:endParaRPr/>
          </a:p>
        </p:txBody>
      </p:sp>
      <p:sp>
        <p:nvSpPr>
          <p:cNvPr id="2100" name="Google Shape;2100;p213"/>
          <p:cNvSpPr txBox="1"/>
          <p:nvPr/>
        </p:nvSpPr>
        <p:spPr>
          <a:xfrm>
            <a:off x="4889700" y="3044925"/>
            <a:ext cx="8949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8(%rbp)</a:t>
            </a:r>
            <a:endParaRPr/>
          </a:p>
          <a:p>
            <a:pPr marL="0" lvl="0" indent="0" algn="l" rtl="0">
              <a:spcBef>
                <a:spcPts val="0"/>
              </a:spcBef>
              <a:spcAft>
                <a:spcPts val="0"/>
              </a:spcAft>
              <a:buNone/>
            </a:pPr>
            <a:r>
              <a:rPr lang="en"/>
              <a:t>0(%rbp)</a:t>
            </a:r>
            <a:endParaRPr/>
          </a:p>
          <a:p>
            <a:pPr marL="0" lvl="0" indent="0" algn="l" rtl="0">
              <a:spcBef>
                <a:spcPts val="0"/>
              </a:spcBef>
              <a:spcAft>
                <a:spcPts val="0"/>
              </a:spcAft>
              <a:buNone/>
            </a:pPr>
            <a:r>
              <a:rPr lang="en"/>
              <a:t>-8(%rbp)</a:t>
            </a:r>
            <a:endParaRPr/>
          </a:p>
          <a:p>
            <a:pPr marL="0" lvl="0" indent="0" algn="l" rtl="0">
              <a:spcBef>
                <a:spcPts val="0"/>
              </a:spcBef>
              <a:spcAft>
                <a:spcPts val="0"/>
              </a:spcAft>
              <a:buNone/>
            </a:pPr>
            <a:r>
              <a:rPr lang="en"/>
              <a:t>…</a:t>
            </a:r>
            <a:endParaRPr/>
          </a:p>
        </p:txBody>
      </p:sp>
      <p:sp>
        <p:nvSpPr>
          <p:cNvPr id="2101" name="Google Shape;2101;p213"/>
          <p:cNvSpPr txBox="1"/>
          <p:nvPr/>
        </p:nvSpPr>
        <p:spPr>
          <a:xfrm>
            <a:off x="6239500" y="3550650"/>
            <a:ext cx="637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%rsp</a:t>
            </a:r>
            <a:endParaRPr/>
          </a:p>
        </p:txBody>
      </p:sp>
      <p:cxnSp>
        <p:nvCxnSpPr>
          <p:cNvPr id="2102" name="Google Shape;2102;p213"/>
          <p:cNvCxnSpPr>
            <a:stCxn id="2101" idx="1"/>
          </p:cNvCxnSpPr>
          <p:nvPr/>
        </p:nvCxnSpPr>
        <p:spPr>
          <a:xfrm flipH="1">
            <a:off x="4913200" y="3750750"/>
            <a:ext cx="1326300" cy="587700"/>
          </a:xfrm>
          <a:prstGeom prst="straightConnector1">
            <a:avLst/>
          </a:prstGeom>
          <a:noFill/>
          <a:ln w="9525" cap="flat" cmpd="sng">
            <a:solidFill>
              <a:schemeClr val="dk2"/>
            </a:solidFill>
            <a:prstDash val="solid"/>
            <a:round/>
            <a:headEnd type="none" w="med" len="med"/>
            <a:tailEnd type="triangle" w="med" len="med"/>
          </a:ln>
        </p:spPr>
      </p:cxnSp>
      <p:sp>
        <p:nvSpPr>
          <p:cNvPr id="2103" name="Google Shape;2103;p213"/>
          <p:cNvSpPr txBox="1"/>
          <p:nvPr/>
        </p:nvSpPr>
        <p:spPr>
          <a:xfrm>
            <a:off x="6239500" y="2208113"/>
            <a:ext cx="637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%rsp</a:t>
            </a:r>
            <a:endParaRPr/>
          </a:p>
        </p:txBody>
      </p:sp>
      <p:cxnSp>
        <p:nvCxnSpPr>
          <p:cNvPr id="2104" name="Google Shape;2104;p213"/>
          <p:cNvCxnSpPr>
            <a:stCxn id="2103" idx="1"/>
          </p:cNvCxnSpPr>
          <p:nvPr/>
        </p:nvCxnSpPr>
        <p:spPr>
          <a:xfrm flipH="1">
            <a:off x="4913200" y="2408213"/>
            <a:ext cx="1326300" cy="587700"/>
          </a:xfrm>
          <a:prstGeom prst="straightConnector1">
            <a:avLst/>
          </a:prstGeom>
          <a:noFill/>
          <a:ln w="9525" cap="flat" cmpd="sng">
            <a:solidFill>
              <a:schemeClr val="dk2"/>
            </a:solidFill>
            <a:prstDash val="solid"/>
            <a:round/>
            <a:headEnd type="none" w="med" len="med"/>
            <a:tailEnd type="triangle" w="med" len="med"/>
          </a:ln>
        </p:spPr>
      </p:cxnSp>
      <p:sp>
        <p:nvSpPr>
          <p:cNvPr id="2105" name="Google Shape;2105;p213"/>
          <p:cNvSpPr/>
          <p:nvPr/>
        </p:nvSpPr>
        <p:spPr>
          <a:xfrm>
            <a:off x="6431350" y="2667750"/>
            <a:ext cx="296400" cy="7980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213"/>
          <p:cNvSpPr txBox="1"/>
          <p:nvPr/>
        </p:nvSpPr>
        <p:spPr>
          <a:xfrm>
            <a:off x="7020650" y="1500963"/>
            <a:ext cx="637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%rbp</a:t>
            </a:r>
            <a:endParaRPr/>
          </a:p>
        </p:txBody>
      </p:sp>
      <p:sp>
        <p:nvSpPr>
          <p:cNvPr id="2092" name="Google Shape;2092;p213"/>
          <p:cNvSpPr txBox="1"/>
          <p:nvPr/>
        </p:nvSpPr>
        <p:spPr>
          <a:xfrm>
            <a:off x="7020650" y="2841613"/>
            <a:ext cx="637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%rbp</a:t>
            </a:r>
            <a:endParaRPr/>
          </a:p>
        </p:txBody>
      </p:sp>
      <p:sp>
        <p:nvSpPr>
          <p:cNvPr id="2107" name="Google Shape;2107;p213"/>
          <p:cNvSpPr/>
          <p:nvPr/>
        </p:nvSpPr>
        <p:spPr>
          <a:xfrm>
            <a:off x="7191350" y="2020350"/>
            <a:ext cx="296400" cy="7980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08" name="Google Shape;2108;p213"/>
          <p:cNvCxnSpPr>
            <a:stCxn id="2106" idx="1"/>
          </p:cNvCxnSpPr>
          <p:nvPr/>
        </p:nvCxnSpPr>
        <p:spPr>
          <a:xfrm flipH="1">
            <a:off x="4904450" y="1701063"/>
            <a:ext cx="2116200" cy="4548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2112"/>
        <p:cNvGrpSpPr/>
        <p:nvPr/>
      </p:nvGrpSpPr>
      <p:grpSpPr>
        <a:xfrm>
          <a:off x="0" y="0"/>
          <a:ext cx="0" cy="0"/>
          <a:chOff x="0" y="0"/>
          <a:chExt cx="0" cy="0"/>
        </a:xfrm>
      </p:grpSpPr>
      <p:sp>
        <p:nvSpPr>
          <p:cNvPr id="2113" name="Google Shape;2113;p2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Efficient Tail Calls</a:t>
            </a:r>
            <a:endParaRPr/>
          </a:p>
        </p:txBody>
      </p:sp>
      <p:sp>
        <p:nvSpPr>
          <p:cNvPr id="2114" name="Google Shape;2114;p214"/>
          <p:cNvSpPr txBox="1">
            <a:spLocks noGrp="1"/>
          </p:cNvSpPr>
          <p:nvPr>
            <p:ph type="body" idx="1"/>
          </p:nvPr>
        </p:nvSpPr>
        <p:spPr>
          <a:xfrm>
            <a:off x="311700" y="1152475"/>
            <a:ext cx="8520600" cy="38148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a:t>A </a:t>
            </a:r>
            <a:r>
              <a:rPr lang="en" b="1" i="1"/>
              <a:t>tail call</a:t>
            </a:r>
            <a:r>
              <a:rPr lang="en"/>
              <a:t> is a function call that is the last thing to happen inside a function.</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(define (tail_sum [n : Integer] [r : Integer]) : Integer</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(if (eq? n 0)</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r</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t>
            </a:r>
            <a:r>
              <a:rPr lang="en">
                <a:highlight>
                  <a:srgbClr val="00FF00"/>
                </a:highlight>
                <a:latin typeface="Consolas"/>
                <a:ea typeface="Consolas"/>
                <a:cs typeface="Consolas"/>
                <a:sym typeface="Consolas"/>
              </a:rPr>
              <a:t>tail_sum</a:t>
            </a:r>
            <a:r>
              <a:rPr lang="en">
                <a:latin typeface="Consolas"/>
                <a:ea typeface="Consolas"/>
                <a:cs typeface="Consolas"/>
                <a:sym typeface="Consolas"/>
              </a:rPr>
              <a:t> (- n 1) (+ n r))))</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(tail_sum 3 0) 36)</a:t>
            </a:r>
            <a:endParaRPr>
              <a:latin typeface="Consolas"/>
              <a:ea typeface="Consolas"/>
              <a:cs typeface="Consolas"/>
              <a:sym typeface="Consolas"/>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2118"/>
        <p:cNvGrpSpPr/>
        <p:nvPr/>
      </p:nvGrpSpPr>
      <p:grpSpPr>
        <a:xfrm>
          <a:off x="0" y="0"/>
          <a:ext cx="0" cy="0"/>
          <a:chOff x="0" y="0"/>
          <a:chExt cx="0" cy="0"/>
        </a:xfrm>
      </p:grpSpPr>
      <p:sp>
        <p:nvSpPr>
          <p:cNvPr id="2119" name="Google Shape;2119;p2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Efficient Tail Calls</a:t>
            </a:r>
            <a:endParaRPr/>
          </a:p>
        </p:txBody>
      </p:sp>
      <p:sp>
        <p:nvSpPr>
          <p:cNvPr id="2120" name="Google Shape;2120;p2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To save space, pop the caller's frame before pushing the new frame.</a:t>
            </a:r>
            <a:endParaRPr/>
          </a:p>
          <a:p>
            <a:pPr marL="0" lvl="0" indent="0" algn="l" rtl="0">
              <a:spcBef>
                <a:spcPts val="1200"/>
              </a:spcBef>
              <a:spcAft>
                <a:spcPts val="0"/>
              </a:spcAft>
              <a:buNone/>
            </a:pPr>
            <a:r>
              <a:rPr lang="en"/>
              <a:t>Challenge: if there are more than 6 arguments, the normal calling convention puts the rest on the stack. But that's a problem if there is overlap between the sources and destinations of the movq's needed for parameter-passing.</a:t>
            </a:r>
            <a:endParaRPr/>
          </a:p>
          <a:p>
            <a:pPr marL="0" lvl="0" indent="0" algn="l" rtl="0">
              <a:spcBef>
                <a:spcPts val="1200"/>
              </a:spcBef>
              <a:spcAft>
                <a:spcPts val="0"/>
              </a:spcAft>
              <a:buNone/>
            </a:pPr>
            <a:r>
              <a:rPr lang="en"/>
              <a:t>Solution: if more than 6 arguments, pass 5 using </a:t>
            </a:r>
            <a:r>
              <a:rPr lang="en">
                <a:latin typeface="Consolas"/>
                <a:ea typeface="Consolas"/>
                <a:cs typeface="Consolas"/>
                <a:sym typeface="Consolas"/>
              </a:rPr>
              <a:t>rdi</a:t>
            </a:r>
            <a:r>
              <a:rPr lang="en"/>
              <a:t>–</a:t>
            </a:r>
            <a:r>
              <a:rPr lang="en">
                <a:latin typeface="Consolas"/>
                <a:ea typeface="Consolas"/>
                <a:cs typeface="Consolas"/>
                <a:sym typeface="Consolas"/>
              </a:rPr>
              <a:t>r8</a:t>
            </a:r>
            <a:r>
              <a:rPr lang="en"/>
              <a:t> and pass the rest in </a:t>
            </a:r>
            <a:r>
              <a:rPr lang="en">
                <a:latin typeface="Consolas"/>
                <a:ea typeface="Consolas"/>
                <a:cs typeface="Consolas"/>
                <a:sym typeface="Consolas"/>
              </a:rPr>
              <a:t>r9</a:t>
            </a:r>
            <a:r>
              <a:rPr lang="en"/>
              <a:t>, bundled into a tuple.</a:t>
            </a:r>
            <a:endParaRPr/>
          </a:p>
          <a:p>
            <a:pPr marL="0" lvl="0" indent="0" algn="l" rtl="0">
              <a:spcBef>
                <a:spcPts val="1200"/>
              </a:spcBef>
              <a:spcAft>
                <a:spcPts val="1200"/>
              </a:spcAft>
              <a:buNone/>
            </a:pPr>
            <a:r>
              <a:rPr lang="en"/>
              <a:t>Instead of </a:t>
            </a:r>
            <a:r>
              <a:rPr lang="en">
                <a:latin typeface="Consolas"/>
                <a:ea typeface="Consolas"/>
                <a:cs typeface="Consolas"/>
                <a:sym typeface="Consolas"/>
              </a:rPr>
              <a:t>callq</a:t>
            </a:r>
            <a:r>
              <a:rPr lang="en"/>
              <a:t>, use an indirect jump, e.g., </a:t>
            </a:r>
            <a:r>
              <a:rPr lang="en">
                <a:latin typeface="Consolas"/>
                <a:ea typeface="Consolas"/>
                <a:cs typeface="Consolas"/>
                <a:sym typeface="Consolas"/>
              </a:rPr>
              <a:t>jmp* %eax</a:t>
            </a:r>
            <a:r>
              <a:rPr lang="en"/>
              <a:t>, to make a tail call.</a:t>
            </a:r>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2124"/>
        <p:cNvGrpSpPr/>
        <p:nvPr/>
      </p:nvGrpSpPr>
      <p:grpSpPr>
        <a:xfrm>
          <a:off x="0" y="0"/>
          <a:ext cx="0" cy="0"/>
          <a:chOff x="0" y="0"/>
          <a:chExt cx="0" cy="0"/>
        </a:xfrm>
      </p:grpSpPr>
      <p:sp>
        <p:nvSpPr>
          <p:cNvPr id="2125" name="Google Shape;2125;p2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Compilation of </a:t>
            </a:r>
            <a:r>
              <a:rPr lang="en">
                <a:latin typeface="Consolas"/>
                <a:ea typeface="Consolas"/>
                <a:cs typeface="Consolas"/>
                <a:sym typeface="Consolas"/>
              </a:rPr>
              <a:t>tail_sum</a:t>
            </a:r>
            <a:endParaRPr>
              <a:latin typeface="Consolas"/>
              <a:ea typeface="Consolas"/>
              <a:cs typeface="Consolas"/>
              <a:sym typeface="Consolas"/>
            </a:endParaRPr>
          </a:p>
        </p:txBody>
      </p:sp>
      <p:sp>
        <p:nvSpPr>
          <p:cNvPr id="2126" name="Google Shape;2126;p216"/>
          <p:cNvSpPr txBox="1"/>
          <p:nvPr/>
        </p:nvSpPr>
        <p:spPr>
          <a:xfrm>
            <a:off x="3480700" y="1086825"/>
            <a:ext cx="2493000" cy="40635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tail_sum:</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pushq %rbp</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movq %rsp, %rbp</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subq $0, %rsp</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addq $0, %r15</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jmp tail_sum_start</a:t>
            </a:r>
            <a:endParaRPr>
              <a:solidFill>
                <a:schemeClr val="dk1"/>
              </a:solidFill>
              <a:latin typeface="Consolas"/>
              <a:ea typeface="Consolas"/>
              <a:cs typeface="Consolas"/>
              <a:sym typeface="Consolas"/>
            </a:endParaRPr>
          </a:p>
          <a:p>
            <a:pPr marL="0" lvl="0" indent="0" algn="l" rtl="0">
              <a:spcBef>
                <a:spcPts val="0"/>
              </a:spcBef>
              <a:spcAft>
                <a:spcPts val="0"/>
              </a:spcAft>
              <a:buNone/>
            </a:pPr>
            <a:endParaRPr>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tail_sum_start: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movq %rdi, %rcx</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cmpq $0, %rcx</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je block.51</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jmp block.52</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tail_sum_conclusion:</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subq $0, %r15</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addq $0, %rsp</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popq %rbp</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retq</a:t>
            </a:r>
            <a:endParaRPr>
              <a:latin typeface="Consolas"/>
              <a:ea typeface="Consolas"/>
              <a:cs typeface="Consolas"/>
              <a:sym typeface="Consolas"/>
            </a:endParaRPr>
          </a:p>
        </p:txBody>
      </p:sp>
      <p:sp>
        <p:nvSpPr>
          <p:cNvPr id="2127" name="Google Shape;2127;p216"/>
          <p:cNvSpPr txBox="1"/>
          <p:nvPr/>
        </p:nvSpPr>
        <p:spPr>
          <a:xfrm>
            <a:off x="5973700" y="1086825"/>
            <a:ext cx="3117000" cy="3417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onsolas"/>
                <a:ea typeface="Consolas"/>
                <a:cs typeface="Consolas"/>
                <a:sym typeface="Consolas"/>
              </a:rPr>
              <a:t>block.51:</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movq %rsi, %rax</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jmp tail_sum_conclusion</a:t>
            </a:r>
            <a:endParaRPr>
              <a:solidFill>
                <a:schemeClr val="dk1"/>
              </a:solidFill>
              <a:latin typeface="Consolas"/>
              <a:ea typeface="Consolas"/>
              <a:cs typeface="Consolas"/>
              <a:sym typeface="Consolas"/>
            </a:endParaRPr>
          </a:p>
          <a:p>
            <a:pPr marL="0" lvl="0" indent="0" algn="l" rtl="0">
              <a:spcBef>
                <a:spcPts val="0"/>
              </a:spcBef>
              <a:spcAft>
                <a:spcPts val="0"/>
              </a:spcAft>
              <a:buNone/>
            </a:pP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block.52:</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rgbClr val="FF0000"/>
                </a:solidFill>
                <a:latin typeface="Consolas"/>
                <a:ea typeface="Consolas"/>
                <a:cs typeface="Consolas"/>
                <a:sym typeface="Consolas"/>
              </a:rPr>
              <a:t>	leaq tail_sum(%rip), %rdx</a:t>
            </a:r>
            <a:endParaRPr>
              <a:solidFill>
                <a:srgbClr val="FF0000"/>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movq %rcx, %rdi</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subq $1, </a:t>
            </a:r>
            <a:r>
              <a:rPr lang="en">
                <a:solidFill>
                  <a:srgbClr val="FF0000"/>
                </a:solidFill>
                <a:latin typeface="Consolas"/>
                <a:ea typeface="Consolas"/>
                <a:cs typeface="Consolas"/>
                <a:sym typeface="Consolas"/>
              </a:rPr>
              <a:t>%rdi</a:t>
            </a:r>
            <a:endParaRPr>
              <a:solidFill>
                <a:srgbClr val="FF0000"/>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addq %rsi, %rcx</a:t>
            </a:r>
            <a:endParaRPr>
              <a:solidFill>
                <a:schemeClr val="dk1"/>
              </a:solidFill>
              <a:latin typeface="Consolas"/>
              <a:ea typeface="Consolas"/>
              <a:cs typeface="Consolas"/>
              <a:sym typeface="Consolas"/>
            </a:endParaRPr>
          </a:p>
          <a:p>
            <a:pPr marL="0" lvl="0" indent="0" algn="l" rtl="0">
              <a:spcBef>
                <a:spcPts val="0"/>
              </a:spcBef>
              <a:spcAft>
                <a:spcPts val="0"/>
              </a:spcAft>
              <a:buNone/>
            </a:pPr>
            <a:r>
              <a:rPr lang="en">
                <a:solidFill>
                  <a:schemeClr val="dk1"/>
                </a:solidFill>
                <a:latin typeface="Consolas"/>
                <a:ea typeface="Consolas"/>
                <a:cs typeface="Consolas"/>
                <a:sym typeface="Consolas"/>
              </a:rPr>
              <a:t>	movq %rcx, </a:t>
            </a:r>
            <a:r>
              <a:rPr lang="en">
                <a:solidFill>
                  <a:srgbClr val="FF0000"/>
                </a:solidFill>
                <a:latin typeface="Consolas"/>
                <a:ea typeface="Consolas"/>
                <a:cs typeface="Consolas"/>
                <a:sym typeface="Consolas"/>
              </a:rPr>
              <a:t>%rsi</a:t>
            </a:r>
            <a:endParaRPr>
              <a:solidFill>
                <a:srgbClr val="FF0000"/>
              </a:solidFill>
              <a:latin typeface="Consolas"/>
              <a:ea typeface="Consolas"/>
              <a:cs typeface="Consolas"/>
              <a:sym typeface="Consolas"/>
            </a:endParaRPr>
          </a:p>
          <a:p>
            <a:pPr marL="0" lvl="0" indent="0" algn="l" rtl="0">
              <a:spcBef>
                <a:spcPts val="0"/>
              </a:spcBef>
              <a:spcAft>
                <a:spcPts val="0"/>
              </a:spcAft>
              <a:buNone/>
            </a:pPr>
            <a:r>
              <a:rPr lang="en">
                <a:solidFill>
                  <a:srgbClr val="FF0000"/>
                </a:solidFill>
                <a:latin typeface="Consolas"/>
                <a:ea typeface="Consolas"/>
                <a:cs typeface="Consolas"/>
                <a:sym typeface="Consolas"/>
              </a:rPr>
              <a:t>	movq %rdx, %rax</a:t>
            </a:r>
            <a:endParaRPr>
              <a:solidFill>
                <a:srgbClr val="FF0000"/>
              </a:solidFill>
              <a:latin typeface="Consolas"/>
              <a:ea typeface="Consolas"/>
              <a:cs typeface="Consolas"/>
              <a:sym typeface="Consolas"/>
            </a:endParaRPr>
          </a:p>
          <a:p>
            <a:pPr marL="0" lvl="0" indent="0" algn="l" rtl="0">
              <a:spcBef>
                <a:spcPts val="0"/>
              </a:spcBef>
              <a:spcAft>
                <a:spcPts val="0"/>
              </a:spcAft>
              <a:buNone/>
            </a:pPr>
            <a:r>
              <a:rPr lang="en">
                <a:solidFill>
                  <a:srgbClr val="FF0000"/>
                </a:solidFill>
                <a:latin typeface="Consolas"/>
                <a:ea typeface="Consolas"/>
                <a:cs typeface="Consolas"/>
                <a:sym typeface="Consolas"/>
              </a:rPr>
              <a:t>	subq $0, %r15</a:t>
            </a:r>
            <a:endParaRPr>
              <a:solidFill>
                <a:srgbClr val="FF0000"/>
              </a:solidFill>
              <a:latin typeface="Consolas"/>
              <a:ea typeface="Consolas"/>
              <a:cs typeface="Consolas"/>
              <a:sym typeface="Consolas"/>
            </a:endParaRPr>
          </a:p>
          <a:p>
            <a:pPr marL="0" lvl="0" indent="0" algn="l" rtl="0">
              <a:spcBef>
                <a:spcPts val="0"/>
              </a:spcBef>
              <a:spcAft>
                <a:spcPts val="0"/>
              </a:spcAft>
              <a:buNone/>
            </a:pPr>
            <a:r>
              <a:rPr lang="en">
                <a:solidFill>
                  <a:srgbClr val="FF0000"/>
                </a:solidFill>
                <a:latin typeface="Consolas"/>
                <a:ea typeface="Consolas"/>
                <a:cs typeface="Consolas"/>
                <a:sym typeface="Consolas"/>
              </a:rPr>
              <a:t>	addq $0, %rsp</a:t>
            </a:r>
            <a:endParaRPr>
              <a:solidFill>
                <a:srgbClr val="FF0000"/>
              </a:solidFill>
              <a:latin typeface="Consolas"/>
              <a:ea typeface="Consolas"/>
              <a:cs typeface="Consolas"/>
              <a:sym typeface="Consolas"/>
            </a:endParaRPr>
          </a:p>
          <a:p>
            <a:pPr marL="0" lvl="0" indent="0" algn="l" rtl="0">
              <a:spcBef>
                <a:spcPts val="0"/>
              </a:spcBef>
              <a:spcAft>
                <a:spcPts val="0"/>
              </a:spcAft>
              <a:buNone/>
            </a:pPr>
            <a:r>
              <a:rPr lang="en">
                <a:solidFill>
                  <a:srgbClr val="FF0000"/>
                </a:solidFill>
                <a:latin typeface="Consolas"/>
                <a:ea typeface="Consolas"/>
                <a:cs typeface="Consolas"/>
                <a:sym typeface="Consolas"/>
              </a:rPr>
              <a:t>	popq %rbp</a:t>
            </a:r>
            <a:endParaRPr>
              <a:solidFill>
                <a:srgbClr val="FF0000"/>
              </a:solidFill>
              <a:latin typeface="Consolas"/>
              <a:ea typeface="Consolas"/>
              <a:cs typeface="Consolas"/>
              <a:sym typeface="Consolas"/>
            </a:endParaRPr>
          </a:p>
          <a:p>
            <a:pPr marL="0" lvl="0" indent="0" algn="l" rtl="0">
              <a:spcBef>
                <a:spcPts val="0"/>
              </a:spcBef>
              <a:spcAft>
                <a:spcPts val="0"/>
              </a:spcAft>
              <a:buNone/>
            </a:pPr>
            <a:r>
              <a:rPr lang="en">
                <a:solidFill>
                  <a:srgbClr val="FF0000"/>
                </a:solidFill>
                <a:latin typeface="Consolas"/>
                <a:ea typeface="Consolas"/>
                <a:cs typeface="Consolas"/>
                <a:sym typeface="Consolas"/>
              </a:rPr>
              <a:t>	jmp *%rax</a:t>
            </a:r>
            <a:endParaRPr>
              <a:solidFill>
                <a:srgbClr val="FF0000"/>
              </a:solidFill>
              <a:latin typeface="Consolas"/>
              <a:ea typeface="Consolas"/>
              <a:cs typeface="Consolas"/>
              <a:sym typeface="Consolas"/>
            </a:endParaRPr>
          </a:p>
        </p:txBody>
      </p:sp>
      <p:sp>
        <p:nvSpPr>
          <p:cNvPr id="2128" name="Google Shape;2128;p216"/>
          <p:cNvSpPr txBox="1"/>
          <p:nvPr/>
        </p:nvSpPr>
        <p:spPr>
          <a:xfrm>
            <a:off x="36225" y="2001225"/>
            <a:ext cx="34224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solidFill>
                  <a:schemeClr val="dk2"/>
                </a:solidFill>
                <a:latin typeface="Consolas"/>
                <a:ea typeface="Consolas"/>
                <a:cs typeface="Consolas"/>
                <a:sym typeface="Consolas"/>
              </a:rPr>
              <a:t>(define (tail_sum n r)</a:t>
            </a:r>
            <a:endParaRPr>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solidFill>
                  <a:schemeClr val="dk2"/>
                </a:solidFill>
                <a:latin typeface="Consolas"/>
                <a:ea typeface="Consolas"/>
                <a:cs typeface="Consolas"/>
                <a:sym typeface="Consolas"/>
              </a:rPr>
              <a:t>  (if (eq? n 0)</a:t>
            </a:r>
            <a:endParaRPr>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solidFill>
                  <a:schemeClr val="dk2"/>
                </a:solidFill>
                <a:latin typeface="Consolas"/>
                <a:ea typeface="Consolas"/>
                <a:cs typeface="Consolas"/>
                <a:sym typeface="Consolas"/>
              </a:rPr>
              <a:t>    r</a:t>
            </a:r>
            <a:endParaRPr>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solidFill>
                  <a:schemeClr val="dk2"/>
                </a:solidFill>
                <a:latin typeface="Consolas"/>
                <a:ea typeface="Consolas"/>
                <a:cs typeface="Consolas"/>
                <a:sym typeface="Consolas"/>
              </a:rPr>
              <a:t>    (</a:t>
            </a:r>
            <a:r>
              <a:rPr lang="en">
                <a:solidFill>
                  <a:schemeClr val="dk2"/>
                </a:solidFill>
                <a:highlight>
                  <a:schemeClr val="lt1"/>
                </a:highlight>
                <a:latin typeface="Consolas"/>
                <a:ea typeface="Consolas"/>
                <a:cs typeface="Consolas"/>
                <a:sym typeface="Consolas"/>
              </a:rPr>
              <a:t>tail_sum</a:t>
            </a:r>
            <a:r>
              <a:rPr lang="en">
                <a:solidFill>
                  <a:schemeClr val="dk2"/>
                </a:solidFill>
                <a:latin typeface="Consolas"/>
                <a:ea typeface="Consolas"/>
                <a:cs typeface="Consolas"/>
                <a:sym typeface="Consolas"/>
              </a:rPr>
              <a:t> (- n 1) (+ n r))))</a:t>
            </a:r>
            <a:endParaRPr sz="1000">
              <a:latin typeface="Consolas"/>
              <a:ea typeface="Consolas"/>
              <a:cs typeface="Consolas"/>
              <a:sym typeface="Consolas"/>
            </a:endParaRP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2132"/>
        <p:cNvGrpSpPr/>
        <p:nvPr/>
      </p:nvGrpSpPr>
      <p:grpSpPr>
        <a:xfrm>
          <a:off x="0" y="0"/>
          <a:ext cx="0" cy="0"/>
          <a:chOff x="0" y="0"/>
          <a:chExt cx="0" cy="0"/>
        </a:xfrm>
      </p:grpSpPr>
      <p:sp>
        <p:nvSpPr>
          <p:cNvPr id="2133" name="Google Shape;2133;p2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Shrink</a:t>
            </a:r>
            <a:endParaRPr/>
          </a:p>
        </p:txBody>
      </p:sp>
      <p:sp>
        <p:nvSpPr>
          <p:cNvPr id="2134" name="Google Shape;2134;p2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Turn the program expression into the </a:t>
            </a:r>
            <a:r>
              <a:rPr lang="en">
                <a:latin typeface="Consolas"/>
                <a:ea typeface="Consolas"/>
                <a:cs typeface="Consolas"/>
                <a:sym typeface="Consolas"/>
              </a:rPr>
              <a:t>main</a:t>
            </a:r>
            <a:r>
              <a:rPr lang="en"/>
              <a:t> function.</a:t>
            </a:r>
            <a:endParaRPr/>
          </a:p>
          <a:p>
            <a:pPr marL="0" lvl="0" indent="0" algn="l" rtl="0">
              <a:spcBef>
                <a:spcPts val="1200"/>
              </a:spcBef>
              <a:spcAft>
                <a:spcPts val="0"/>
              </a:spcAft>
              <a:buClr>
                <a:schemeClr val="dk1"/>
              </a:buClr>
              <a:buSzPts val="1100"/>
              <a:buFont typeface="Arial"/>
              <a:buNone/>
            </a:pPr>
            <a:r>
              <a:rPr lang="en"/>
              <a:t>	</a:t>
            </a:r>
            <a:r>
              <a:rPr lang="en">
                <a:latin typeface="Consolas"/>
                <a:ea typeface="Consolas"/>
                <a:cs typeface="Consolas"/>
                <a:sym typeface="Consolas"/>
              </a:rPr>
              <a:t>(ProgramDefsExp info defs exp)</a:t>
            </a:r>
            <a:endParaRPr>
              <a:latin typeface="Consolas"/>
              <a:ea typeface="Consolas"/>
              <a:cs typeface="Consolas"/>
              <a:sym typeface="Consolas"/>
            </a:endParaRPr>
          </a:p>
          <a:p>
            <a:pPr marL="0" lvl="0" indent="0" algn="l" rtl="0">
              <a:spcBef>
                <a:spcPts val="1200"/>
              </a:spcBef>
              <a:spcAft>
                <a:spcPts val="0"/>
              </a:spcAft>
              <a:buClr>
                <a:schemeClr val="dk1"/>
              </a:buClr>
              <a:buSzPts val="1100"/>
              <a:buFont typeface="Arial"/>
              <a:buNone/>
            </a:pPr>
            <a:r>
              <a:rPr lang="en">
                <a:latin typeface="Consolas"/>
                <a:ea typeface="Consolas"/>
                <a:cs typeface="Consolas"/>
                <a:sym typeface="Consolas"/>
              </a:rPr>
              <a:t>	==&gt;</a:t>
            </a:r>
            <a:endParaRPr>
              <a:latin typeface="Consolas"/>
              <a:ea typeface="Consolas"/>
              <a:cs typeface="Consolas"/>
              <a:sym typeface="Consolas"/>
            </a:endParaRPr>
          </a:p>
          <a:p>
            <a:pPr marL="0" lvl="0" indent="0" algn="l" rtl="0">
              <a:spcBef>
                <a:spcPts val="1200"/>
              </a:spcBef>
              <a:spcAft>
                <a:spcPts val="0"/>
              </a:spcAft>
              <a:buClr>
                <a:schemeClr val="dk1"/>
              </a:buClr>
              <a:buSzPts val="1100"/>
              <a:buFont typeface="Arial"/>
              <a:buNone/>
            </a:pPr>
            <a:r>
              <a:rPr lang="en">
                <a:latin typeface="Consolas"/>
                <a:ea typeface="Consolas"/>
                <a:cs typeface="Consolas"/>
                <a:sym typeface="Consolas"/>
              </a:rPr>
              <a:t>	(ProgramDefs info (append defs (list mainDef)))</a:t>
            </a:r>
            <a:endParaRPr>
              <a:latin typeface="Consolas"/>
              <a:ea typeface="Consolas"/>
              <a:cs typeface="Consolas"/>
              <a:sym typeface="Consolas"/>
            </a:endParaRPr>
          </a:p>
          <a:p>
            <a:pPr marL="0" lvl="0" indent="0" algn="l" rtl="0">
              <a:spcBef>
                <a:spcPts val="1200"/>
              </a:spcBef>
              <a:spcAft>
                <a:spcPts val="0"/>
              </a:spcAft>
              <a:buClr>
                <a:schemeClr val="dk1"/>
              </a:buClr>
              <a:buSzPts val="1100"/>
              <a:buFont typeface="Arial"/>
              <a:buNone/>
            </a:pPr>
            <a:r>
              <a:rPr lang="en"/>
              <a:t>where </a:t>
            </a:r>
            <a:r>
              <a:rPr lang="en">
                <a:latin typeface="Consolas"/>
                <a:ea typeface="Consolas"/>
                <a:cs typeface="Consolas"/>
                <a:sym typeface="Consolas"/>
              </a:rPr>
              <a:t>mainDef</a:t>
            </a:r>
            <a:r>
              <a:rPr lang="en"/>
              <a:t> is</a:t>
            </a:r>
            <a:endParaRPr/>
          </a:p>
          <a:p>
            <a:pPr marL="0" lvl="0" indent="0" algn="l" rtl="0">
              <a:spcBef>
                <a:spcPts val="1200"/>
              </a:spcBef>
              <a:spcAft>
                <a:spcPts val="0"/>
              </a:spcAft>
              <a:buClr>
                <a:schemeClr val="dk1"/>
              </a:buClr>
              <a:buSzPts val="1100"/>
              <a:buFont typeface="Arial"/>
              <a:buNone/>
            </a:pPr>
            <a:r>
              <a:rPr lang="en"/>
              <a:t>	</a:t>
            </a:r>
            <a:r>
              <a:rPr lang="en">
                <a:latin typeface="Consolas"/>
                <a:ea typeface="Consolas"/>
                <a:cs typeface="Consolas"/>
                <a:sym typeface="Consolas"/>
              </a:rPr>
              <a:t>(Def 'main '() 'Integer '() exp')</a:t>
            </a:r>
            <a:endParaRPr>
              <a:latin typeface="Consolas"/>
              <a:ea typeface="Consolas"/>
              <a:cs typeface="Consolas"/>
              <a:sym typeface="Consolas"/>
            </a:endParaRPr>
          </a:p>
          <a:p>
            <a:pPr marL="0" lvl="0" indent="0" algn="l" rtl="0">
              <a:spcBef>
                <a:spcPts val="1200"/>
              </a:spcBef>
              <a:spcAft>
                <a:spcPts val="0"/>
              </a:spcAft>
              <a:buClr>
                <a:schemeClr val="dk1"/>
              </a:buClr>
              <a:buSzPts val="1100"/>
              <a:buFont typeface="Arial"/>
              <a:buNone/>
            </a:pPr>
            <a:endParaRPr/>
          </a:p>
          <a:p>
            <a:pPr marL="0" lvl="0" indent="0" algn="l" rtl="0">
              <a:spcBef>
                <a:spcPts val="1200"/>
              </a:spcBef>
              <a:spcAft>
                <a:spcPts val="1200"/>
              </a:spcAft>
              <a:buNone/>
            </a:pPr>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2138"/>
        <p:cNvGrpSpPr/>
        <p:nvPr/>
      </p:nvGrpSpPr>
      <p:grpSpPr>
        <a:xfrm>
          <a:off x="0" y="0"/>
          <a:ext cx="0" cy="0"/>
          <a:chOff x="0" y="0"/>
          <a:chExt cx="0" cy="0"/>
        </a:xfrm>
      </p:grpSpPr>
      <p:sp>
        <p:nvSpPr>
          <p:cNvPr id="2139" name="Google Shape;2139;p2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Reveal Functions</a:t>
            </a:r>
            <a:endParaRPr/>
          </a:p>
        </p:txBody>
      </p:sp>
      <p:sp>
        <p:nvSpPr>
          <p:cNvPr id="2140" name="Google Shape;2140;p218"/>
          <p:cNvSpPr txBox="1">
            <a:spLocks noGrp="1"/>
          </p:cNvSpPr>
          <p:nvPr>
            <p:ph type="body" idx="1"/>
          </p:nvPr>
        </p:nvSpPr>
        <p:spPr>
          <a:xfrm>
            <a:off x="311700" y="1152475"/>
            <a:ext cx="8520600" cy="147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When we generate the x86 code, each reference to a function will turn into a </a:t>
            </a:r>
            <a:r>
              <a:rPr lang="en">
                <a:latin typeface="Consolas"/>
                <a:ea typeface="Consolas"/>
                <a:cs typeface="Consolas"/>
                <a:sym typeface="Consolas"/>
              </a:rPr>
              <a:t>leaq</a:t>
            </a:r>
            <a:r>
              <a:rPr lang="en"/>
              <a:t> instruction.</a:t>
            </a:r>
            <a:endParaRPr/>
          </a:p>
          <a:p>
            <a:pPr marL="0" lvl="0" indent="0" algn="l" rtl="0">
              <a:spcBef>
                <a:spcPts val="1200"/>
              </a:spcBef>
              <a:spcAft>
                <a:spcPts val="1200"/>
              </a:spcAft>
              <a:buNone/>
            </a:pPr>
            <a:r>
              <a:rPr lang="en"/>
              <a:t>To prepare for that, we mark function references with the </a:t>
            </a:r>
            <a:r>
              <a:rPr lang="en">
                <a:latin typeface="Consolas"/>
                <a:ea typeface="Consolas"/>
                <a:cs typeface="Consolas"/>
                <a:sym typeface="Consolas"/>
              </a:rPr>
              <a:t>FunRef</a:t>
            </a:r>
            <a:r>
              <a:rPr lang="en"/>
              <a:t> AST node.</a:t>
            </a:r>
            <a:endParaRPr/>
          </a:p>
        </p:txBody>
      </p:sp>
      <p:sp>
        <p:nvSpPr>
          <p:cNvPr id="2141" name="Google Shape;2141;p218"/>
          <p:cNvSpPr txBox="1"/>
          <p:nvPr/>
        </p:nvSpPr>
        <p:spPr>
          <a:xfrm>
            <a:off x="790750" y="2726575"/>
            <a:ext cx="74013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x (Bool #t)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(Apply (If (Var x) </a:t>
            </a:r>
            <a:r>
              <a:rPr lang="en">
                <a:solidFill>
                  <a:srgbClr val="FF0000"/>
                </a:solidFill>
                <a:latin typeface="Consolas"/>
                <a:ea typeface="Consolas"/>
                <a:cs typeface="Consolas"/>
                <a:sym typeface="Consolas"/>
              </a:rPr>
              <a:t>(Var 'add1) (Var 'sub1)</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(Int 41)))</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====&gt;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x (Bool #t)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(Apply (If (Var x) </a:t>
            </a:r>
            <a:r>
              <a:rPr lang="en">
                <a:solidFill>
                  <a:srgbClr val="FF0000"/>
                </a:solidFill>
                <a:latin typeface="Consolas"/>
                <a:ea typeface="Consolas"/>
                <a:cs typeface="Consolas"/>
                <a:sym typeface="Consolas"/>
              </a:rPr>
              <a:t>(FunRef 'add1) (FunRef 'sub1)</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(Int 41)))</a:t>
            </a:r>
            <a:endParaRPr>
              <a:latin typeface="Consolas"/>
              <a:ea typeface="Consolas"/>
              <a:cs typeface="Consolas"/>
              <a:sym typeface="Consolas"/>
            </a:endParaRP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2145"/>
        <p:cNvGrpSpPr/>
        <p:nvPr/>
      </p:nvGrpSpPr>
      <p:grpSpPr>
        <a:xfrm>
          <a:off x="0" y="0"/>
          <a:ext cx="0" cy="0"/>
          <a:chOff x="0" y="0"/>
          <a:chExt cx="0" cy="0"/>
        </a:xfrm>
      </p:grpSpPr>
      <p:sp>
        <p:nvSpPr>
          <p:cNvPr id="2146" name="Google Shape;2146;p2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Limit Functions</a:t>
            </a:r>
            <a:endParaRPr/>
          </a:p>
        </p:txBody>
      </p:sp>
      <p:sp>
        <p:nvSpPr>
          <p:cNvPr id="2147" name="Google Shape;2147;p219"/>
          <p:cNvSpPr txBox="1">
            <a:spLocks noGrp="1"/>
          </p:cNvSpPr>
          <p:nvPr>
            <p:ph type="body" idx="1"/>
          </p:nvPr>
        </p:nvSpPr>
        <p:spPr>
          <a:xfrm>
            <a:off x="311700" y="1152475"/>
            <a:ext cx="8520600" cy="536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Transform functions so that they have at most 6 parameters.</a:t>
            </a:r>
            <a:endParaRPr/>
          </a:p>
        </p:txBody>
      </p:sp>
      <p:sp>
        <p:nvSpPr>
          <p:cNvPr id="2148" name="Google Shape;2148;p219"/>
          <p:cNvSpPr txBox="1"/>
          <p:nvPr/>
        </p:nvSpPr>
        <p:spPr>
          <a:xfrm>
            <a:off x="580400" y="1869825"/>
            <a:ext cx="8042700" cy="255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(Def f ([x1 : t1] ... [xn : tn]) rt info body)</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====&gt;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(Def f ([x1 : t1] ... [x5 : t5] [vec : (Vector t6 ... tn)]) rt info new-body)</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x6</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====&gt;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(vector-ref vec 0)</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(Apply e0 (e1 ... en))</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====&gt;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(Apply e0 (e1 ... e5 (vector e6 ... en)))</a:t>
            </a:r>
            <a:endParaRPr>
              <a:latin typeface="Consolas"/>
              <a:ea typeface="Consolas"/>
              <a:cs typeface="Consolas"/>
              <a:sym typeface="Consolas"/>
            </a:endParaRP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2152"/>
        <p:cNvGrpSpPr/>
        <p:nvPr/>
      </p:nvGrpSpPr>
      <p:grpSpPr>
        <a:xfrm>
          <a:off x="0" y="0"/>
          <a:ext cx="0" cy="0"/>
          <a:chOff x="0" y="0"/>
          <a:chExt cx="0" cy="0"/>
        </a:xfrm>
      </p:grpSpPr>
      <p:sp>
        <p:nvSpPr>
          <p:cNvPr id="2153" name="Google Shape;2153;p2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with &gt; 6 parameters</a:t>
            </a:r>
            <a:endParaRPr/>
          </a:p>
        </p:txBody>
      </p:sp>
      <p:sp>
        <p:nvSpPr>
          <p:cNvPr id="2154" name="Google Shape;2154;p220"/>
          <p:cNvSpPr txBox="1"/>
          <p:nvPr/>
        </p:nvSpPr>
        <p:spPr>
          <a:xfrm>
            <a:off x="681150" y="1225825"/>
            <a:ext cx="77781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(define (sum [a : Integer] [b : Integer] [c : Integer] [d : Integer]</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[e : Integer] [f : Integer] [g : Integer]) : Integer</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 a (+ b (+ c (+ d (+ e (+ f g)))))))</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(sum 5 5 5 5 5 5 12)</a:t>
            </a:r>
            <a:endParaRPr>
              <a:latin typeface="Consolas"/>
              <a:ea typeface="Consolas"/>
              <a:cs typeface="Consolas"/>
              <a:sym typeface="Consolas"/>
            </a:endParaRPr>
          </a:p>
        </p:txBody>
      </p:sp>
      <p:sp>
        <p:nvSpPr>
          <p:cNvPr id="2155" name="Google Shape;2155;p220"/>
          <p:cNvSpPr txBox="1"/>
          <p:nvPr/>
        </p:nvSpPr>
        <p:spPr>
          <a:xfrm>
            <a:off x="652650" y="3161625"/>
            <a:ext cx="78387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(define (sum [a : Integer] [b : Integer] [c : Integer] [d : Integer]</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[e : Integer] </a:t>
            </a:r>
            <a:r>
              <a:rPr lang="en">
                <a:solidFill>
                  <a:srgbClr val="FF0000"/>
                </a:solidFill>
                <a:latin typeface="Consolas"/>
                <a:ea typeface="Consolas"/>
                <a:cs typeface="Consolas"/>
                <a:sym typeface="Consolas"/>
              </a:rPr>
              <a:t>[vec : (Vector Integer Integer)]</a:t>
            </a:r>
            <a:r>
              <a:rPr lang="en">
                <a:latin typeface="Consolas"/>
                <a:ea typeface="Consolas"/>
                <a:cs typeface="Consolas"/>
                <a:sym typeface="Consolas"/>
              </a:rPr>
              <a:t>) : Integer</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a (+ b (+ c (+ d (+ e (+ </a:t>
            </a:r>
            <a:r>
              <a:rPr lang="en">
                <a:solidFill>
                  <a:srgbClr val="FF0000"/>
                </a:solidFill>
                <a:latin typeface="Consolas"/>
                <a:ea typeface="Consolas"/>
                <a:cs typeface="Consolas"/>
                <a:sym typeface="Consolas"/>
              </a:rPr>
              <a:t>(vector-ref vec 0) (vector-ref vec 1)</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(define (main) : Integer</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((fun-ref sum 7) 5 5 5 5 5 </a:t>
            </a:r>
            <a:r>
              <a:rPr lang="en">
                <a:solidFill>
                  <a:srgbClr val="FF0000"/>
                </a:solidFill>
                <a:latin typeface="Consolas"/>
                <a:ea typeface="Consolas"/>
                <a:cs typeface="Consolas"/>
                <a:sym typeface="Consolas"/>
              </a:rPr>
              <a:t>(vector 5 12)</a:t>
            </a:r>
            <a:r>
              <a:rPr lang="en">
                <a:latin typeface="Consolas"/>
                <a:ea typeface="Consolas"/>
                <a:cs typeface="Consolas"/>
                <a:sym typeface="Consolas"/>
              </a:rPr>
              <a:t>))</a:t>
            </a:r>
            <a:endParaRPr>
              <a:latin typeface="Consolas"/>
              <a:ea typeface="Consolas"/>
              <a:cs typeface="Consolas"/>
              <a:sym typeface="Consolas"/>
            </a:endParaRPr>
          </a:p>
        </p:txBody>
      </p:sp>
      <p:sp>
        <p:nvSpPr>
          <p:cNvPr id="2156" name="Google Shape;2156;p220"/>
          <p:cNvSpPr/>
          <p:nvPr/>
        </p:nvSpPr>
        <p:spPr>
          <a:xfrm>
            <a:off x="2547000" y="2466600"/>
            <a:ext cx="468000" cy="7056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2160"/>
        <p:cNvGrpSpPr/>
        <p:nvPr/>
      </p:nvGrpSpPr>
      <p:grpSpPr>
        <a:xfrm>
          <a:off x="0" y="0"/>
          <a:ext cx="0" cy="0"/>
          <a:chOff x="0" y="0"/>
          <a:chExt cx="0" cy="0"/>
        </a:xfrm>
      </p:grpSpPr>
      <p:sp>
        <p:nvSpPr>
          <p:cNvPr id="2161" name="Google Shape;2161;p2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Explicate Control</a:t>
            </a:r>
            <a:endParaRPr/>
          </a:p>
        </p:txBody>
      </p:sp>
      <p:sp>
        <p:nvSpPr>
          <p:cNvPr id="2162" name="Google Shape;2162;p2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In tail context, mark function calls as tail calls:</a:t>
            </a:r>
            <a:endParaRPr/>
          </a:p>
          <a:p>
            <a:pPr marL="457200" lvl="0" indent="-342900" algn="l" rtl="0">
              <a:spcBef>
                <a:spcPts val="1200"/>
              </a:spcBef>
              <a:spcAft>
                <a:spcPts val="0"/>
              </a:spcAft>
              <a:buSzPts val="1800"/>
              <a:buChar char="●"/>
            </a:pPr>
            <a:r>
              <a:rPr lang="en">
                <a:latin typeface="Consolas"/>
                <a:ea typeface="Consolas"/>
                <a:cs typeface="Consolas"/>
                <a:sym typeface="Consolas"/>
              </a:rPr>
              <a:t>Apply</a:t>
            </a:r>
            <a:r>
              <a:rPr lang="en"/>
              <a:t> becomes </a:t>
            </a:r>
            <a:r>
              <a:rPr lang="en">
                <a:latin typeface="Consolas"/>
                <a:ea typeface="Consolas"/>
                <a:cs typeface="Consolas"/>
                <a:sym typeface="Consolas"/>
              </a:rPr>
              <a:t>TailCall</a:t>
            </a:r>
            <a:r>
              <a:rPr lang="en"/>
              <a:t>.</a:t>
            </a:r>
            <a:endParaRPr/>
          </a:p>
          <a:p>
            <a:pPr marL="0" lvl="0" indent="0" algn="l" rtl="0">
              <a:spcBef>
                <a:spcPts val="1200"/>
              </a:spcBef>
              <a:spcAft>
                <a:spcPts val="0"/>
              </a:spcAft>
              <a:buNone/>
            </a:pPr>
            <a:r>
              <a:rPr lang="en"/>
              <a:t>Otherwise,</a:t>
            </a:r>
            <a:endParaRPr/>
          </a:p>
          <a:p>
            <a:pPr marL="457200" lvl="0" indent="-342900" algn="l" rtl="0">
              <a:spcBef>
                <a:spcPts val="1200"/>
              </a:spcBef>
              <a:spcAft>
                <a:spcPts val="0"/>
              </a:spcAft>
              <a:buSzPts val="1800"/>
              <a:buChar char="●"/>
            </a:pPr>
            <a:r>
              <a:rPr lang="en">
                <a:latin typeface="Consolas"/>
                <a:ea typeface="Consolas"/>
                <a:cs typeface="Consolas"/>
                <a:sym typeface="Consolas"/>
              </a:rPr>
              <a:t>Apply</a:t>
            </a:r>
            <a:r>
              <a:rPr lang="en"/>
              <a:t> becomes </a:t>
            </a:r>
            <a:r>
              <a:rPr lang="en">
                <a:latin typeface="Consolas"/>
                <a:ea typeface="Consolas"/>
                <a:cs typeface="Consolas"/>
                <a:sym typeface="Consolas"/>
              </a:rPr>
              <a:t>Call</a:t>
            </a:r>
            <a:r>
              <a:rPr lang="en"/>
              <a:t>.</a:t>
            </a:r>
            <a:endParaRPr/>
          </a:p>
          <a:p>
            <a:pPr marL="0" lvl="0" indent="0" algn="l" rtl="0">
              <a:spcBef>
                <a:spcPts val="1200"/>
              </a:spcBef>
              <a:spcAft>
                <a:spcPts val="1200"/>
              </a:spcAft>
              <a:buNone/>
            </a:pPr>
            <a:r>
              <a:rPr lang="en"/>
              <a:t>New helper function for function definitions. Similar to the code for the program.</a:t>
            </a:r>
            <a:endParaRP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2166"/>
        <p:cNvGrpSpPr/>
        <p:nvPr/>
      </p:nvGrpSpPr>
      <p:grpSpPr>
        <a:xfrm>
          <a:off x="0" y="0"/>
          <a:ext cx="0" cy="0"/>
          <a:chOff x="0" y="0"/>
          <a:chExt cx="0" cy="0"/>
        </a:xfrm>
      </p:grpSpPr>
      <p:sp>
        <p:nvSpPr>
          <p:cNvPr id="2167" name="Google Shape;2167;p2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Instruction Selection</a:t>
            </a:r>
            <a:endParaRPr/>
          </a:p>
        </p:txBody>
      </p:sp>
      <p:sp>
        <p:nvSpPr>
          <p:cNvPr id="2168" name="Google Shape;2168;p222"/>
          <p:cNvSpPr txBox="1">
            <a:spLocks noGrp="1"/>
          </p:cNvSpPr>
          <p:nvPr>
            <p:ph type="body" idx="1"/>
          </p:nvPr>
        </p:nvSpPr>
        <p:spPr>
          <a:xfrm>
            <a:off x="311700" y="1152475"/>
            <a:ext cx="8520600" cy="37788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lhs = (FunRef f)</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==&gt;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leaq (FunRef f), lhs'</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lhs = (Call fun (arg</a:t>
            </a:r>
            <a:r>
              <a:rPr lang="en" baseline="-25000">
                <a:latin typeface="Consolas"/>
                <a:ea typeface="Consolas"/>
                <a:cs typeface="Consolas"/>
                <a:sym typeface="Consolas"/>
              </a:rPr>
              <a:t>1</a:t>
            </a:r>
            <a:r>
              <a:rPr lang="en">
                <a:latin typeface="Consolas"/>
                <a:ea typeface="Consolas"/>
                <a:cs typeface="Consolas"/>
                <a:sym typeface="Consolas"/>
              </a:rPr>
              <a:t> ... arg</a:t>
            </a:r>
            <a:r>
              <a:rPr lang="en" baseline="-25000">
                <a:latin typeface="Consolas"/>
                <a:ea typeface="Consolas"/>
                <a:cs typeface="Consolas"/>
                <a:sym typeface="Consolas"/>
              </a:rPr>
              <a:t>n</a:t>
            </a:r>
            <a:r>
              <a:rPr lang="en">
                <a:latin typeface="Consolas"/>
                <a:ea typeface="Consolas"/>
                <a:cs typeface="Consolas"/>
                <a:sym typeface="Consolas"/>
              </a:rPr>
              <a: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==&gt;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movq arg'</a:t>
            </a:r>
            <a:r>
              <a:rPr lang="en" baseline="-25000">
                <a:latin typeface="Consolas"/>
                <a:ea typeface="Consolas"/>
                <a:cs typeface="Consolas"/>
                <a:sym typeface="Consolas"/>
              </a:rPr>
              <a:t>1</a:t>
            </a:r>
            <a:r>
              <a:rPr lang="en">
                <a:latin typeface="Consolas"/>
                <a:ea typeface="Consolas"/>
                <a:cs typeface="Consolas"/>
                <a:sym typeface="Consolas"/>
              </a:rPr>
              <a:t>, %rdi</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movq arg'</a:t>
            </a:r>
            <a:r>
              <a:rPr lang="en" baseline="-25000">
                <a:latin typeface="Consolas"/>
                <a:ea typeface="Consolas"/>
                <a:cs typeface="Consolas"/>
                <a:sym typeface="Consolas"/>
              </a:rPr>
              <a:t>2</a:t>
            </a:r>
            <a:r>
              <a:rPr lang="en">
                <a:latin typeface="Consolas"/>
                <a:ea typeface="Consolas"/>
                <a:cs typeface="Consolas"/>
                <a:sym typeface="Consolas"/>
              </a:rPr>
              <a:t>, %rsi</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(IndirectCallq fun' n)</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movq %rax, lhs'</a:t>
            </a:r>
            <a:endParaRPr>
              <a:latin typeface="Consolas"/>
              <a:ea typeface="Consolas"/>
              <a:cs typeface="Consolas"/>
              <a:sym typeface="Consolas"/>
            </a:endParaRPr>
          </a:p>
        </p:txBody>
      </p:sp>
      <p:sp>
        <p:nvSpPr>
          <p:cNvPr id="2169" name="Google Shape;2169;p222"/>
          <p:cNvSpPr txBox="1"/>
          <p:nvPr/>
        </p:nvSpPr>
        <p:spPr>
          <a:xfrm>
            <a:off x="5140800" y="1143000"/>
            <a:ext cx="39456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latin typeface="Consolas"/>
                <a:ea typeface="Consolas"/>
                <a:cs typeface="Consolas"/>
                <a:sym typeface="Consolas"/>
              </a:rPr>
              <a:t>(TailCall fun (arg</a:t>
            </a:r>
            <a:r>
              <a:rPr lang="en" sz="1800" baseline="-25000">
                <a:solidFill>
                  <a:schemeClr val="dk2"/>
                </a:solidFill>
                <a:latin typeface="Consolas"/>
                <a:ea typeface="Consolas"/>
                <a:cs typeface="Consolas"/>
                <a:sym typeface="Consolas"/>
              </a:rPr>
              <a:t>1</a:t>
            </a:r>
            <a:r>
              <a:rPr lang="en" sz="1800">
                <a:solidFill>
                  <a:schemeClr val="dk2"/>
                </a:solidFill>
                <a:latin typeface="Consolas"/>
                <a:ea typeface="Consolas"/>
                <a:cs typeface="Consolas"/>
                <a:sym typeface="Consolas"/>
              </a:rPr>
              <a:t> .. arg</a:t>
            </a:r>
            <a:r>
              <a:rPr lang="en" sz="1800" baseline="-25000">
                <a:solidFill>
                  <a:schemeClr val="dk2"/>
                </a:solidFill>
                <a:latin typeface="Consolas"/>
                <a:ea typeface="Consolas"/>
                <a:cs typeface="Consolas"/>
                <a:sym typeface="Consolas"/>
              </a:rPr>
              <a:t>n</a:t>
            </a:r>
            <a:r>
              <a:rPr lang="en" sz="1800">
                <a:solidFill>
                  <a:schemeClr val="dk2"/>
                </a:solidFill>
                <a:latin typeface="Consolas"/>
                <a:ea typeface="Consolas"/>
                <a:cs typeface="Consolas"/>
                <a:sym typeface="Consolas"/>
              </a:rPr>
              <a:t>))</a:t>
            </a:r>
            <a:endParaRPr sz="1800">
              <a:solidFill>
                <a:schemeClr val="dk2"/>
              </a:solidFill>
              <a:latin typeface="Consolas"/>
              <a:ea typeface="Consolas"/>
              <a:cs typeface="Consolas"/>
              <a:sym typeface="Consolas"/>
            </a:endParaRPr>
          </a:p>
          <a:p>
            <a:pPr marL="0" lvl="0" indent="0" algn="l" rtl="0">
              <a:spcBef>
                <a:spcPts val="0"/>
              </a:spcBef>
              <a:spcAft>
                <a:spcPts val="0"/>
              </a:spcAft>
              <a:buNone/>
            </a:pPr>
            <a:r>
              <a:rPr lang="en" sz="1800">
                <a:solidFill>
                  <a:schemeClr val="dk2"/>
                </a:solidFill>
                <a:latin typeface="Consolas"/>
                <a:ea typeface="Consolas"/>
                <a:cs typeface="Consolas"/>
                <a:sym typeface="Consolas"/>
              </a:rPr>
              <a:t>==&gt;</a:t>
            </a:r>
            <a:endParaRPr sz="1800">
              <a:solidFill>
                <a:schemeClr val="dk2"/>
              </a:solidFill>
              <a:latin typeface="Consolas"/>
              <a:ea typeface="Consolas"/>
              <a:cs typeface="Consolas"/>
              <a:sym typeface="Consolas"/>
            </a:endParaRPr>
          </a:p>
          <a:p>
            <a:pPr marL="0" lvl="0" indent="0" algn="l" rtl="0">
              <a:spcBef>
                <a:spcPts val="0"/>
              </a:spcBef>
              <a:spcAft>
                <a:spcPts val="0"/>
              </a:spcAft>
              <a:buNone/>
            </a:pPr>
            <a:r>
              <a:rPr lang="en" sz="1800">
                <a:solidFill>
                  <a:schemeClr val="dk2"/>
                </a:solidFill>
                <a:latin typeface="Consolas"/>
                <a:ea typeface="Consolas"/>
                <a:cs typeface="Consolas"/>
                <a:sym typeface="Consolas"/>
              </a:rPr>
              <a:t>movq arg'</a:t>
            </a:r>
            <a:r>
              <a:rPr lang="en" sz="1800" baseline="-25000">
                <a:solidFill>
                  <a:schemeClr val="dk2"/>
                </a:solidFill>
                <a:latin typeface="Consolas"/>
                <a:ea typeface="Consolas"/>
                <a:cs typeface="Consolas"/>
                <a:sym typeface="Consolas"/>
              </a:rPr>
              <a:t>1</a:t>
            </a:r>
            <a:r>
              <a:rPr lang="en" sz="1800">
                <a:solidFill>
                  <a:schemeClr val="dk2"/>
                </a:solidFill>
                <a:latin typeface="Consolas"/>
                <a:ea typeface="Consolas"/>
                <a:cs typeface="Consolas"/>
                <a:sym typeface="Consolas"/>
              </a:rPr>
              <a:t>, %rdi</a:t>
            </a:r>
            <a:endParaRPr sz="1800">
              <a:solidFill>
                <a:schemeClr val="dk2"/>
              </a:solidFill>
              <a:latin typeface="Consolas"/>
              <a:ea typeface="Consolas"/>
              <a:cs typeface="Consolas"/>
              <a:sym typeface="Consolas"/>
            </a:endParaRPr>
          </a:p>
          <a:p>
            <a:pPr marL="0" lvl="0" indent="0" algn="l" rtl="0">
              <a:spcBef>
                <a:spcPts val="0"/>
              </a:spcBef>
              <a:spcAft>
                <a:spcPts val="0"/>
              </a:spcAft>
              <a:buNone/>
            </a:pPr>
            <a:r>
              <a:rPr lang="en" sz="1800">
                <a:solidFill>
                  <a:schemeClr val="dk2"/>
                </a:solidFill>
                <a:latin typeface="Consolas"/>
                <a:ea typeface="Consolas"/>
                <a:cs typeface="Consolas"/>
                <a:sym typeface="Consolas"/>
              </a:rPr>
              <a:t>movq arg'</a:t>
            </a:r>
            <a:r>
              <a:rPr lang="en" sz="1800" baseline="-25000">
                <a:solidFill>
                  <a:schemeClr val="dk2"/>
                </a:solidFill>
                <a:latin typeface="Consolas"/>
                <a:ea typeface="Consolas"/>
                <a:cs typeface="Consolas"/>
                <a:sym typeface="Consolas"/>
              </a:rPr>
              <a:t>2</a:t>
            </a:r>
            <a:r>
              <a:rPr lang="en" sz="1800">
                <a:solidFill>
                  <a:schemeClr val="dk2"/>
                </a:solidFill>
                <a:latin typeface="Consolas"/>
                <a:ea typeface="Consolas"/>
                <a:cs typeface="Consolas"/>
                <a:sym typeface="Consolas"/>
              </a:rPr>
              <a:t>, %rsi</a:t>
            </a:r>
            <a:endParaRPr sz="1800">
              <a:solidFill>
                <a:schemeClr val="dk2"/>
              </a:solidFill>
              <a:latin typeface="Consolas"/>
              <a:ea typeface="Consolas"/>
              <a:cs typeface="Consolas"/>
              <a:sym typeface="Consolas"/>
            </a:endParaRPr>
          </a:p>
          <a:p>
            <a:pPr marL="0" lvl="0" indent="0" algn="l" rtl="0">
              <a:spcBef>
                <a:spcPts val="0"/>
              </a:spcBef>
              <a:spcAft>
                <a:spcPts val="0"/>
              </a:spcAft>
              <a:buNone/>
            </a:pPr>
            <a:r>
              <a:rPr lang="en" sz="1800">
                <a:solidFill>
                  <a:schemeClr val="dk2"/>
                </a:solidFill>
                <a:latin typeface="Consolas"/>
                <a:ea typeface="Consolas"/>
                <a:cs typeface="Consolas"/>
                <a:sym typeface="Consolas"/>
              </a:rPr>
              <a:t>...</a:t>
            </a:r>
            <a:endParaRPr sz="1800">
              <a:solidFill>
                <a:schemeClr val="dk2"/>
              </a:solidFill>
              <a:latin typeface="Consolas"/>
              <a:ea typeface="Consolas"/>
              <a:cs typeface="Consolas"/>
              <a:sym typeface="Consolas"/>
            </a:endParaRPr>
          </a:p>
          <a:p>
            <a:pPr marL="0" lvl="0" indent="0" algn="l" rtl="0">
              <a:spcBef>
                <a:spcPts val="0"/>
              </a:spcBef>
              <a:spcAft>
                <a:spcPts val="0"/>
              </a:spcAft>
              <a:buNone/>
            </a:pPr>
            <a:r>
              <a:rPr lang="en" sz="1800">
                <a:solidFill>
                  <a:schemeClr val="dk2"/>
                </a:solidFill>
                <a:latin typeface="Consolas"/>
                <a:ea typeface="Consolas"/>
                <a:cs typeface="Consolas"/>
                <a:sym typeface="Consolas"/>
              </a:rPr>
              <a:t>(TailJmp fun')</a:t>
            </a:r>
            <a:endParaRPr sz="1800">
              <a:solidFill>
                <a:schemeClr val="dk2"/>
              </a:solidFill>
              <a:latin typeface="Consolas"/>
              <a:ea typeface="Consolas"/>
              <a:cs typeface="Consolas"/>
              <a:sym typeface="Consolas"/>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2173"/>
        <p:cNvGrpSpPr/>
        <p:nvPr/>
      </p:nvGrpSpPr>
      <p:grpSpPr>
        <a:xfrm>
          <a:off x="0" y="0"/>
          <a:ext cx="0" cy="0"/>
          <a:chOff x="0" y="0"/>
          <a:chExt cx="0" cy="0"/>
        </a:xfrm>
      </p:grpSpPr>
      <p:sp>
        <p:nvSpPr>
          <p:cNvPr id="2174" name="Google Shape;2174;p2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Instruction Selection: Function Definitions</a:t>
            </a:r>
            <a:endParaRPr/>
          </a:p>
        </p:txBody>
      </p:sp>
      <p:sp>
        <p:nvSpPr>
          <p:cNvPr id="2175" name="Google Shape;2175;p223"/>
          <p:cNvSpPr txBox="1">
            <a:spLocks noGrp="1"/>
          </p:cNvSpPr>
          <p:nvPr>
            <p:ph type="body" idx="1"/>
          </p:nvPr>
        </p:nvSpPr>
        <p:spPr>
          <a:xfrm>
            <a:off x="311700" y="1152475"/>
            <a:ext cx="8520600" cy="15783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Translate the function's basic blocks into x86.</a:t>
            </a:r>
            <a:endParaRPr/>
          </a:p>
          <a:p>
            <a:pPr marL="457200" lvl="0" indent="-342900" algn="l" rtl="0">
              <a:spcBef>
                <a:spcPts val="0"/>
              </a:spcBef>
              <a:spcAft>
                <a:spcPts val="0"/>
              </a:spcAft>
              <a:buSzPts val="1800"/>
              <a:buAutoNum type="arabicPeriod"/>
            </a:pPr>
            <a:r>
              <a:rPr lang="en"/>
              <a:t>At the front of the start block, add instructions to move from the argument-passing registers into the parameters.</a:t>
            </a:r>
            <a:endParaRPr/>
          </a:p>
          <a:p>
            <a:pPr marL="457200" lvl="0" indent="-342900" algn="l" rtl="0">
              <a:spcBef>
                <a:spcPts val="0"/>
              </a:spcBef>
              <a:spcAft>
                <a:spcPts val="0"/>
              </a:spcAft>
              <a:buSzPts val="1800"/>
              <a:buAutoNum type="arabicPeriod"/>
            </a:pPr>
            <a:r>
              <a:rPr lang="en"/>
              <a:t>Remove the parameter list from the function definition.</a:t>
            </a:r>
            <a:endParaRPr/>
          </a:p>
        </p:txBody>
      </p:sp>
      <p:sp>
        <p:nvSpPr>
          <p:cNvPr id="2176" name="Google Shape;2176;p223"/>
          <p:cNvSpPr txBox="1"/>
          <p:nvPr/>
        </p:nvSpPr>
        <p:spPr>
          <a:xfrm>
            <a:off x="884025" y="2685725"/>
            <a:ext cx="2703600" cy="218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def tail_sum</a:t>
            </a:r>
            <a:r>
              <a:rPr lang="en" sz="1000">
                <a:solidFill>
                  <a:srgbClr val="FF0000"/>
                </a:solidFill>
                <a:latin typeface="Consolas"/>
                <a:ea typeface="Consolas"/>
                <a:cs typeface="Consolas"/>
                <a:sym typeface="Consolas"/>
              </a:rPr>
              <a:t>(n : int, s : int)</a:t>
            </a:r>
            <a:r>
              <a:rPr lang="en" sz="1000">
                <a:latin typeface="Consolas"/>
                <a:ea typeface="Consolas"/>
                <a:cs typeface="Consolas"/>
                <a:sym typeface="Consolas"/>
              </a:rPr>
              <a:t>:</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block.51:</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return s</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block.52:</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fun.44 = {tail_sum}</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tmp.45 = (n - 1)</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tmp.46 = (n + s)</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tail fun.44(tmp.45, tmp.46)</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tail_sum_start:</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if n == 0:</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goto block.51</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else:</a:t>
            </a:r>
            <a:endParaRPr sz="1000">
              <a:latin typeface="Consolas"/>
              <a:ea typeface="Consolas"/>
              <a:cs typeface="Consolas"/>
              <a:sym typeface="Consolas"/>
            </a:endParaRPr>
          </a:p>
          <a:p>
            <a:pPr marL="0" lvl="0" indent="0" algn="l" rtl="0">
              <a:spcBef>
                <a:spcPts val="0"/>
              </a:spcBef>
              <a:spcAft>
                <a:spcPts val="0"/>
              </a:spcAft>
              <a:buNone/>
            </a:pPr>
            <a:r>
              <a:rPr lang="en" sz="1000">
                <a:latin typeface="Consolas"/>
                <a:ea typeface="Consolas"/>
                <a:cs typeface="Consolas"/>
                <a:sym typeface="Consolas"/>
              </a:rPr>
              <a:t>    	  goto block.52</a:t>
            </a:r>
            <a:endParaRPr sz="1000">
              <a:latin typeface="Consolas"/>
              <a:ea typeface="Consolas"/>
              <a:cs typeface="Consolas"/>
              <a:sym typeface="Consolas"/>
            </a:endParaRPr>
          </a:p>
        </p:txBody>
      </p:sp>
      <p:sp>
        <p:nvSpPr>
          <p:cNvPr id="2177" name="Google Shape;2177;p223"/>
          <p:cNvSpPr txBox="1"/>
          <p:nvPr/>
        </p:nvSpPr>
        <p:spPr>
          <a:xfrm>
            <a:off x="3943225" y="2730775"/>
            <a:ext cx="2613900" cy="218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def tail_sum</a:t>
            </a:r>
            <a:r>
              <a:rPr lang="en" sz="1000">
                <a:solidFill>
                  <a:srgbClr val="FF0000"/>
                </a:solidFill>
                <a:latin typeface="Consolas"/>
                <a:ea typeface="Consolas"/>
                <a:cs typeface="Consolas"/>
                <a:sym typeface="Consolas"/>
              </a:rPr>
              <a:t>()</a:t>
            </a:r>
            <a:r>
              <a:rPr lang="en" sz="1000">
                <a:latin typeface="Consolas"/>
                <a:ea typeface="Consolas"/>
                <a:cs typeface="Consolas"/>
                <a:sym typeface="Consolas"/>
              </a:rPr>
              <a:t>:</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block.51:</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movq s, %rax</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jmp tail_sum_conclusion</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block.52:</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leaq tail_sum(%rip), fun.44</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movq n, tmp.45</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subq $1, tmp.45</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movq n, tmp.46</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addq s, tmp.46</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movq tmp.45, %rdi</a:t>
            </a:r>
            <a:endParaRPr sz="10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latin typeface="Consolas"/>
                <a:ea typeface="Consolas"/>
                <a:cs typeface="Consolas"/>
                <a:sym typeface="Consolas"/>
              </a:rPr>
              <a:t>  	movq tmp.46, %rsi</a:t>
            </a:r>
            <a:endParaRPr sz="1000">
              <a:latin typeface="Consolas"/>
              <a:ea typeface="Consolas"/>
              <a:cs typeface="Consolas"/>
              <a:sym typeface="Consolas"/>
            </a:endParaRPr>
          </a:p>
          <a:p>
            <a:pPr marL="0" lvl="0" indent="0" algn="l" rtl="0">
              <a:spcBef>
                <a:spcPts val="0"/>
              </a:spcBef>
              <a:spcAft>
                <a:spcPts val="0"/>
              </a:spcAft>
              <a:buNone/>
            </a:pPr>
            <a:r>
              <a:rPr lang="en" sz="1000">
                <a:latin typeface="Consolas"/>
                <a:ea typeface="Consolas"/>
                <a:cs typeface="Consolas"/>
                <a:sym typeface="Consolas"/>
              </a:rPr>
              <a:t>  	tailjmp fun.44</a:t>
            </a:r>
            <a:endParaRPr sz="1000">
              <a:latin typeface="Consolas"/>
              <a:ea typeface="Consolas"/>
              <a:cs typeface="Consolas"/>
              <a:sym typeface="Consolas"/>
            </a:endParaRPr>
          </a:p>
        </p:txBody>
      </p:sp>
      <p:sp>
        <p:nvSpPr>
          <p:cNvPr id="2178" name="Google Shape;2178;p223"/>
          <p:cNvSpPr txBox="1"/>
          <p:nvPr/>
        </p:nvSpPr>
        <p:spPr>
          <a:xfrm>
            <a:off x="6669275" y="3268675"/>
            <a:ext cx="16797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000">
                <a:solidFill>
                  <a:schemeClr val="dk1"/>
                </a:solidFill>
                <a:latin typeface="Consolas"/>
                <a:ea typeface="Consolas"/>
                <a:cs typeface="Consolas"/>
                <a:sym typeface="Consolas"/>
              </a:rPr>
              <a:t>tail_sum_start:</a:t>
            </a:r>
            <a:endParaRPr sz="100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solidFill>
                  <a:schemeClr val="dk1"/>
                </a:solidFill>
                <a:latin typeface="Consolas"/>
                <a:ea typeface="Consolas"/>
                <a:cs typeface="Consolas"/>
                <a:sym typeface="Consolas"/>
              </a:rPr>
              <a:t>  	</a:t>
            </a:r>
            <a:r>
              <a:rPr lang="en" sz="1000">
                <a:solidFill>
                  <a:srgbClr val="FF0000"/>
                </a:solidFill>
                <a:latin typeface="Consolas"/>
                <a:ea typeface="Consolas"/>
                <a:cs typeface="Consolas"/>
                <a:sym typeface="Consolas"/>
              </a:rPr>
              <a:t>movq %rdi, n</a:t>
            </a:r>
            <a:endParaRPr sz="1000">
              <a:solidFill>
                <a:srgbClr val="FF0000"/>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solidFill>
                  <a:srgbClr val="FF0000"/>
                </a:solidFill>
                <a:latin typeface="Consolas"/>
                <a:ea typeface="Consolas"/>
                <a:cs typeface="Consolas"/>
                <a:sym typeface="Consolas"/>
              </a:rPr>
              <a:t>  	movq %rsi, s</a:t>
            </a:r>
            <a:endParaRPr sz="1000">
              <a:solidFill>
                <a:srgbClr val="FF0000"/>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solidFill>
                  <a:schemeClr val="dk1"/>
                </a:solidFill>
                <a:latin typeface="Consolas"/>
                <a:ea typeface="Consolas"/>
                <a:cs typeface="Consolas"/>
                <a:sym typeface="Consolas"/>
              </a:rPr>
              <a:t>  	cmpq $0, n</a:t>
            </a:r>
            <a:endParaRPr sz="100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000">
                <a:solidFill>
                  <a:schemeClr val="dk1"/>
                </a:solidFill>
                <a:latin typeface="Consolas"/>
                <a:ea typeface="Consolas"/>
                <a:cs typeface="Consolas"/>
                <a:sym typeface="Consolas"/>
              </a:rPr>
              <a:t>  	je block.51</a:t>
            </a:r>
            <a:endParaRPr sz="1000">
              <a:solidFill>
                <a:schemeClr val="dk1"/>
              </a:solidFill>
              <a:latin typeface="Consolas"/>
              <a:ea typeface="Consolas"/>
              <a:cs typeface="Consolas"/>
              <a:sym typeface="Consolas"/>
            </a:endParaRPr>
          </a:p>
          <a:p>
            <a:pPr marL="0" lvl="0" indent="0" algn="l" rtl="0">
              <a:spcBef>
                <a:spcPts val="0"/>
              </a:spcBef>
              <a:spcAft>
                <a:spcPts val="0"/>
              </a:spcAft>
              <a:buNone/>
            </a:pPr>
            <a:r>
              <a:rPr lang="en" sz="1000">
                <a:solidFill>
                  <a:schemeClr val="dk1"/>
                </a:solidFill>
                <a:latin typeface="Consolas"/>
                <a:ea typeface="Consolas"/>
                <a:cs typeface="Consolas"/>
                <a:sym typeface="Consolas"/>
              </a:rPr>
              <a:t>  	jmp block.52</a:t>
            </a:r>
            <a:endParaRP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2182"/>
        <p:cNvGrpSpPr/>
        <p:nvPr/>
      </p:nvGrpSpPr>
      <p:grpSpPr>
        <a:xfrm>
          <a:off x="0" y="0"/>
          <a:ext cx="0" cy="0"/>
          <a:chOff x="0" y="0"/>
          <a:chExt cx="0" cy="0"/>
        </a:xfrm>
      </p:grpSpPr>
      <p:sp>
        <p:nvSpPr>
          <p:cNvPr id="2183" name="Google Shape;2183;p2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Register Allocation (Liveness, Interference, Coloring)</a:t>
            </a:r>
            <a:endParaRPr/>
          </a:p>
        </p:txBody>
      </p:sp>
      <p:sp>
        <p:nvSpPr>
          <p:cNvPr id="2184" name="Google Shape;2184;p2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Register allocation is performed </a:t>
            </a:r>
            <a:r>
              <a:rPr lang="en" b="1"/>
              <a:t>separately</a:t>
            </a:r>
            <a:r>
              <a:rPr lang="en"/>
              <a:t> for each function.</a:t>
            </a:r>
            <a:endParaRPr/>
          </a:p>
          <a:p>
            <a:pPr marL="0" lvl="0" indent="0" algn="l" rtl="0">
              <a:spcBef>
                <a:spcPts val="1200"/>
              </a:spcBef>
              <a:spcAft>
                <a:spcPts val="0"/>
              </a:spcAft>
              <a:buNone/>
            </a:pPr>
            <a:r>
              <a:rPr lang="en"/>
              <a:t>Regarding liveness analysis:</a:t>
            </a:r>
            <a:endParaRPr/>
          </a:p>
          <a:p>
            <a:pPr marL="457200" lvl="0" indent="-342900" algn="l" rtl="0">
              <a:spcBef>
                <a:spcPts val="1200"/>
              </a:spcBef>
              <a:spcAft>
                <a:spcPts val="0"/>
              </a:spcAft>
              <a:buSzPts val="1800"/>
              <a:buChar char="●"/>
            </a:pPr>
            <a:r>
              <a:rPr lang="en">
                <a:latin typeface="Consolas"/>
                <a:ea typeface="Consolas"/>
                <a:cs typeface="Consolas"/>
                <a:sym typeface="Consolas"/>
              </a:rPr>
              <a:t>leaq</a:t>
            </a:r>
            <a:r>
              <a:rPr lang="en"/>
              <a:t> reads from the first argument and writes to the second.</a:t>
            </a:r>
            <a:endParaRPr/>
          </a:p>
          <a:p>
            <a:pPr marL="457200" lvl="0" indent="-342900" algn="l" rtl="0">
              <a:spcBef>
                <a:spcPts val="0"/>
              </a:spcBef>
              <a:spcAft>
                <a:spcPts val="0"/>
              </a:spcAft>
              <a:buSzPts val="1800"/>
              <a:buChar char="●"/>
            </a:pPr>
            <a:r>
              <a:rPr lang="en">
                <a:latin typeface="Consolas"/>
                <a:ea typeface="Consolas"/>
                <a:cs typeface="Consolas"/>
                <a:sym typeface="Consolas"/>
              </a:rPr>
              <a:t>IndirectCallq</a:t>
            </a:r>
            <a:r>
              <a:rPr lang="en"/>
              <a:t> and </a:t>
            </a:r>
            <a:r>
              <a:rPr lang="en">
                <a:latin typeface="Consolas"/>
                <a:ea typeface="Consolas"/>
                <a:cs typeface="Consolas"/>
                <a:sym typeface="Consolas"/>
              </a:rPr>
              <a:t>TailJmp</a:t>
            </a:r>
            <a:r>
              <a:rPr lang="en"/>
              <a:t> read from their argument; assume that they write to all caller-saved registers.</a:t>
            </a:r>
            <a:endParaRPr/>
          </a:p>
          <a:p>
            <a:pPr marL="0" lvl="0" indent="0" algn="l" rtl="0">
              <a:spcBef>
                <a:spcPts val="1200"/>
              </a:spcBef>
              <a:spcAft>
                <a:spcPts val="0"/>
              </a:spcAft>
              <a:buNone/>
            </a:pPr>
            <a:r>
              <a:rPr lang="en"/>
              <a:t>Regarding the interference graph:</a:t>
            </a:r>
            <a:endParaRPr/>
          </a:p>
          <a:p>
            <a:pPr marL="457200" lvl="0" indent="-342900" algn="l" rtl="0">
              <a:spcBef>
                <a:spcPts val="1200"/>
              </a:spcBef>
              <a:spcAft>
                <a:spcPts val="0"/>
              </a:spcAft>
              <a:buSzPts val="1800"/>
              <a:buChar char="●"/>
            </a:pPr>
            <a:r>
              <a:rPr lang="en"/>
              <a:t>Spill vector-typed variables that are live during </a:t>
            </a:r>
            <a:r>
              <a:rPr lang="en" b="1"/>
              <a:t>any</a:t>
            </a:r>
            <a:r>
              <a:rPr lang="en"/>
              <a:t> function call. (Because any function might call </a:t>
            </a:r>
            <a:r>
              <a:rPr lang="en">
                <a:latin typeface="Consolas"/>
                <a:ea typeface="Consolas"/>
                <a:cs typeface="Consolas"/>
                <a:sym typeface="Consolas"/>
              </a:rPr>
              <a:t>collect</a:t>
            </a:r>
            <a:r>
              <a:rPr lang="en"/>
              <a:t>.)</a:t>
            </a:r>
            <a:endParaRP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2188"/>
        <p:cNvGrpSpPr/>
        <p:nvPr/>
      </p:nvGrpSpPr>
      <p:grpSpPr>
        <a:xfrm>
          <a:off x="0" y="0"/>
          <a:ext cx="0" cy="0"/>
          <a:chOff x="0" y="0"/>
          <a:chExt cx="0" cy="0"/>
        </a:xfrm>
      </p:grpSpPr>
      <p:sp>
        <p:nvSpPr>
          <p:cNvPr id="2189" name="Google Shape;2189;p2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Patch Instructions</a:t>
            </a:r>
            <a:endParaRPr/>
          </a:p>
        </p:txBody>
      </p:sp>
      <p:sp>
        <p:nvSpPr>
          <p:cNvPr id="2190" name="Google Shape;2190;p2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a:t>The destination of </a:t>
            </a:r>
            <a:r>
              <a:rPr lang="en">
                <a:latin typeface="Consolas"/>
                <a:ea typeface="Consolas"/>
                <a:cs typeface="Consolas"/>
                <a:sym typeface="Consolas"/>
              </a:rPr>
              <a:t>leaq</a:t>
            </a:r>
            <a:r>
              <a:rPr lang="en"/>
              <a:t> must be a register.</a:t>
            </a:r>
            <a:endParaRPr/>
          </a:p>
          <a:p>
            <a:pPr marL="0" lvl="0" indent="0" algn="l" rtl="0">
              <a:spcBef>
                <a:spcPts val="1200"/>
              </a:spcBef>
              <a:spcAft>
                <a:spcPts val="0"/>
              </a:spcAft>
              <a:buClr>
                <a:schemeClr val="dk1"/>
              </a:buClr>
              <a:buSzPts val="1100"/>
              <a:buFont typeface="Arial"/>
              <a:buNone/>
            </a:pPr>
            <a:endParaRPr/>
          </a:p>
          <a:p>
            <a:pPr marL="0" lvl="0" indent="0" algn="l" rtl="0">
              <a:spcBef>
                <a:spcPts val="1200"/>
              </a:spcBef>
              <a:spcAft>
                <a:spcPts val="0"/>
              </a:spcAft>
              <a:buClr>
                <a:schemeClr val="dk1"/>
              </a:buClr>
              <a:buSzPts val="1100"/>
              <a:buFont typeface="Arial"/>
              <a:buNone/>
            </a:pPr>
            <a:r>
              <a:rPr lang="en"/>
              <a:t>The destination of </a:t>
            </a:r>
            <a:r>
              <a:rPr lang="en">
                <a:latin typeface="Consolas"/>
                <a:ea typeface="Consolas"/>
                <a:cs typeface="Consolas"/>
                <a:sym typeface="Consolas"/>
              </a:rPr>
              <a:t>TailJmp</a:t>
            </a:r>
            <a:r>
              <a:rPr lang="en"/>
              <a:t> should be </a:t>
            </a:r>
            <a:r>
              <a:rPr lang="en">
                <a:latin typeface="Consolas"/>
                <a:ea typeface="Consolas"/>
                <a:cs typeface="Consolas"/>
                <a:sym typeface="Consolas"/>
              </a:rPr>
              <a:t>rax</a:t>
            </a:r>
            <a:r>
              <a:rPr lang="en"/>
              <a:t>.</a:t>
            </a:r>
            <a:endParaRPr/>
          </a:p>
          <a:p>
            <a:pPr marL="0" lvl="0" indent="0" algn="l" rtl="0">
              <a:spcBef>
                <a:spcPts val="1200"/>
              </a:spcBef>
              <a:spcAft>
                <a:spcPts val="0"/>
              </a:spcAft>
              <a:buClr>
                <a:schemeClr val="dk1"/>
              </a:buClr>
              <a:buSzPts val="1100"/>
              <a:buFont typeface="Arial"/>
              <a:buNone/>
            </a:pPr>
            <a:r>
              <a:rPr lang="en">
                <a:latin typeface="Consolas"/>
                <a:ea typeface="Consolas"/>
                <a:cs typeface="Consolas"/>
                <a:sym typeface="Consolas"/>
              </a:rPr>
              <a:t>	(TailJmp %rbx arity)</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==&gt;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movq %rbx, %rax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(TailJmp %rax arity)</a:t>
            </a:r>
            <a:endParaRPr>
              <a:latin typeface="Consolas"/>
              <a:ea typeface="Consolas"/>
              <a:cs typeface="Consolas"/>
              <a:sym typeface="Consolas"/>
            </a:endParaRP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2194"/>
        <p:cNvGrpSpPr/>
        <p:nvPr/>
      </p:nvGrpSpPr>
      <p:grpSpPr>
        <a:xfrm>
          <a:off x="0" y="0"/>
          <a:ext cx="0" cy="0"/>
          <a:chOff x="0" y="0"/>
          <a:chExt cx="0" cy="0"/>
        </a:xfrm>
      </p:grpSpPr>
      <p:sp>
        <p:nvSpPr>
          <p:cNvPr id="2195" name="Google Shape;2195;p2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Prelude and Conclusion</a:t>
            </a:r>
            <a:endParaRPr/>
          </a:p>
        </p:txBody>
      </p:sp>
      <p:sp>
        <p:nvSpPr>
          <p:cNvPr id="2196" name="Google Shape;2196;p226"/>
          <p:cNvSpPr txBox="1">
            <a:spLocks noGrp="1"/>
          </p:cNvSpPr>
          <p:nvPr>
            <p:ph type="body" idx="1"/>
          </p:nvPr>
        </p:nvSpPr>
        <p:spPr>
          <a:xfrm>
            <a:off x="311700" y="1152475"/>
            <a:ext cx="8520600" cy="38082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a:t>Generate a prelude and conclusion for each function.</a:t>
            </a:r>
            <a:endParaRPr/>
          </a:p>
          <a:p>
            <a:pPr marL="0" lvl="0" indent="0" algn="l" rtl="0">
              <a:spcBef>
                <a:spcPts val="1200"/>
              </a:spcBef>
              <a:spcAft>
                <a:spcPts val="0"/>
              </a:spcAft>
              <a:buNone/>
            </a:pPr>
            <a:r>
              <a:rPr lang="en"/>
              <a:t>The </a:t>
            </a:r>
            <a:r>
              <a:rPr lang="en">
                <a:latin typeface="Consolas"/>
                <a:ea typeface="Consolas"/>
                <a:cs typeface="Consolas"/>
                <a:sym typeface="Consolas"/>
              </a:rPr>
              <a:t>start</a:t>
            </a:r>
            <a:r>
              <a:rPr lang="en"/>
              <a:t> and </a:t>
            </a:r>
            <a:r>
              <a:rPr lang="en">
                <a:latin typeface="Consolas"/>
                <a:ea typeface="Consolas"/>
                <a:cs typeface="Consolas"/>
                <a:sym typeface="Consolas"/>
              </a:rPr>
              <a:t>conclusion</a:t>
            </a:r>
            <a:r>
              <a:rPr lang="en"/>
              <a:t> block labels should include the function name to ensure that they are unique.</a:t>
            </a:r>
            <a:endParaRPr/>
          </a:p>
          <a:p>
            <a:pPr marL="0" lvl="0" indent="0" algn="l" rtl="0">
              <a:spcBef>
                <a:spcPts val="1200"/>
              </a:spcBef>
              <a:spcAft>
                <a:spcPts val="0"/>
              </a:spcAft>
              <a:buNone/>
            </a:pPr>
            <a:r>
              <a:rPr lang="en"/>
              <a:t>Only the prelude for main should call </a:t>
            </a:r>
            <a:r>
              <a:rPr lang="en">
                <a:latin typeface="Consolas"/>
                <a:ea typeface="Consolas"/>
                <a:cs typeface="Consolas"/>
                <a:sym typeface="Consolas"/>
              </a:rPr>
              <a:t>initialize</a:t>
            </a:r>
            <a:r>
              <a:rPr lang="en"/>
              <a:t> (for the garbage collector).</a:t>
            </a:r>
            <a:endParaRPr/>
          </a:p>
          <a:p>
            <a:pPr marL="0" lvl="0" indent="0" algn="l" rtl="0">
              <a:spcBef>
                <a:spcPts val="1200"/>
              </a:spcBef>
              <a:spcAft>
                <a:spcPts val="0"/>
              </a:spcAft>
              <a:buNone/>
            </a:pPr>
            <a:r>
              <a:rPr lang="en"/>
              <a:t>Translate </a:t>
            </a:r>
            <a:r>
              <a:rPr lang="en">
                <a:latin typeface="Consolas"/>
                <a:ea typeface="Consolas"/>
                <a:cs typeface="Consolas"/>
                <a:sym typeface="Consolas"/>
              </a:rPr>
              <a:t>TailJump</a:t>
            </a:r>
            <a:r>
              <a:rPr lang="en"/>
              <a:t> into a conclusion that ends with an indirect jump.</a:t>
            </a:r>
            <a:endParaRPr/>
          </a:p>
          <a:p>
            <a:pPr marL="0" lvl="0" indent="0" algn="l" rtl="0">
              <a:spcBef>
                <a:spcPts val="1200"/>
              </a:spcBef>
              <a:spcAft>
                <a:spcPts val="0"/>
              </a:spcAft>
              <a:buNone/>
            </a:pPr>
            <a:r>
              <a:rPr lang="en">
                <a:latin typeface="Consolas"/>
                <a:ea typeface="Consolas"/>
                <a:cs typeface="Consolas"/>
                <a:sym typeface="Consolas"/>
              </a:rPr>
              <a:t>(TailJump %rax arity)</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subq $n, %r15</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addq $k, %rsp</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popq %rbx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popq %rbp</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jmp* %rax</a:t>
            </a:r>
            <a:endParaRPr>
              <a:latin typeface="Consolas"/>
              <a:ea typeface="Consolas"/>
              <a:cs typeface="Consolas"/>
              <a:sym typeface="Consolas"/>
            </a:endParaRP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2200"/>
        <p:cNvGrpSpPr/>
        <p:nvPr/>
      </p:nvGrpSpPr>
      <p:grpSpPr>
        <a:xfrm>
          <a:off x="0" y="0"/>
          <a:ext cx="0" cy="0"/>
          <a:chOff x="0" y="0"/>
          <a:chExt cx="0" cy="0"/>
        </a:xfrm>
      </p:grpSpPr>
      <p:sp>
        <p:nvSpPr>
          <p:cNvPr id="2201" name="Google Shape;2201;p22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Lexically Scoped Functions</a:t>
            </a:r>
            <a:endParaRPr/>
          </a:p>
        </p:txBody>
      </p:sp>
      <p:sp>
        <p:nvSpPr>
          <p:cNvPr id="2202" name="Google Shape;2202;p22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8</a:t>
            </a:r>
            <a:endParaRP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2206"/>
        <p:cNvGrpSpPr/>
        <p:nvPr/>
      </p:nvGrpSpPr>
      <p:grpSpPr>
        <a:xfrm>
          <a:off x="0" y="0"/>
          <a:ext cx="0" cy="0"/>
          <a:chOff x="0" y="0"/>
          <a:chExt cx="0" cy="0"/>
        </a:xfrm>
      </p:grpSpPr>
      <p:sp>
        <p:nvSpPr>
          <p:cNvPr id="2207" name="Google Shape;2207;p2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L</a:t>
            </a:r>
            <a:r>
              <a:rPr lang="en" baseline="-25000"/>
              <a:t>λ</a:t>
            </a:r>
            <a:r>
              <a:rPr lang="en"/>
              <a:t> Language: Lexically Scoped Functions</a:t>
            </a:r>
            <a:endParaRPr/>
          </a:p>
        </p:txBody>
      </p:sp>
      <p:sp>
        <p:nvSpPr>
          <p:cNvPr id="2208" name="Google Shape;2208;p228"/>
          <p:cNvSpPr txBox="1"/>
          <p:nvPr/>
        </p:nvSpPr>
        <p:spPr>
          <a:xfrm>
            <a:off x="311700" y="1152475"/>
            <a:ext cx="8520600" cy="38463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i="1">
                <a:solidFill>
                  <a:srgbClr val="595959"/>
                </a:solidFill>
                <a:latin typeface="Consolas"/>
                <a:ea typeface="Consolas"/>
                <a:cs typeface="Consolas"/>
                <a:sym typeface="Consolas"/>
              </a:rPr>
              <a:t>    exp</a:t>
            </a:r>
            <a:r>
              <a:rPr lang="en" sz="1800">
                <a:solidFill>
                  <a:srgbClr val="595959"/>
                </a:solidFill>
                <a:latin typeface="Consolas"/>
                <a:ea typeface="Consolas"/>
                <a:cs typeface="Consolas"/>
                <a:sym typeface="Consolas"/>
              </a:rPr>
              <a:t> ::= (lambda: ([</a:t>
            </a:r>
            <a:r>
              <a:rPr lang="en" sz="1800" i="1">
                <a:solidFill>
                  <a:srgbClr val="595959"/>
                </a:solidFill>
                <a:latin typeface="Consolas"/>
                <a:ea typeface="Consolas"/>
                <a:cs typeface="Consolas"/>
                <a:sym typeface="Consolas"/>
              </a:rPr>
              <a:t>var</a:t>
            </a:r>
            <a:r>
              <a:rPr lang="en" sz="1800">
                <a:solidFill>
                  <a:srgbClr val="595959"/>
                </a:solidFill>
                <a:latin typeface="Consolas"/>
                <a:ea typeface="Consolas"/>
                <a:cs typeface="Consolas"/>
                <a:sym typeface="Consolas"/>
              </a:rPr>
              <a:t> : </a:t>
            </a:r>
            <a:r>
              <a:rPr lang="en" sz="1800" i="1">
                <a:solidFill>
                  <a:srgbClr val="595959"/>
                </a:solidFill>
                <a:latin typeface="Consolas"/>
                <a:ea typeface="Consolas"/>
                <a:cs typeface="Consolas"/>
                <a:sym typeface="Consolas"/>
              </a:rPr>
              <a:t>type</a:t>
            </a:r>
            <a:r>
              <a:rPr lang="en" sz="1800">
                <a:solidFill>
                  <a:srgbClr val="595959"/>
                </a:solidFill>
                <a:latin typeface="Consolas"/>
                <a:ea typeface="Consolas"/>
                <a:cs typeface="Consolas"/>
                <a:sym typeface="Consolas"/>
              </a:rPr>
              <a:t>] …) : </a:t>
            </a:r>
            <a:r>
              <a:rPr lang="en" sz="1800" i="1">
                <a:solidFill>
                  <a:srgbClr val="595959"/>
                </a:solidFill>
                <a:latin typeface="Consolas"/>
                <a:ea typeface="Consolas"/>
                <a:cs typeface="Consolas"/>
                <a:sym typeface="Consolas"/>
              </a:rPr>
              <a:t>type exp</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a:solidFill>
                  <a:srgbClr val="595959"/>
                </a:solidFill>
                <a:latin typeface="Consolas"/>
                <a:ea typeface="Consolas"/>
                <a:cs typeface="Consolas"/>
                <a:sym typeface="Consolas"/>
              </a:rPr>
              <a:t>          | (procedure-arity </a:t>
            </a:r>
            <a:r>
              <a:rPr lang="en" sz="1800" i="1">
                <a:solidFill>
                  <a:srgbClr val="595959"/>
                </a:solidFill>
                <a:latin typeface="Consolas"/>
                <a:ea typeface="Consolas"/>
                <a:cs typeface="Consolas"/>
                <a:sym typeface="Consolas"/>
              </a:rPr>
              <a:t>exp</a:t>
            </a:r>
            <a:r>
              <a:rPr lang="en" sz="1800">
                <a:solidFill>
                  <a:srgbClr val="595959"/>
                </a:solidFill>
                <a:latin typeface="Consolas"/>
                <a:ea typeface="Consolas"/>
                <a:cs typeface="Consolas"/>
                <a:sym typeface="Consolas"/>
              </a:rPr>
              <a:t>)</a:t>
            </a:r>
            <a:endParaRPr sz="1800">
              <a:solidFill>
                <a:srgbClr val="595959"/>
              </a:solidFill>
              <a:latin typeface="Consolas"/>
              <a:ea typeface="Consolas"/>
              <a:cs typeface="Consolas"/>
              <a:sym typeface="Consolas"/>
            </a:endParaRPr>
          </a:p>
          <a:p>
            <a:pPr marL="0" lvl="0" indent="0" algn="l" rtl="0">
              <a:spcBef>
                <a:spcPts val="0"/>
              </a:spcBef>
              <a:spcAft>
                <a:spcPts val="0"/>
              </a:spcAft>
              <a:buNone/>
            </a:pPr>
            <a:r>
              <a:rPr lang="en" sz="1800">
                <a:solidFill>
                  <a:srgbClr val="595959"/>
                </a:solidFill>
                <a:latin typeface="Consolas"/>
                <a:ea typeface="Consolas"/>
                <a:cs typeface="Consolas"/>
                <a:sym typeface="Consolas"/>
              </a:rPr>
              <a:t>    L</a:t>
            </a:r>
            <a:r>
              <a:rPr lang="en" sz="1800" baseline="-25000">
                <a:solidFill>
                  <a:srgbClr val="595959"/>
                </a:solidFill>
                <a:latin typeface="Consolas"/>
                <a:ea typeface="Consolas"/>
                <a:cs typeface="Consolas"/>
                <a:sym typeface="Consolas"/>
              </a:rPr>
              <a:t>λ</a:t>
            </a:r>
            <a:r>
              <a:rPr lang="en" sz="1800">
                <a:solidFill>
                  <a:srgbClr val="595959"/>
                </a:solidFill>
                <a:latin typeface="Consolas"/>
                <a:ea typeface="Consolas"/>
                <a:cs typeface="Consolas"/>
                <a:sym typeface="Consolas"/>
              </a:rPr>
              <a:t> ::= </a:t>
            </a:r>
            <a:r>
              <a:rPr lang="en" sz="1800" i="1">
                <a:solidFill>
                  <a:srgbClr val="595959"/>
                </a:solidFill>
                <a:latin typeface="Consolas"/>
                <a:ea typeface="Consolas"/>
                <a:cs typeface="Consolas"/>
                <a:sym typeface="Consolas"/>
              </a:rPr>
              <a:t>def*</a:t>
            </a:r>
            <a:r>
              <a:rPr lang="en" sz="1800">
                <a:solidFill>
                  <a:srgbClr val="595959"/>
                </a:solidFill>
                <a:latin typeface="Consolas"/>
                <a:ea typeface="Consolas"/>
                <a:cs typeface="Consolas"/>
                <a:sym typeface="Consolas"/>
              </a:rPr>
              <a:t> </a:t>
            </a:r>
            <a:r>
              <a:rPr lang="en" sz="1800" i="1">
                <a:solidFill>
                  <a:srgbClr val="595959"/>
                </a:solidFill>
                <a:latin typeface="Consolas"/>
                <a:ea typeface="Consolas"/>
                <a:cs typeface="Consolas"/>
                <a:sym typeface="Consolas"/>
              </a:rPr>
              <a:t>exp</a:t>
            </a:r>
            <a:endParaRPr sz="1800" i="1">
              <a:solidFill>
                <a:srgbClr val="595959"/>
              </a:solidFill>
              <a:latin typeface="Consolas"/>
              <a:ea typeface="Consolas"/>
              <a:cs typeface="Consolas"/>
              <a:sym typeface="Consolas"/>
            </a:endParaRPr>
          </a:p>
          <a:p>
            <a:pPr marL="0" lvl="0" indent="0" algn="l" rtl="0">
              <a:spcBef>
                <a:spcPts val="0"/>
              </a:spcBef>
              <a:spcAft>
                <a:spcPts val="0"/>
              </a:spcAft>
              <a:buNone/>
            </a:pPr>
            <a:endParaRPr sz="1800">
              <a:solidFill>
                <a:srgbClr val="595959"/>
              </a:solidFill>
              <a:latin typeface="Consolas"/>
              <a:ea typeface="Consolas"/>
              <a:cs typeface="Consolas"/>
              <a:sym typeface="Consolas"/>
            </a:endParaRP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2212"/>
        <p:cNvGrpSpPr/>
        <p:nvPr/>
      </p:nvGrpSpPr>
      <p:grpSpPr>
        <a:xfrm>
          <a:off x="0" y="0"/>
          <a:ext cx="0" cy="0"/>
          <a:chOff x="0" y="0"/>
          <a:chExt cx="0" cy="0"/>
        </a:xfrm>
      </p:grpSpPr>
      <p:sp>
        <p:nvSpPr>
          <p:cNvPr id="2213" name="Google Shape;2213;p2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a:t>
            </a:r>
            <a:endParaRPr/>
          </a:p>
        </p:txBody>
      </p:sp>
      <p:sp>
        <p:nvSpPr>
          <p:cNvPr id="2214" name="Google Shape;2214;p229"/>
          <p:cNvSpPr txBox="1"/>
          <p:nvPr/>
        </p:nvSpPr>
        <p:spPr>
          <a:xfrm>
            <a:off x="1045450" y="1696775"/>
            <a:ext cx="65922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(define (f [x : Integer]) : (Integer -&gt; Integer)</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(let ([y 4])</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(lambda: ([z : Integer]) : Integer</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 x (+ y z)))))</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(let ([g (f 5)])</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(let ([h (f 3)])</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 (g 11) (h 15))))</a:t>
            </a:r>
            <a:endParaRPr sz="1800">
              <a:latin typeface="Consolas"/>
              <a:ea typeface="Consolas"/>
              <a:cs typeface="Consolas"/>
              <a:sym typeface="Consolas"/>
            </a:endParaRP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2218"/>
        <p:cNvGrpSpPr/>
        <p:nvPr/>
      </p:nvGrpSpPr>
      <p:grpSpPr>
        <a:xfrm>
          <a:off x="0" y="0"/>
          <a:ext cx="0" cy="0"/>
          <a:chOff x="0" y="0"/>
          <a:chExt cx="0" cy="0"/>
        </a:xfrm>
      </p:grpSpPr>
      <p:sp>
        <p:nvSpPr>
          <p:cNvPr id="2219" name="Google Shape;2219;p2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Interpreter and Type Checker for L</a:t>
            </a:r>
            <a:r>
              <a:rPr lang="en" baseline="-25000"/>
              <a:t>λ</a:t>
            </a:r>
            <a:endParaRPr/>
          </a:p>
        </p:txBody>
      </p:sp>
      <p:sp>
        <p:nvSpPr>
          <p:cNvPr id="2220" name="Google Shape;2220;p2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0"/>
              </a:spcAft>
              <a:buNone/>
            </a:pPr>
            <a:r>
              <a:rPr lang="en" u="sng">
                <a:solidFill>
                  <a:schemeClr val="hlink"/>
                </a:solidFill>
                <a:hlinkClick r:id="rId3"/>
              </a:rPr>
              <a:t>interp-Llambda.rkt</a:t>
            </a:r>
            <a:endParaRPr/>
          </a:p>
          <a:p>
            <a:pPr marL="0" lvl="0" indent="0" algn="l" rtl="0">
              <a:spcBef>
                <a:spcPts val="1200"/>
              </a:spcBef>
              <a:spcAft>
                <a:spcPts val="1200"/>
              </a:spcAft>
              <a:buNone/>
            </a:pPr>
            <a:r>
              <a:rPr lang="en" u="sng">
                <a:solidFill>
                  <a:schemeClr val="hlink"/>
                </a:solidFill>
                <a:hlinkClick r:id="rId4"/>
              </a:rPr>
              <a:t>type-check-Llambda.rkt</a:t>
            </a:r>
            <a:endParaRP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2224"/>
        <p:cNvGrpSpPr/>
        <p:nvPr/>
      </p:nvGrpSpPr>
      <p:grpSpPr>
        <a:xfrm>
          <a:off x="0" y="0"/>
          <a:ext cx="0" cy="0"/>
          <a:chOff x="0" y="0"/>
          <a:chExt cx="0" cy="0"/>
        </a:xfrm>
      </p:grpSpPr>
      <p:sp>
        <p:nvSpPr>
          <p:cNvPr id="2225" name="Google Shape;2225;p2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Free Variables</a:t>
            </a:r>
            <a:endParaRPr/>
          </a:p>
        </p:txBody>
      </p:sp>
      <p:sp>
        <p:nvSpPr>
          <p:cNvPr id="2226" name="Google Shape;2226;p231"/>
          <p:cNvSpPr txBox="1">
            <a:spLocks noGrp="1"/>
          </p:cNvSpPr>
          <p:nvPr>
            <p:ph type="body" idx="1"/>
          </p:nvPr>
        </p:nvSpPr>
        <p:spPr>
          <a:xfrm>
            <a:off x="311700" y="1152475"/>
            <a:ext cx="8520600" cy="1050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t>Definition.</a:t>
            </a:r>
            <a:r>
              <a:rPr lang="en"/>
              <a:t> A variable x is </a:t>
            </a:r>
            <a:r>
              <a:rPr lang="en" b="1" i="1"/>
              <a:t>free</a:t>
            </a:r>
            <a:r>
              <a:rPr lang="en"/>
              <a:t> with respect to an expression e if the variable x occurs inside e but does not have an enclosing binding in e.</a:t>
            </a:r>
            <a:endParaRPr/>
          </a:p>
        </p:txBody>
      </p:sp>
      <p:sp>
        <p:nvSpPr>
          <p:cNvPr id="2227" name="Google Shape;2227;p231"/>
          <p:cNvSpPr txBox="1"/>
          <p:nvPr/>
        </p:nvSpPr>
        <p:spPr>
          <a:xfrm>
            <a:off x="419650" y="2338125"/>
            <a:ext cx="50139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(define (f [x : Integer]) : (Integer -&gt; Integer)</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(let ([y 4])</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(lambda: ([z : Integer]) : Integer</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 x (+ y z)))))</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(let ([g (f 5)])</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(let ([h (f 3)])</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(g 11) (h 15))))</a:t>
            </a:r>
            <a:endParaRPr>
              <a:latin typeface="Consolas"/>
              <a:ea typeface="Consolas"/>
              <a:cs typeface="Consolas"/>
              <a:sym typeface="Consolas"/>
            </a:endParaRPr>
          </a:p>
        </p:txBody>
      </p:sp>
      <p:sp>
        <p:nvSpPr>
          <p:cNvPr id="2228" name="Google Shape;2228;p231"/>
          <p:cNvSpPr txBox="1"/>
          <p:nvPr/>
        </p:nvSpPr>
        <p:spPr>
          <a:xfrm>
            <a:off x="4420800" y="3132550"/>
            <a:ext cx="44115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solidFill>
                  <a:schemeClr val="dk2"/>
                </a:solidFill>
              </a:rPr>
              <a:t>x is not free in (+ y z)</a:t>
            </a:r>
            <a:endParaRPr sz="1800">
              <a:solidFill>
                <a:schemeClr val="dk2"/>
              </a:solidFill>
            </a:endParaRPr>
          </a:p>
          <a:p>
            <a:pPr marL="0" lvl="0" indent="0" algn="l" rtl="0">
              <a:spcBef>
                <a:spcPts val="0"/>
              </a:spcBef>
              <a:spcAft>
                <a:spcPts val="0"/>
              </a:spcAft>
              <a:buNone/>
            </a:pPr>
            <a:r>
              <a:rPr lang="en" sz="1800">
                <a:solidFill>
                  <a:schemeClr val="dk2"/>
                </a:solidFill>
              </a:rPr>
              <a:t>x is free in (+ x (+ y z))</a:t>
            </a:r>
            <a:endParaRPr sz="1800">
              <a:solidFill>
                <a:schemeClr val="dk2"/>
              </a:solidFill>
            </a:endParaRPr>
          </a:p>
          <a:p>
            <a:pPr marL="0" lvl="0" indent="0" algn="l" rtl="0">
              <a:spcBef>
                <a:spcPts val="0"/>
              </a:spcBef>
              <a:spcAft>
                <a:spcPts val="0"/>
              </a:spcAft>
              <a:buNone/>
            </a:pPr>
            <a:r>
              <a:rPr lang="en" sz="1800">
                <a:solidFill>
                  <a:schemeClr val="dk2"/>
                </a:solidFill>
              </a:rPr>
              <a:t>z is free is (+ x (+ y z))</a:t>
            </a:r>
            <a:endParaRPr sz="1800">
              <a:solidFill>
                <a:schemeClr val="dk2"/>
              </a:solidFill>
            </a:endParaRPr>
          </a:p>
          <a:p>
            <a:pPr marL="0" lvl="0" indent="0" algn="l" rtl="0">
              <a:spcBef>
                <a:spcPts val="0"/>
              </a:spcBef>
              <a:spcAft>
                <a:spcPts val="0"/>
              </a:spcAft>
              <a:buNone/>
            </a:pPr>
            <a:r>
              <a:rPr lang="en" sz="1800">
                <a:solidFill>
                  <a:schemeClr val="dk2"/>
                </a:solidFill>
              </a:rPr>
              <a:t>x is free in (lambda: (z) (+ x (+ y z)))</a:t>
            </a:r>
            <a:endParaRPr sz="1800">
              <a:solidFill>
                <a:schemeClr val="dk2"/>
              </a:solidFill>
            </a:endParaRPr>
          </a:p>
          <a:p>
            <a:pPr marL="0" lvl="0" indent="0" algn="l" rtl="0">
              <a:spcBef>
                <a:spcPts val="0"/>
              </a:spcBef>
              <a:spcAft>
                <a:spcPts val="0"/>
              </a:spcAft>
              <a:buClr>
                <a:schemeClr val="dk1"/>
              </a:buClr>
              <a:buSzPts val="1100"/>
              <a:buFont typeface="Arial"/>
              <a:buNone/>
            </a:pPr>
            <a:r>
              <a:rPr lang="en" sz="1800">
                <a:solidFill>
                  <a:schemeClr val="dk2"/>
                </a:solidFill>
              </a:rPr>
              <a:t>z is not free in (lambda: (z) (+ x (+ y z)))</a:t>
            </a:r>
            <a:endParaRPr sz="1800">
              <a:solidFill>
                <a:schemeClr val="dk2"/>
              </a:solidFill>
            </a:endParaRP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2232"/>
        <p:cNvGrpSpPr/>
        <p:nvPr/>
      </p:nvGrpSpPr>
      <p:grpSpPr>
        <a:xfrm>
          <a:off x="0" y="0"/>
          <a:ext cx="0" cy="0"/>
          <a:chOff x="0" y="0"/>
          <a:chExt cx="0" cy="0"/>
        </a:xfrm>
      </p:grpSpPr>
      <p:sp>
        <p:nvSpPr>
          <p:cNvPr id="2233" name="Google Shape;2233;p2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Representation of Closures</a:t>
            </a:r>
            <a:endParaRPr/>
          </a:p>
        </p:txBody>
      </p:sp>
      <p:sp>
        <p:nvSpPr>
          <p:cNvPr id="2234" name="Google Shape;2234;p232"/>
          <p:cNvSpPr/>
          <p:nvPr/>
        </p:nvSpPr>
        <p:spPr>
          <a:xfrm>
            <a:off x="5603925" y="789700"/>
            <a:ext cx="315300" cy="2868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a:t>•</a:t>
            </a:r>
            <a:endParaRPr sz="3000"/>
          </a:p>
        </p:txBody>
      </p:sp>
      <p:sp>
        <p:nvSpPr>
          <p:cNvPr id="2235" name="Google Shape;2235;p232"/>
          <p:cNvSpPr/>
          <p:nvPr/>
        </p:nvSpPr>
        <p:spPr>
          <a:xfrm>
            <a:off x="5908725" y="789700"/>
            <a:ext cx="315300" cy="2868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5</a:t>
            </a:r>
            <a:endParaRPr/>
          </a:p>
        </p:txBody>
      </p:sp>
      <p:sp>
        <p:nvSpPr>
          <p:cNvPr id="2236" name="Google Shape;2236;p232"/>
          <p:cNvSpPr/>
          <p:nvPr/>
        </p:nvSpPr>
        <p:spPr>
          <a:xfrm>
            <a:off x="6213525" y="789700"/>
            <a:ext cx="315300" cy="2868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4</a:t>
            </a:r>
            <a:endParaRPr/>
          </a:p>
        </p:txBody>
      </p:sp>
      <p:sp>
        <p:nvSpPr>
          <p:cNvPr id="2237" name="Google Shape;2237;p232"/>
          <p:cNvSpPr/>
          <p:nvPr/>
        </p:nvSpPr>
        <p:spPr>
          <a:xfrm>
            <a:off x="5603925" y="1804725"/>
            <a:ext cx="315300" cy="2868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3000">
                <a:solidFill>
                  <a:schemeClr val="dk1"/>
                </a:solidFill>
              </a:rPr>
              <a:t>•</a:t>
            </a:r>
            <a:endParaRPr/>
          </a:p>
        </p:txBody>
      </p:sp>
      <p:sp>
        <p:nvSpPr>
          <p:cNvPr id="2238" name="Google Shape;2238;p232"/>
          <p:cNvSpPr/>
          <p:nvPr/>
        </p:nvSpPr>
        <p:spPr>
          <a:xfrm>
            <a:off x="5908725" y="1804725"/>
            <a:ext cx="315300" cy="2868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3</a:t>
            </a:r>
            <a:endParaRPr/>
          </a:p>
        </p:txBody>
      </p:sp>
      <p:sp>
        <p:nvSpPr>
          <p:cNvPr id="2239" name="Google Shape;2239;p232"/>
          <p:cNvSpPr/>
          <p:nvPr/>
        </p:nvSpPr>
        <p:spPr>
          <a:xfrm>
            <a:off x="6213525" y="1804725"/>
            <a:ext cx="315300" cy="2868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4</a:t>
            </a:r>
            <a:endParaRPr/>
          </a:p>
        </p:txBody>
      </p:sp>
      <p:sp>
        <p:nvSpPr>
          <p:cNvPr id="2240" name="Google Shape;2240;p232"/>
          <p:cNvSpPr/>
          <p:nvPr/>
        </p:nvSpPr>
        <p:spPr>
          <a:xfrm>
            <a:off x="7386375" y="1381300"/>
            <a:ext cx="1248900" cy="1433400"/>
          </a:xfrm>
          <a:prstGeom prst="rect">
            <a:avLst/>
          </a:prstGeom>
          <a:gradFill>
            <a:gsLst>
              <a:gs pos="0">
                <a:srgbClr val="FFFFFF"/>
              </a:gs>
              <a:gs pos="100000">
                <a:srgbClr val="B3B3B3"/>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232"/>
          <p:cNvSpPr txBox="1"/>
          <p:nvPr/>
        </p:nvSpPr>
        <p:spPr>
          <a:xfrm>
            <a:off x="7335525" y="981775"/>
            <a:ext cx="144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lambda z: …</a:t>
            </a:r>
            <a:endParaRPr>
              <a:latin typeface="Consolas"/>
              <a:ea typeface="Consolas"/>
              <a:cs typeface="Consolas"/>
              <a:sym typeface="Consolas"/>
            </a:endParaRPr>
          </a:p>
        </p:txBody>
      </p:sp>
      <p:cxnSp>
        <p:nvCxnSpPr>
          <p:cNvPr id="2242" name="Google Shape;2242;p232"/>
          <p:cNvCxnSpPr>
            <a:stCxn id="2234" idx="2"/>
          </p:cNvCxnSpPr>
          <p:nvPr/>
        </p:nvCxnSpPr>
        <p:spPr>
          <a:xfrm rot="-5400000" flipH="1">
            <a:off x="6425175" y="412900"/>
            <a:ext cx="306600" cy="1633800"/>
          </a:xfrm>
          <a:prstGeom prst="curvedConnector2">
            <a:avLst/>
          </a:prstGeom>
          <a:noFill/>
          <a:ln w="9525" cap="flat" cmpd="sng">
            <a:solidFill>
              <a:schemeClr val="dk2"/>
            </a:solidFill>
            <a:prstDash val="solid"/>
            <a:round/>
            <a:headEnd type="none" w="med" len="med"/>
            <a:tailEnd type="triangle" w="med" len="med"/>
          </a:ln>
        </p:spPr>
      </p:cxnSp>
      <p:cxnSp>
        <p:nvCxnSpPr>
          <p:cNvPr id="2243" name="Google Shape;2243;p232"/>
          <p:cNvCxnSpPr>
            <a:stCxn id="2237" idx="0"/>
          </p:cNvCxnSpPr>
          <p:nvPr/>
        </p:nvCxnSpPr>
        <p:spPr>
          <a:xfrm rot="-5400000">
            <a:off x="6374775" y="776925"/>
            <a:ext cx="414600" cy="1641000"/>
          </a:xfrm>
          <a:prstGeom prst="curvedConnector2">
            <a:avLst/>
          </a:prstGeom>
          <a:noFill/>
          <a:ln w="9525" cap="flat" cmpd="sng">
            <a:solidFill>
              <a:schemeClr val="dk2"/>
            </a:solidFill>
            <a:prstDash val="solid"/>
            <a:round/>
            <a:headEnd type="none" w="med" len="med"/>
            <a:tailEnd type="triangle" w="med" len="med"/>
          </a:ln>
        </p:spPr>
      </p:cxnSp>
      <p:sp>
        <p:nvSpPr>
          <p:cNvPr id="2244" name="Google Shape;2244;p232"/>
          <p:cNvSpPr txBox="1"/>
          <p:nvPr/>
        </p:nvSpPr>
        <p:spPr>
          <a:xfrm>
            <a:off x="3798050" y="3640400"/>
            <a:ext cx="273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245" name="Google Shape;2245;p232"/>
          <p:cNvSpPr txBox="1"/>
          <p:nvPr/>
        </p:nvSpPr>
        <p:spPr>
          <a:xfrm>
            <a:off x="3697725" y="3497075"/>
            <a:ext cx="48873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A </a:t>
            </a:r>
            <a:r>
              <a:rPr lang="en" sz="1800" b="1" i="1">
                <a:solidFill>
                  <a:schemeClr val="dk2"/>
                </a:solidFill>
              </a:rPr>
              <a:t>flat closure</a:t>
            </a:r>
            <a:r>
              <a:rPr lang="en" sz="1800">
                <a:solidFill>
                  <a:schemeClr val="dk2"/>
                </a:solidFill>
              </a:rPr>
              <a:t> stores a pointer to the function together with the values of the free variables.</a:t>
            </a:r>
            <a:endParaRPr sz="1800">
              <a:solidFill>
                <a:schemeClr val="dk2"/>
              </a:solidFill>
            </a:endParaRPr>
          </a:p>
        </p:txBody>
      </p:sp>
      <p:sp>
        <p:nvSpPr>
          <p:cNvPr id="2246" name="Google Shape;2246;p232"/>
          <p:cNvSpPr txBox="1"/>
          <p:nvPr/>
        </p:nvSpPr>
        <p:spPr>
          <a:xfrm>
            <a:off x="427025" y="1520900"/>
            <a:ext cx="50139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(define (f [x : Integer]) : (Integer -&gt; Integer)</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([y 4])</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(lambda: ([z : Integer]) : Integer</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x (+ y z)))))</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(let ([g (f 5)])</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([h (f 3)])</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 (g 11) (h 15))))</a:t>
            </a:r>
            <a:endParaRPr>
              <a:latin typeface="Consolas"/>
              <a:ea typeface="Consolas"/>
              <a:cs typeface="Consolas"/>
              <a:sym typeface="Consolas"/>
            </a:endParaRP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2250"/>
        <p:cNvGrpSpPr/>
        <p:nvPr/>
      </p:nvGrpSpPr>
      <p:grpSpPr>
        <a:xfrm>
          <a:off x="0" y="0"/>
          <a:ext cx="0" cy="0"/>
          <a:chOff x="0" y="0"/>
          <a:chExt cx="0" cy="0"/>
        </a:xfrm>
      </p:grpSpPr>
      <p:sp>
        <p:nvSpPr>
          <p:cNvPr id="2251" name="Google Shape;2251;p2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Closure Conversion</a:t>
            </a:r>
            <a:endParaRPr/>
          </a:p>
        </p:txBody>
      </p:sp>
      <p:sp>
        <p:nvSpPr>
          <p:cNvPr id="2252" name="Google Shape;2252;p2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457200" lvl="0" indent="-325755" algn="l" rtl="0">
              <a:spcBef>
                <a:spcPts val="0"/>
              </a:spcBef>
              <a:spcAft>
                <a:spcPts val="0"/>
              </a:spcAft>
              <a:buSzPct val="100000"/>
              <a:buAutoNum type="arabicPeriod"/>
            </a:pPr>
            <a:r>
              <a:rPr lang="en"/>
              <a:t>Translate each lambda into a closure.</a:t>
            </a:r>
            <a:endParaRPr/>
          </a:p>
          <a:p>
            <a:pPr marL="0" lvl="0" indent="0" algn="l" rtl="0">
              <a:spcBef>
                <a:spcPts val="1200"/>
              </a:spcBef>
              <a:spcAft>
                <a:spcPts val="0"/>
              </a:spcAft>
              <a:buNone/>
            </a:pPr>
            <a:endParaRPr/>
          </a:p>
          <a:p>
            <a:pPr marL="457200" lvl="0" indent="-325755" algn="l" rtl="0">
              <a:spcBef>
                <a:spcPts val="1200"/>
              </a:spcBef>
              <a:spcAft>
                <a:spcPts val="0"/>
              </a:spcAft>
              <a:buSzPct val="100000"/>
              <a:buAutoNum type="arabicPeriod"/>
            </a:pPr>
            <a:r>
              <a:rPr lang="en"/>
              <a:t>Translate each function reference into a closure.</a:t>
            </a:r>
            <a:endParaRPr/>
          </a:p>
          <a:p>
            <a:pPr marL="914400" lvl="0" indent="0" algn="l" rtl="0">
              <a:spcBef>
                <a:spcPts val="1200"/>
              </a:spcBef>
              <a:spcAft>
                <a:spcPts val="0"/>
              </a:spcAft>
              <a:buNone/>
            </a:pPr>
            <a:endParaRPr/>
          </a:p>
          <a:p>
            <a:pPr marL="457200" lvl="0" indent="-325755" algn="l" rtl="0">
              <a:spcBef>
                <a:spcPts val="1200"/>
              </a:spcBef>
              <a:spcAft>
                <a:spcPts val="0"/>
              </a:spcAft>
              <a:buSzPct val="100000"/>
              <a:buAutoNum type="arabicPeriod"/>
            </a:pPr>
            <a:r>
              <a:rPr lang="en"/>
              <a:t>Generate a function for each closure.</a:t>
            </a:r>
            <a:endParaRPr/>
          </a:p>
          <a:p>
            <a:pPr marL="457200" lvl="0" indent="0" algn="l" rtl="0">
              <a:spcBef>
                <a:spcPts val="1200"/>
              </a:spcBef>
              <a:spcAft>
                <a:spcPts val="0"/>
              </a:spcAft>
              <a:buNone/>
            </a:pPr>
            <a:endParaRPr/>
          </a:p>
          <a:p>
            <a:pPr marL="914400" lvl="0" indent="0" algn="l" rtl="0">
              <a:spcBef>
                <a:spcPts val="1200"/>
              </a:spcBef>
              <a:spcAft>
                <a:spcPts val="0"/>
              </a:spcAft>
              <a:buNone/>
            </a:pPr>
            <a:endParaRPr/>
          </a:p>
          <a:p>
            <a:pPr marL="914400" lvl="0" indent="0" algn="l" rtl="0">
              <a:spcBef>
                <a:spcPts val="1200"/>
              </a:spcBef>
              <a:spcAft>
                <a:spcPts val="0"/>
              </a:spcAft>
              <a:buNone/>
            </a:pPr>
            <a:endParaRPr/>
          </a:p>
          <a:p>
            <a:pPr marL="457200" lvl="0" indent="-325755" algn="l" rtl="0">
              <a:spcBef>
                <a:spcPts val="1200"/>
              </a:spcBef>
              <a:spcAft>
                <a:spcPts val="0"/>
              </a:spcAft>
              <a:buSzPct val="100000"/>
              <a:buAutoNum type="arabicPeriod"/>
            </a:pPr>
            <a:r>
              <a:rPr lang="en"/>
              <a:t>Translate every function application into a closure application.</a:t>
            </a:r>
            <a:endParaRPr/>
          </a:p>
        </p:txBody>
      </p:sp>
      <p:sp>
        <p:nvSpPr>
          <p:cNvPr id="2253" name="Google Shape;2253;p233"/>
          <p:cNvSpPr txBox="1"/>
          <p:nvPr/>
        </p:nvSpPr>
        <p:spPr>
          <a:xfrm>
            <a:off x="821000" y="1553150"/>
            <a:ext cx="763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lambda </a:t>
            </a:r>
            <a:r>
              <a:rPr lang="en" i="1">
                <a:latin typeface="Consolas"/>
                <a:ea typeface="Consolas"/>
                <a:cs typeface="Consolas"/>
                <a:sym typeface="Consolas"/>
              </a:rPr>
              <a:t>x</a:t>
            </a:r>
            <a:r>
              <a:rPr lang="en" i="1" baseline="-25000">
                <a:latin typeface="Consolas"/>
                <a:ea typeface="Consolas"/>
                <a:cs typeface="Consolas"/>
                <a:sym typeface="Consolas"/>
              </a:rPr>
              <a:t>1</a:t>
            </a:r>
            <a:r>
              <a:rPr lang="en">
                <a:latin typeface="Consolas"/>
                <a:ea typeface="Consolas"/>
                <a:cs typeface="Consolas"/>
                <a:sym typeface="Consolas"/>
              </a:rPr>
              <a:t>, …, </a:t>
            </a:r>
            <a:r>
              <a:rPr lang="en" i="1">
                <a:latin typeface="Consolas"/>
                <a:ea typeface="Consolas"/>
                <a:cs typeface="Consolas"/>
                <a:sym typeface="Consolas"/>
              </a:rPr>
              <a:t>x</a:t>
            </a:r>
            <a:r>
              <a:rPr lang="en" i="1" baseline="-25000">
                <a:latin typeface="Consolas"/>
                <a:ea typeface="Consolas"/>
                <a:cs typeface="Consolas"/>
                <a:sym typeface="Consolas"/>
              </a:rPr>
              <a:t>n</a:t>
            </a:r>
            <a:r>
              <a:rPr lang="en">
                <a:latin typeface="Consolas"/>
                <a:ea typeface="Consolas"/>
                <a:cs typeface="Consolas"/>
                <a:sym typeface="Consolas"/>
              </a:rPr>
              <a:t>: </a:t>
            </a:r>
            <a:r>
              <a:rPr lang="en" i="1">
                <a:latin typeface="Consolas"/>
                <a:ea typeface="Consolas"/>
                <a:cs typeface="Consolas"/>
                <a:sym typeface="Consolas"/>
              </a:rPr>
              <a:t>body</a:t>
            </a:r>
            <a:r>
              <a:rPr lang="en">
                <a:latin typeface="Consolas"/>
                <a:ea typeface="Consolas"/>
                <a:cs typeface="Consolas"/>
                <a:sym typeface="Consolas"/>
              </a:rPr>
              <a:t>  ===&gt;  Closure(</a:t>
            </a:r>
            <a:r>
              <a:rPr lang="en" i="1">
                <a:latin typeface="Consolas"/>
                <a:ea typeface="Consolas"/>
                <a:cs typeface="Consolas"/>
                <a:sym typeface="Consolas"/>
              </a:rPr>
              <a:t>n</a:t>
            </a:r>
            <a:r>
              <a:rPr lang="en">
                <a:latin typeface="Consolas"/>
                <a:ea typeface="Consolas"/>
                <a:cs typeface="Consolas"/>
                <a:sym typeface="Consolas"/>
              </a:rPr>
              <a:t>, [FunRef(</a:t>
            </a:r>
            <a:r>
              <a:rPr lang="en" i="1">
                <a:latin typeface="Consolas"/>
                <a:ea typeface="Consolas"/>
                <a:cs typeface="Consolas"/>
                <a:sym typeface="Consolas"/>
              </a:rPr>
              <a:t>name</a:t>
            </a:r>
            <a:r>
              <a:rPr lang="en">
                <a:latin typeface="Consolas"/>
                <a:ea typeface="Consolas"/>
                <a:cs typeface="Consolas"/>
                <a:sym typeface="Consolas"/>
              </a:rPr>
              <a:t>, </a:t>
            </a:r>
            <a:r>
              <a:rPr lang="en" i="1">
                <a:latin typeface="Consolas"/>
                <a:ea typeface="Consolas"/>
                <a:cs typeface="Consolas"/>
                <a:sym typeface="Consolas"/>
              </a:rPr>
              <a:t>n</a:t>
            </a:r>
            <a:r>
              <a:rPr lang="en">
                <a:latin typeface="Consolas"/>
                <a:ea typeface="Consolas"/>
                <a:cs typeface="Consolas"/>
                <a:sym typeface="Consolas"/>
              </a:rPr>
              <a:t>), </a:t>
            </a:r>
            <a:r>
              <a:rPr lang="en" i="1">
                <a:latin typeface="Consolas"/>
                <a:ea typeface="Consolas"/>
                <a:cs typeface="Consolas"/>
                <a:sym typeface="Consolas"/>
              </a:rPr>
              <a:t>fv</a:t>
            </a:r>
            <a:r>
              <a:rPr lang="en" i="1" baseline="-25000">
                <a:latin typeface="Consolas"/>
                <a:ea typeface="Consolas"/>
                <a:cs typeface="Consolas"/>
                <a:sym typeface="Consolas"/>
              </a:rPr>
              <a:t>1</a:t>
            </a:r>
            <a:r>
              <a:rPr lang="en">
                <a:latin typeface="Consolas"/>
                <a:ea typeface="Consolas"/>
                <a:cs typeface="Consolas"/>
                <a:sym typeface="Consolas"/>
              </a:rPr>
              <a:t>, …, </a:t>
            </a:r>
            <a:r>
              <a:rPr lang="en" i="1">
                <a:latin typeface="Consolas"/>
                <a:ea typeface="Consolas"/>
                <a:cs typeface="Consolas"/>
                <a:sym typeface="Consolas"/>
              </a:rPr>
              <a:t>fv</a:t>
            </a:r>
            <a:r>
              <a:rPr lang="en" i="1" baseline="-25000">
                <a:latin typeface="Consolas"/>
                <a:ea typeface="Consolas"/>
                <a:cs typeface="Consolas"/>
                <a:sym typeface="Consolas"/>
              </a:rPr>
              <a:t>n</a:t>
            </a:r>
            <a:r>
              <a:rPr lang="en">
                <a:latin typeface="Consolas"/>
                <a:ea typeface="Consolas"/>
                <a:cs typeface="Consolas"/>
                <a:sym typeface="Consolas"/>
              </a:rPr>
              <a:t>])</a:t>
            </a:r>
            <a:endParaRPr>
              <a:latin typeface="Consolas"/>
              <a:ea typeface="Consolas"/>
              <a:cs typeface="Consolas"/>
              <a:sym typeface="Consolas"/>
            </a:endParaRPr>
          </a:p>
        </p:txBody>
      </p:sp>
      <p:sp>
        <p:nvSpPr>
          <p:cNvPr id="2254" name="Google Shape;2254;p233"/>
          <p:cNvSpPr txBox="1"/>
          <p:nvPr/>
        </p:nvSpPr>
        <p:spPr>
          <a:xfrm>
            <a:off x="897200" y="2952750"/>
            <a:ext cx="46038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def </a:t>
            </a:r>
            <a:r>
              <a:rPr lang="en" i="1"/>
              <a:t>name</a:t>
            </a:r>
            <a:r>
              <a:rPr lang="en"/>
              <a:t>(clos : </a:t>
            </a:r>
            <a:r>
              <a:rPr lang="en" i="1"/>
              <a:t>closType</a:t>
            </a:r>
            <a:r>
              <a:rPr lang="en"/>
              <a:t>, </a:t>
            </a:r>
            <a:r>
              <a:rPr lang="en" i="1"/>
              <a:t>x</a:t>
            </a:r>
            <a:r>
              <a:rPr lang="en" i="1" baseline="-25000"/>
              <a:t>1</a:t>
            </a:r>
            <a:r>
              <a:rPr lang="en"/>
              <a:t> : </a:t>
            </a:r>
            <a:r>
              <a:rPr lang="en" i="1"/>
              <a:t>T</a:t>
            </a:r>
            <a:r>
              <a:rPr lang="en" i="1" baseline="-25000"/>
              <a:t>1</a:t>
            </a:r>
            <a:r>
              <a:rPr lang="en"/>
              <a:t>, …, </a:t>
            </a:r>
            <a:r>
              <a:rPr lang="en" i="1"/>
              <a:t>x</a:t>
            </a:r>
            <a:r>
              <a:rPr lang="en" i="1" baseline="-25000"/>
              <a:t>n</a:t>
            </a:r>
            <a:r>
              <a:rPr lang="en"/>
              <a:t> : </a:t>
            </a:r>
            <a:r>
              <a:rPr lang="en" i="1"/>
              <a:t>T</a:t>
            </a:r>
            <a:r>
              <a:rPr lang="en" i="1" baseline="-25000"/>
              <a:t>n</a:t>
            </a:r>
            <a:r>
              <a:rPr lang="en"/>
              <a:t>) -&gt; </a:t>
            </a:r>
            <a:r>
              <a:rPr lang="en" i="1"/>
              <a:t>retType</a:t>
            </a:r>
            <a:r>
              <a:rPr lang="en"/>
              <a:t>:</a:t>
            </a:r>
            <a:endParaRPr/>
          </a:p>
          <a:p>
            <a:pPr marL="0" lvl="0" indent="0" algn="l" rtl="0">
              <a:spcBef>
                <a:spcPts val="0"/>
              </a:spcBef>
              <a:spcAft>
                <a:spcPts val="0"/>
              </a:spcAft>
              <a:buNone/>
            </a:pPr>
            <a:r>
              <a:rPr lang="en"/>
              <a:t>   </a:t>
            </a:r>
            <a:r>
              <a:rPr lang="en" i="1"/>
              <a:t>fv</a:t>
            </a:r>
            <a:r>
              <a:rPr lang="en" i="1" baseline="-25000"/>
              <a:t>1</a:t>
            </a:r>
            <a:r>
              <a:rPr lang="en" i="1"/>
              <a:t> </a:t>
            </a:r>
            <a:r>
              <a:rPr lang="en"/>
              <a:t>= clos[1]</a:t>
            </a:r>
            <a:endParaRPr/>
          </a:p>
          <a:p>
            <a:pPr marL="0" lvl="0" indent="0" algn="l" rtl="0">
              <a:spcBef>
                <a:spcPts val="0"/>
              </a:spcBef>
              <a:spcAft>
                <a:spcPts val="0"/>
              </a:spcAft>
              <a:buNone/>
            </a:pPr>
            <a:r>
              <a:rPr lang="en"/>
              <a:t>   …</a:t>
            </a:r>
            <a:endParaRPr/>
          </a:p>
          <a:p>
            <a:pPr marL="0" lvl="0" indent="0" algn="l" rtl="0">
              <a:spcBef>
                <a:spcPts val="0"/>
              </a:spcBef>
              <a:spcAft>
                <a:spcPts val="0"/>
              </a:spcAft>
              <a:buNone/>
            </a:pPr>
            <a:r>
              <a:rPr lang="en"/>
              <a:t>   </a:t>
            </a:r>
            <a:r>
              <a:rPr lang="en" i="1"/>
              <a:t>fv</a:t>
            </a:r>
            <a:r>
              <a:rPr lang="en" i="1" baseline="-25000"/>
              <a:t>n</a:t>
            </a:r>
            <a:r>
              <a:rPr lang="en"/>
              <a:t> = clos[</a:t>
            </a:r>
            <a:r>
              <a:rPr lang="en" i="1"/>
              <a:t>n</a:t>
            </a:r>
            <a:r>
              <a:rPr lang="en"/>
              <a:t>]</a:t>
            </a:r>
            <a:endParaRPr/>
          </a:p>
          <a:p>
            <a:pPr marL="0" lvl="0" indent="0" algn="l" rtl="0">
              <a:spcBef>
                <a:spcPts val="0"/>
              </a:spcBef>
              <a:spcAft>
                <a:spcPts val="0"/>
              </a:spcAft>
              <a:buNone/>
            </a:pPr>
            <a:r>
              <a:rPr lang="en"/>
              <a:t>  </a:t>
            </a:r>
            <a:r>
              <a:rPr lang="en" i="1"/>
              <a:t>body'</a:t>
            </a:r>
            <a:endParaRPr i="1"/>
          </a:p>
        </p:txBody>
      </p:sp>
      <p:sp>
        <p:nvSpPr>
          <p:cNvPr id="2255" name="Google Shape;2255;p233"/>
          <p:cNvSpPr txBox="1"/>
          <p:nvPr/>
        </p:nvSpPr>
        <p:spPr>
          <a:xfrm>
            <a:off x="981750" y="4419600"/>
            <a:ext cx="6234600" cy="61552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latin typeface="Consolas"/>
                <a:ea typeface="Consolas"/>
                <a:cs typeface="Consolas"/>
                <a:sym typeface="Consolas"/>
              </a:rPr>
              <a:t>(</a:t>
            </a:r>
            <a:r>
              <a:rPr lang="en-US" i="1" dirty="0">
                <a:latin typeface="Consolas"/>
                <a:ea typeface="Consolas"/>
                <a:cs typeface="Consolas"/>
                <a:sym typeface="Consolas"/>
              </a:rPr>
              <a:t>e</a:t>
            </a:r>
            <a:r>
              <a:rPr lang="en" i="1" dirty="0">
                <a:latin typeface="Consolas"/>
                <a:ea typeface="Consolas"/>
                <a:cs typeface="Consolas"/>
                <a:sym typeface="Consolas"/>
              </a:rPr>
              <a:t> e</a:t>
            </a:r>
            <a:r>
              <a:rPr lang="en" i="1" baseline="-25000" dirty="0">
                <a:latin typeface="Consolas"/>
                <a:ea typeface="Consolas"/>
                <a:cs typeface="Consolas"/>
                <a:sym typeface="Consolas"/>
              </a:rPr>
              <a:t>1</a:t>
            </a:r>
            <a:r>
              <a:rPr lang="en" dirty="0">
                <a:latin typeface="Consolas"/>
                <a:ea typeface="Consolas"/>
                <a:cs typeface="Consolas"/>
                <a:sym typeface="Consolas"/>
              </a:rPr>
              <a:t> … </a:t>
            </a:r>
            <a:r>
              <a:rPr lang="en" i="1" dirty="0" err="1">
                <a:latin typeface="Consolas"/>
                <a:ea typeface="Consolas"/>
                <a:cs typeface="Consolas"/>
                <a:sym typeface="Consolas"/>
              </a:rPr>
              <a:t>e</a:t>
            </a:r>
            <a:r>
              <a:rPr lang="en" i="1" baseline="-25000" dirty="0" err="1">
                <a:latin typeface="Consolas"/>
                <a:ea typeface="Consolas"/>
                <a:cs typeface="Consolas"/>
                <a:sym typeface="Consolas"/>
              </a:rPr>
              <a:t>n</a:t>
            </a:r>
            <a:r>
              <a:rPr lang="en" dirty="0">
                <a:latin typeface="Consolas"/>
                <a:ea typeface="Consolas"/>
                <a:cs typeface="Consolas"/>
                <a:sym typeface="Consolas"/>
              </a:rPr>
              <a:t>)  ===&gt;  (let ([</a:t>
            </a:r>
            <a:r>
              <a:rPr lang="en" i="1" dirty="0" err="1">
                <a:latin typeface="Consolas"/>
                <a:ea typeface="Consolas"/>
                <a:cs typeface="Consolas"/>
                <a:sym typeface="Consolas"/>
              </a:rPr>
              <a:t>tmp</a:t>
            </a:r>
            <a:r>
              <a:rPr lang="en" dirty="0">
                <a:latin typeface="Consolas"/>
                <a:ea typeface="Consolas"/>
                <a:cs typeface="Consolas"/>
                <a:sym typeface="Consolas"/>
              </a:rPr>
              <a:t> </a:t>
            </a:r>
            <a:r>
              <a:rPr lang="en" i="1" dirty="0">
                <a:latin typeface="Consolas"/>
                <a:ea typeface="Consolas"/>
                <a:cs typeface="Consolas"/>
                <a:sym typeface="Consolas"/>
              </a:rPr>
              <a:t>e’</a:t>
            </a:r>
            <a:r>
              <a:rPr lang="en" dirty="0">
                <a:latin typeface="Consolas"/>
                <a:ea typeface="Consolas"/>
                <a:cs typeface="Consolas"/>
                <a:sym typeface="Consolas"/>
              </a:rPr>
              <a:t>])</a:t>
            </a:r>
            <a:endParaRPr dirty="0">
              <a:latin typeface="Consolas"/>
              <a:ea typeface="Consolas"/>
              <a:cs typeface="Consolas"/>
              <a:sym typeface="Consolas"/>
            </a:endParaRPr>
          </a:p>
          <a:p>
            <a:pPr marL="0" lvl="0" indent="0" algn="l" rtl="0">
              <a:spcBef>
                <a:spcPts val="0"/>
              </a:spcBef>
              <a:spcAft>
                <a:spcPts val="0"/>
              </a:spcAft>
              <a:buNone/>
            </a:pPr>
            <a:r>
              <a:rPr lang="en" dirty="0">
                <a:latin typeface="Consolas"/>
                <a:ea typeface="Consolas"/>
                <a:cs typeface="Consolas"/>
                <a:sym typeface="Consolas"/>
              </a:rPr>
              <a:t>                     ((vector-ref </a:t>
            </a:r>
            <a:r>
              <a:rPr lang="en" i="1" dirty="0" err="1">
                <a:latin typeface="Consolas"/>
                <a:ea typeface="Consolas"/>
                <a:cs typeface="Consolas"/>
                <a:sym typeface="Consolas"/>
              </a:rPr>
              <a:t>tmp</a:t>
            </a:r>
            <a:r>
              <a:rPr lang="en" i="1" dirty="0">
                <a:latin typeface="Consolas"/>
                <a:ea typeface="Consolas"/>
                <a:cs typeface="Consolas"/>
                <a:sym typeface="Consolas"/>
              </a:rPr>
              <a:t> </a:t>
            </a:r>
            <a:r>
              <a:rPr lang="en" dirty="0">
                <a:latin typeface="Consolas"/>
                <a:ea typeface="Consolas"/>
                <a:cs typeface="Consolas"/>
                <a:sym typeface="Consolas"/>
              </a:rPr>
              <a:t>0) </a:t>
            </a:r>
            <a:r>
              <a:rPr lang="en" i="1" dirty="0" err="1">
                <a:latin typeface="Consolas"/>
                <a:ea typeface="Consolas"/>
                <a:cs typeface="Consolas"/>
                <a:sym typeface="Consolas"/>
              </a:rPr>
              <a:t>tmp</a:t>
            </a:r>
            <a:r>
              <a:rPr lang="en" dirty="0">
                <a:latin typeface="Consolas"/>
                <a:ea typeface="Consolas"/>
                <a:cs typeface="Consolas"/>
                <a:sym typeface="Consolas"/>
              </a:rPr>
              <a:t> </a:t>
            </a:r>
            <a:r>
              <a:rPr lang="en" i="1" dirty="0">
                <a:latin typeface="Consolas"/>
                <a:ea typeface="Consolas"/>
                <a:cs typeface="Consolas"/>
                <a:sym typeface="Consolas"/>
              </a:rPr>
              <a:t>e</a:t>
            </a:r>
            <a:r>
              <a:rPr lang="en" i="1" baseline="-25000" dirty="0">
                <a:latin typeface="Consolas"/>
                <a:ea typeface="Consolas"/>
                <a:cs typeface="Consolas"/>
                <a:sym typeface="Consolas"/>
              </a:rPr>
              <a:t>1</a:t>
            </a:r>
            <a:r>
              <a:rPr lang="en" i="1" dirty="0">
                <a:latin typeface="Consolas"/>
                <a:ea typeface="Consolas"/>
                <a:cs typeface="Consolas"/>
                <a:sym typeface="Consolas"/>
              </a:rPr>
              <a:t>'</a:t>
            </a:r>
            <a:r>
              <a:rPr lang="en" dirty="0">
                <a:latin typeface="Consolas"/>
                <a:ea typeface="Consolas"/>
                <a:cs typeface="Consolas"/>
                <a:sym typeface="Consolas"/>
              </a:rPr>
              <a:t> … </a:t>
            </a:r>
            <a:r>
              <a:rPr lang="en" i="1" dirty="0" err="1">
                <a:latin typeface="Consolas"/>
                <a:ea typeface="Consolas"/>
                <a:cs typeface="Consolas"/>
                <a:sym typeface="Consolas"/>
              </a:rPr>
              <a:t>e</a:t>
            </a:r>
            <a:r>
              <a:rPr lang="en" i="1" baseline="-25000" dirty="0" err="1">
                <a:latin typeface="Consolas"/>
                <a:ea typeface="Consolas"/>
                <a:cs typeface="Consolas"/>
                <a:sym typeface="Consolas"/>
              </a:rPr>
              <a:t>n</a:t>
            </a:r>
            <a:r>
              <a:rPr lang="en" i="1" dirty="0">
                <a:latin typeface="Consolas"/>
                <a:ea typeface="Consolas"/>
                <a:cs typeface="Consolas"/>
                <a:sym typeface="Consolas"/>
              </a:rPr>
              <a:t>’</a:t>
            </a:r>
            <a:r>
              <a:rPr lang="en" dirty="0">
                <a:latin typeface="Consolas"/>
                <a:ea typeface="Consolas"/>
                <a:cs typeface="Consolas"/>
                <a:sym typeface="Consolas"/>
              </a:rPr>
              <a:t>)) </a:t>
            </a:r>
            <a:endParaRPr dirty="0">
              <a:latin typeface="Consolas"/>
              <a:ea typeface="Consolas"/>
              <a:cs typeface="Consolas"/>
              <a:sym typeface="Consolas"/>
            </a:endParaRPr>
          </a:p>
        </p:txBody>
      </p:sp>
      <p:sp>
        <p:nvSpPr>
          <p:cNvPr id="2256" name="Google Shape;2256;p233"/>
          <p:cNvSpPr txBox="1"/>
          <p:nvPr/>
        </p:nvSpPr>
        <p:spPr>
          <a:xfrm>
            <a:off x="821000" y="2238950"/>
            <a:ext cx="763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FunRef(</a:t>
            </a:r>
            <a:r>
              <a:rPr lang="en" i="1">
                <a:latin typeface="Consolas"/>
                <a:ea typeface="Consolas"/>
                <a:cs typeface="Consolas"/>
                <a:sym typeface="Consolas"/>
              </a:rPr>
              <a:t>name</a:t>
            </a:r>
            <a:r>
              <a:rPr lang="en">
                <a:latin typeface="Consolas"/>
                <a:ea typeface="Consolas"/>
                <a:cs typeface="Consolas"/>
                <a:sym typeface="Consolas"/>
              </a:rPr>
              <a:t>, </a:t>
            </a:r>
            <a:r>
              <a:rPr lang="en" i="1">
                <a:latin typeface="Consolas"/>
                <a:ea typeface="Consolas"/>
                <a:cs typeface="Consolas"/>
                <a:sym typeface="Consolas"/>
              </a:rPr>
              <a:t>arity</a:t>
            </a:r>
            <a:r>
              <a:rPr lang="en">
                <a:latin typeface="Consolas"/>
                <a:ea typeface="Consolas"/>
                <a:cs typeface="Consolas"/>
                <a:sym typeface="Consolas"/>
              </a:rPr>
              <a:t>)  ===&gt;  Closure(</a:t>
            </a:r>
            <a:r>
              <a:rPr lang="en" i="1">
                <a:solidFill>
                  <a:schemeClr val="dk1"/>
                </a:solidFill>
                <a:latin typeface="Consolas"/>
                <a:ea typeface="Consolas"/>
                <a:cs typeface="Consolas"/>
                <a:sym typeface="Consolas"/>
              </a:rPr>
              <a:t>arity</a:t>
            </a:r>
            <a:r>
              <a:rPr lang="en">
                <a:latin typeface="Consolas"/>
                <a:ea typeface="Consolas"/>
                <a:cs typeface="Consolas"/>
                <a:sym typeface="Consolas"/>
              </a:rPr>
              <a:t>, [FunRef(</a:t>
            </a:r>
            <a:r>
              <a:rPr lang="en" i="1">
                <a:latin typeface="Consolas"/>
                <a:ea typeface="Consolas"/>
                <a:cs typeface="Consolas"/>
                <a:sym typeface="Consolas"/>
              </a:rPr>
              <a:t>name</a:t>
            </a:r>
            <a:r>
              <a:rPr lang="en">
                <a:latin typeface="Consolas"/>
                <a:ea typeface="Consolas"/>
                <a:cs typeface="Consolas"/>
                <a:sym typeface="Consolas"/>
              </a:rPr>
              <a:t>, </a:t>
            </a:r>
            <a:r>
              <a:rPr lang="en" i="1">
                <a:latin typeface="Consolas"/>
                <a:ea typeface="Consolas"/>
                <a:cs typeface="Consolas"/>
                <a:sym typeface="Consolas"/>
              </a:rPr>
              <a:t>arity</a:t>
            </a:r>
            <a:r>
              <a:rPr lang="en">
                <a:latin typeface="Consolas"/>
                <a:ea typeface="Consolas"/>
                <a:cs typeface="Consolas"/>
                <a:sym typeface="Consolas"/>
              </a:rPr>
              <a:t>)])</a:t>
            </a:r>
            <a:endParaRPr>
              <a:latin typeface="Consolas"/>
              <a:ea typeface="Consolas"/>
              <a:cs typeface="Consolas"/>
              <a:sym typeface="Consolas"/>
            </a:endParaRP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2260"/>
        <p:cNvGrpSpPr/>
        <p:nvPr/>
      </p:nvGrpSpPr>
      <p:grpSpPr>
        <a:xfrm>
          <a:off x="0" y="0"/>
          <a:ext cx="0" cy="0"/>
          <a:chOff x="0" y="0"/>
          <a:chExt cx="0" cy="0"/>
        </a:xfrm>
      </p:grpSpPr>
      <p:sp>
        <p:nvSpPr>
          <p:cNvPr id="2261" name="Google Shape;2261;p2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of Closure Conversion</a:t>
            </a:r>
            <a:endParaRPr/>
          </a:p>
        </p:txBody>
      </p:sp>
      <p:sp>
        <p:nvSpPr>
          <p:cNvPr id="2262" name="Google Shape;2262;p234"/>
          <p:cNvSpPr/>
          <p:nvPr/>
        </p:nvSpPr>
        <p:spPr>
          <a:xfrm>
            <a:off x="2204800" y="3036800"/>
            <a:ext cx="845700" cy="42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234"/>
          <p:cNvSpPr txBox="1"/>
          <p:nvPr/>
        </p:nvSpPr>
        <p:spPr>
          <a:xfrm>
            <a:off x="464100" y="1192175"/>
            <a:ext cx="43191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(define (f [x : Integer]) : (Integer -&gt; Integer)</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(let ([y 4])</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(lambda: ([z : Integer]) : Integer</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solidFill>
                  <a:srgbClr val="FF0000"/>
                </a:solidFill>
                <a:latin typeface="Consolas"/>
                <a:ea typeface="Consolas"/>
                <a:cs typeface="Consolas"/>
                <a:sym typeface="Consolas"/>
              </a:rPr>
              <a:t>       (+ x (+ y z)))</a:t>
            </a:r>
            <a:r>
              <a:rPr lang="en" sz="1200">
                <a:latin typeface="Consolas"/>
                <a:ea typeface="Consolas"/>
                <a:cs typeface="Consolas"/>
                <a:sym typeface="Consolas"/>
              </a:rPr>
              <a:t>))</a:t>
            </a:r>
            <a:endParaRPr sz="1200">
              <a:latin typeface="Consolas"/>
              <a:ea typeface="Consolas"/>
              <a:cs typeface="Consolas"/>
              <a:sym typeface="Consolas"/>
            </a:endParaRPr>
          </a:p>
          <a:p>
            <a:pPr marL="0" lvl="0" indent="0" algn="l" rtl="0">
              <a:spcBef>
                <a:spcPts val="0"/>
              </a:spcBef>
              <a:spcAft>
                <a:spcPts val="0"/>
              </a:spcAft>
              <a:buNone/>
            </a:pP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(let ([g </a:t>
            </a:r>
            <a:r>
              <a:rPr lang="en" sz="1200">
                <a:solidFill>
                  <a:srgbClr val="FF0000"/>
                </a:solidFill>
                <a:latin typeface="Consolas"/>
                <a:ea typeface="Consolas"/>
                <a:cs typeface="Consolas"/>
                <a:sym typeface="Consolas"/>
              </a:rPr>
              <a:t>(f 5)</a:t>
            </a:r>
            <a:r>
              <a:rPr lang="en" sz="1200">
                <a:latin typeface="Consolas"/>
                <a:ea typeface="Consolas"/>
                <a:cs typeface="Consolas"/>
                <a:sym typeface="Consolas"/>
              </a:rPr>
              <a: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(let ([h </a:t>
            </a:r>
            <a:r>
              <a:rPr lang="en" sz="1200">
                <a:solidFill>
                  <a:srgbClr val="FF0000"/>
                </a:solidFill>
                <a:latin typeface="Consolas"/>
                <a:ea typeface="Consolas"/>
                <a:cs typeface="Consolas"/>
                <a:sym typeface="Consolas"/>
              </a:rPr>
              <a:t>(f 3)</a:t>
            </a:r>
            <a:r>
              <a:rPr lang="en" sz="1200">
                <a:latin typeface="Consolas"/>
                <a:ea typeface="Consolas"/>
                <a:cs typeface="Consolas"/>
                <a:sym typeface="Consolas"/>
              </a:rPr>
              <a: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 </a:t>
            </a:r>
            <a:r>
              <a:rPr lang="en" sz="1200">
                <a:solidFill>
                  <a:srgbClr val="FF0000"/>
                </a:solidFill>
                <a:latin typeface="Consolas"/>
                <a:ea typeface="Consolas"/>
                <a:cs typeface="Consolas"/>
                <a:sym typeface="Consolas"/>
              </a:rPr>
              <a:t>(g 11)</a:t>
            </a: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(h 15)</a:t>
            </a:r>
            <a:r>
              <a:rPr lang="en" sz="1200">
                <a:latin typeface="Consolas"/>
                <a:ea typeface="Consolas"/>
                <a:cs typeface="Consolas"/>
                <a:sym typeface="Consolas"/>
              </a:rPr>
              <a:t>)))</a:t>
            </a:r>
            <a:endParaRPr sz="1200">
              <a:latin typeface="Consolas"/>
              <a:ea typeface="Consolas"/>
              <a:cs typeface="Consolas"/>
              <a:sym typeface="Consolas"/>
            </a:endParaRPr>
          </a:p>
        </p:txBody>
      </p:sp>
      <p:sp>
        <p:nvSpPr>
          <p:cNvPr id="2264" name="Google Shape;2264;p234"/>
          <p:cNvSpPr txBox="1"/>
          <p:nvPr/>
        </p:nvSpPr>
        <p:spPr>
          <a:xfrm>
            <a:off x="3471746" y="2080950"/>
            <a:ext cx="5353104" cy="280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latin typeface="Consolas"/>
                <a:ea typeface="Consolas"/>
                <a:cs typeface="Consolas"/>
                <a:sym typeface="Consolas"/>
              </a:rPr>
              <a:t>(define (f7 [fvs5 : _] [x8 : Integer])</a:t>
            </a:r>
            <a:endParaRPr sz="1000" dirty="0">
              <a:latin typeface="Consolas"/>
              <a:ea typeface="Consolas"/>
              <a:cs typeface="Consolas"/>
              <a:sym typeface="Consolas"/>
            </a:endParaRPr>
          </a:p>
          <a:p>
            <a:pPr marL="0" lvl="0" indent="0" algn="l" rtl="0">
              <a:spcBef>
                <a:spcPts val="0"/>
              </a:spcBef>
              <a:spcAft>
                <a:spcPts val="0"/>
              </a:spcAft>
              <a:buNone/>
            </a:pPr>
            <a:r>
              <a:rPr lang="en" sz="1000" dirty="0">
                <a:latin typeface="Consolas"/>
                <a:ea typeface="Consolas"/>
                <a:cs typeface="Consolas"/>
                <a:sym typeface="Consolas"/>
              </a:rPr>
              <a:t>	: (Vector ((Vector _) Integer -&gt; Integer))</a:t>
            </a:r>
            <a:endParaRPr sz="1000" dirty="0">
              <a:latin typeface="Consolas"/>
              <a:ea typeface="Consolas"/>
              <a:cs typeface="Consolas"/>
              <a:sym typeface="Consolas"/>
            </a:endParaRPr>
          </a:p>
          <a:p>
            <a:pPr marL="0" lvl="0" indent="0" algn="l" rtl="0">
              <a:spcBef>
                <a:spcPts val="0"/>
              </a:spcBef>
              <a:spcAft>
                <a:spcPts val="0"/>
              </a:spcAft>
              <a:buNone/>
            </a:pPr>
            <a:r>
              <a:rPr lang="en" sz="1000" dirty="0">
                <a:latin typeface="Consolas"/>
                <a:ea typeface="Consolas"/>
                <a:cs typeface="Consolas"/>
                <a:sym typeface="Consolas"/>
              </a:rPr>
              <a:t>  (let ([y9 4])</a:t>
            </a:r>
            <a:endParaRPr sz="1000" dirty="0">
              <a:latin typeface="Consolas"/>
              <a:ea typeface="Consolas"/>
              <a:cs typeface="Consolas"/>
              <a:sym typeface="Consolas"/>
            </a:endParaRPr>
          </a:p>
          <a:p>
            <a:pPr marL="0" lvl="0" indent="0" algn="l" rtl="0">
              <a:spcBef>
                <a:spcPts val="0"/>
              </a:spcBef>
              <a:spcAft>
                <a:spcPts val="0"/>
              </a:spcAft>
              <a:buNone/>
            </a:pPr>
            <a:r>
              <a:rPr lang="en" sz="1000" dirty="0">
                <a:latin typeface="Consolas"/>
                <a:ea typeface="Consolas"/>
                <a:cs typeface="Consolas"/>
                <a:sym typeface="Consolas"/>
              </a:rPr>
              <a:t>    </a:t>
            </a:r>
            <a:r>
              <a:rPr lang="en" sz="1000" dirty="0">
                <a:solidFill>
                  <a:srgbClr val="FF0000"/>
                </a:solidFill>
                <a:latin typeface="Consolas"/>
                <a:ea typeface="Consolas"/>
                <a:cs typeface="Consolas"/>
                <a:sym typeface="Consolas"/>
              </a:rPr>
              <a:t>(closure 1 (list (fun-ref lambda3 1) x8 y9))</a:t>
            </a:r>
            <a:r>
              <a:rPr lang="en" sz="1000" dirty="0">
                <a:latin typeface="Consolas"/>
                <a:ea typeface="Consolas"/>
                <a:cs typeface="Consolas"/>
                <a:sym typeface="Consolas"/>
              </a:rPr>
              <a:t>))</a:t>
            </a:r>
            <a:endParaRPr sz="1000" dirty="0">
              <a:latin typeface="Consolas"/>
              <a:ea typeface="Consolas"/>
              <a:cs typeface="Consolas"/>
              <a:sym typeface="Consolas"/>
            </a:endParaRPr>
          </a:p>
          <a:p>
            <a:pPr marL="0" lvl="0" indent="0" algn="l" rtl="0">
              <a:spcBef>
                <a:spcPts val="0"/>
              </a:spcBef>
              <a:spcAft>
                <a:spcPts val="0"/>
              </a:spcAft>
              <a:buNone/>
            </a:pPr>
            <a:endParaRPr sz="1000" dirty="0">
              <a:latin typeface="Consolas"/>
              <a:ea typeface="Consolas"/>
              <a:cs typeface="Consolas"/>
              <a:sym typeface="Consolas"/>
            </a:endParaRPr>
          </a:p>
          <a:p>
            <a:pPr marL="0" lvl="0" indent="0" algn="l" rtl="0">
              <a:spcBef>
                <a:spcPts val="0"/>
              </a:spcBef>
              <a:spcAft>
                <a:spcPts val="0"/>
              </a:spcAft>
              <a:buNone/>
            </a:pPr>
            <a:r>
              <a:rPr lang="en" sz="1000" dirty="0">
                <a:solidFill>
                  <a:srgbClr val="FF0000"/>
                </a:solidFill>
                <a:latin typeface="Consolas"/>
                <a:ea typeface="Consolas"/>
                <a:cs typeface="Consolas"/>
                <a:sym typeface="Consolas"/>
              </a:rPr>
              <a:t>(define (lambda3 [fvs4 : (Vector _ Integer Integer)]</a:t>
            </a:r>
            <a:endParaRPr sz="1000" dirty="0">
              <a:solidFill>
                <a:srgbClr val="FF0000"/>
              </a:solidFill>
              <a:latin typeface="Consolas"/>
              <a:ea typeface="Consolas"/>
              <a:cs typeface="Consolas"/>
              <a:sym typeface="Consolas"/>
            </a:endParaRPr>
          </a:p>
          <a:p>
            <a:pPr marL="0" lvl="0" indent="0" algn="l" rtl="0">
              <a:spcBef>
                <a:spcPts val="0"/>
              </a:spcBef>
              <a:spcAft>
                <a:spcPts val="0"/>
              </a:spcAft>
              <a:buNone/>
            </a:pPr>
            <a:r>
              <a:rPr lang="en" sz="1000" dirty="0">
                <a:solidFill>
                  <a:srgbClr val="FF0000"/>
                </a:solidFill>
                <a:latin typeface="Consolas"/>
                <a:ea typeface="Consolas"/>
                <a:cs typeface="Consolas"/>
                <a:sym typeface="Consolas"/>
              </a:rPr>
              <a:t>                 [z0 : Integer]) : Integer</a:t>
            </a:r>
            <a:endParaRPr sz="1000" dirty="0">
              <a:solidFill>
                <a:srgbClr val="FF0000"/>
              </a:solidFill>
              <a:latin typeface="Consolas"/>
              <a:ea typeface="Consolas"/>
              <a:cs typeface="Consolas"/>
              <a:sym typeface="Consolas"/>
            </a:endParaRPr>
          </a:p>
          <a:p>
            <a:pPr marL="0" lvl="0" indent="0" algn="l" rtl="0">
              <a:spcBef>
                <a:spcPts val="0"/>
              </a:spcBef>
              <a:spcAft>
                <a:spcPts val="0"/>
              </a:spcAft>
              <a:buNone/>
            </a:pPr>
            <a:r>
              <a:rPr lang="en" sz="1000" dirty="0">
                <a:solidFill>
                  <a:srgbClr val="FF0000"/>
                </a:solidFill>
                <a:latin typeface="Consolas"/>
                <a:ea typeface="Consolas"/>
                <a:cs typeface="Consolas"/>
                <a:sym typeface="Consolas"/>
              </a:rPr>
              <a:t>  (let ([x8 (vector-ref fvs4 1)])</a:t>
            </a:r>
            <a:endParaRPr sz="1000" dirty="0">
              <a:solidFill>
                <a:srgbClr val="FF0000"/>
              </a:solidFill>
              <a:latin typeface="Consolas"/>
              <a:ea typeface="Consolas"/>
              <a:cs typeface="Consolas"/>
              <a:sym typeface="Consolas"/>
            </a:endParaRPr>
          </a:p>
          <a:p>
            <a:pPr marL="0" lvl="0" indent="0" algn="l" rtl="0">
              <a:spcBef>
                <a:spcPts val="0"/>
              </a:spcBef>
              <a:spcAft>
                <a:spcPts val="0"/>
              </a:spcAft>
              <a:buNone/>
            </a:pPr>
            <a:r>
              <a:rPr lang="en" sz="1000" dirty="0">
                <a:solidFill>
                  <a:srgbClr val="FF0000"/>
                </a:solidFill>
                <a:latin typeface="Consolas"/>
                <a:ea typeface="Consolas"/>
                <a:cs typeface="Consolas"/>
                <a:sym typeface="Consolas"/>
              </a:rPr>
              <a:t>    (let ([y9 (vector-ref fvs4 2)])</a:t>
            </a:r>
            <a:endParaRPr sz="1000" dirty="0">
              <a:solidFill>
                <a:srgbClr val="FF0000"/>
              </a:solidFill>
              <a:latin typeface="Consolas"/>
              <a:ea typeface="Consolas"/>
              <a:cs typeface="Consolas"/>
              <a:sym typeface="Consolas"/>
            </a:endParaRPr>
          </a:p>
          <a:p>
            <a:pPr marL="0" lvl="0" indent="0" algn="l" rtl="0">
              <a:spcBef>
                <a:spcPts val="0"/>
              </a:spcBef>
              <a:spcAft>
                <a:spcPts val="0"/>
              </a:spcAft>
              <a:buNone/>
            </a:pPr>
            <a:r>
              <a:rPr lang="en" sz="1000" dirty="0">
                <a:solidFill>
                  <a:srgbClr val="FF0000"/>
                </a:solidFill>
                <a:latin typeface="Consolas"/>
                <a:ea typeface="Consolas"/>
                <a:cs typeface="Consolas"/>
                <a:sym typeface="Consolas"/>
              </a:rPr>
              <a:t>      (+ x8 (+ y9 z0)))))</a:t>
            </a:r>
            <a:endParaRPr sz="1000" dirty="0">
              <a:solidFill>
                <a:srgbClr val="FF0000"/>
              </a:solidFill>
              <a:latin typeface="Consolas"/>
              <a:ea typeface="Consolas"/>
              <a:cs typeface="Consolas"/>
              <a:sym typeface="Consolas"/>
            </a:endParaRPr>
          </a:p>
          <a:p>
            <a:pPr marL="0" lvl="0" indent="0" algn="l" rtl="0">
              <a:spcBef>
                <a:spcPts val="0"/>
              </a:spcBef>
              <a:spcAft>
                <a:spcPts val="0"/>
              </a:spcAft>
              <a:buNone/>
            </a:pPr>
            <a:endParaRPr sz="1000" dirty="0">
              <a:latin typeface="Consolas"/>
              <a:ea typeface="Consolas"/>
              <a:cs typeface="Consolas"/>
              <a:sym typeface="Consolas"/>
            </a:endParaRPr>
          </a:p>
          <a:p>
            <a:pPr marL="0" lvl="0" indent="0" algn="l" rtl="0">
              <a:spcBef>
                <a:spcPts val="0"/>
              </a:spcBef>
              <a:spcAft>
                <a:spcPts val="0"/>
              </a:spcAft>
              <a:buNone/>
            </a:pPr>
            <a:r>
              <a:rPr lang="en" sz="1000" dirty="0">
                <a:latin typeface="Consolas"/>
                <a:ea typeface="Consolas"/>
                <a:cs typeface="Consolas"/>
                <a:sym typeface="Consolas"/>
              </a:rPr>
              <a:t>(define (main) : Integer</a:t>
            </a:r>
            <a:endParaRPr sz="1000" dirty="0">
              <a:latin typeface="Consolas"/>
              <a:ea typeface="Consolas"/>
              <a:cs typeface="Consolas"/>
              <a:sym typeface="Consolas"/>
            </a:endParaRPr>
          </a:p>
          <a:p>
            <a:pPr marL="0" lvl="0" indent="0" algn="l" rtl="0">
              <a:spcBef>
                <a:spcPts val="0"/>
              </a:spcBef>
              <a:spcAft>
                <a:spcPts val="0"/>
              </a:spcAft>
              <a:buNone/>
            </a:pPr>
            <a:r>
              <a:rPr lang="en" sz="1000" dirty="0">
                <a:latin typeface="Consolas"/>
                <a:ea typeface="Consolas"/>
                <a:cs typeface="Consolas"/>
                <a:sym typeface="Consolas"/>
              </a:rPr>
              <a:t>   (let ([g1 </a:t>
            </a:r>
            <a:r>
              <a:rPr lang="en" sz="1000" dirty="0">
                <a:solidFill>
                  <a:srgbClr val="FF0000"/>
                </a:solidFill>
                <a:latin typeface="Consolas"/>
                <a:ea typeface="Consolas"/>
                <a:cs typeface="Consolas"/>
                <a:sym typeface="Consolas"/>
              </a:rPr>
              <a:t>(let ([clos6 (closure 1 (list (fun-ref f7 1)))])</a:t>
            </a:r>
            <a:endParaRPr sz="1000" dirty="0">
              <a:solidFill>
                <a:srgbClr val="FF0000"/>
              </a:solidFill>
              <a:latin typeface="Consolas"/>
              <a:ea typeface="Consolas"/>
              <a:cs typeface="Consolas"/>
              <a:sym typeface="Consolas"/>
            </a:endParaRPr>
          </a:p>
          <a:p>
            <a:pPr marL="0" lvl="0" indent="0" algn="l" rtl="0">
              <a:spcBef>
                <a:spcPts val="0"/>
              </a:spcBef>
              <a:spcAft>
                <a:spcPts val="0"/>
              </a:spcAft>
              <a:buNone/>
            </a:pPr>
            <a:r>
              <a:rPr lang="en" sz="1000" dirty="0">
                <a:solidFill>
                  <a:srgbClr val="FF0000"/>
                </a:solidFill>
                <a:latin typeface="Consolas"/>
                <a:ea typeface="Consolas"/>
                <a:cs typeface="Consolas"/>
                <a:sym typeface="Consolas"/>
              </a:rPr>
              <a:t>                	((vector-ref clos6 0) clos6 5))</a:t>
            </a:r>
            <a:r>
              <a:rPr lang="en" sz="1000" dirty="0">
                <a:latin typeface="Consolas"/>
                <a:ea typeface="Consolas"/>
                <a:cs typeface="Consolas"/>
                <a:sym typeface="Consolas"/>
              </a:rPr>
              <a:t>])</a:t>
            </a:r>
            <a:endParaRPr sz="1000" dirty="0">
              <a:latin typeface="Consolas"/>
              <a:ea typeface="Consolas"/>
              <a:cs typeface="Consolas"/>
              <a:sym typeface="Consolas"/>
            </a:endParaRPr>
          </a:p>
          <a:p>
            <a:pPr marL="0" lvl="0" indent="0" algn="l" rtl="0">
              <a:spcBef>
                <a:spcPts val="0"/>
              </a:spcBef>
              <a:spcAft>
                <a:spcPts val="0"/>
              </a:spcAft>
              <a:buNone/>
            </a:pPr>
            <a:r>
              <a:rPr lang="en" sz="1000" dirty="0">
                <a:latin typeface="Consolas"/>
                <a:ea typeface="Consolas"/>
                <a:cs typeface="Consolas"/>
                <a:sym typeface="Consolas"/>
              </a:rPr>
              <a:t>  	(let ([h2 </a:t>
            </a:r>
            <a:r>
              <a:rPr lang="en" sz="1000" dirty="0">
                <a:solidFill>
                  <a:srgbClr val="FF0000"/>
                </a:solidFill>
                <a:latin typeface="Consolas"/>
                <a:ea typeface="Consolas"/>
                <a:cs typeface="Consolas"/>
                <a:sym typeface="Consolas"/>
              </a:rPr>
              <a:t>(let ([clos7 (closure 1 (list (fun-ref f7 1)))])</a:t>
            </a:r>
            <a:endParaRPr sz="1000" dirty="0">
              <a:solidFill>
                <a:srgbClr val="FF0000"/>
              </a:solidFill>
              <a:latin typeface="Consolas"/>
              <a:ea typeface="Consolas"/>
              <a:cs typeface="Consolas"/>
              <a:sym typeface="Consolas"/>
            </a:endParaRPr>
          </a:p>
          <a:p>
            <a:pPr marL="0" lvl="0" indent="0" algn="l" rtl="0">
              <a:spcBef>
                <a:spcPts val="0"/>
              </a:spcBef>
              <a:spcAft>
                <a:spcPts val="0"/>
              </a:spcAft>
              <a:buNone/>
            </a:pPr>
            <a:r>
              <a:rPr lang="en" sz="1000" dirty="0">
                <a:solidFill>
                  <a:srgbClr val="FF0000"/>
                </a:solidFill>
                <a:latin typeface="Consolas"/>
                <a:ea typeface="Consolas"/>
                <a:cs typeface="Consolas"/>
                <a:sym typeface="Consolas"/>
              </a:rPr>
              <a:t>                   	((vector-ref clos7 0) clos7 3))</a:t>
            </a:r>
            <a:r>
              <a:rPr lang="en" sz="1000" dirty="0">
                <a:latin typeface="Consolas"/>
                <a:ea typeface="Consolas"/>
                <a:cs typeface="Consolas"/>
                <a:sym typeface="Consolas"/>
              </a:rPr>
              <a:t>])</a:t>
            </a:r>
            <a:endParaRPr sz="1000" dirty="0">
              <a:latin typeface="Consolas"/>
              <a:ea typeface="Consolas"/>
              <a:cs typeface="Consolas"/>
              <a:sym typeface="Consolas"/>
            </a:endParaRPr>
          </a:p>
          <a:p>
            <a:pPr marL="0" lvl="0" indent="0" algn="l" rtl="0">
              <a:spcBef>
                <a:spcPts val="0"/>
              </a:spcBef>
              <a:spcAft>
                <a:spcPts val="0"/>
              </a:spcAft>
              <a:buNone/>
            </a:pPr>
            <a:r>
              <a:rPr lang="en" sz="1000" dirty="0">
                <a:latin typeface="Consolas"/>
                <a:ea typeface="Consolas"/>
                <a:cs typeface="Consolas"/>
                <a:sym typeface="Consolas"/>
              </a:rPr>
              <a:t>     	  (+ </a:t>
            </a:r>
            <a:r>
              <a:rPr lang="en" sz="1000" dirty="0">
                <a:solidFill>
                  <a:srgbClr val="FF0000"/>
                </a:solidFill>
                <a:latin typeface="Consolas"/>
                <a:ea typeface="Consolas"/>
                <a:cs typeface="Consolas"/>
                <a:sym typeface="Consolas"/>
              </a:rPr>
              <a:t>((vector-ref g1 0) g1 11)</a:t>
            </a:r>
            <a:r>
              <a:rPr lang="en" sz="1000" dirty="0">
                <a:latin typeface="Consolas"/>
                <a:ea typeface="Consolas"/>
                <a:cs typeface="Consolas"/>
                <a:sym typeface="Consolas"/>
              </a:rPr>
              <a:t> </a:t>
            </a:r>
            <a:r>
              <a:rPr lang="en" sz="1000" dirty="0">
                <a:solidFill>
                  <a:srgbClr val="FF0000"/>
                </a:solidFill>
                <a:latin typeface="Consolas"/>
                <a:ea typeface="Consolas"/>
                <a:cs typeface="Consolas"/>
                <a:sym typeface="Consolas"/>
              </a:rPr>
              <a:t>((vector-ref h2 0) h2 15)</a:t>
            </a:r>
            <a:r>
              <a:rPr lang="en" sz="1000" dirty="0">
                <a:latin typeface="Consolas"/>
                <a:ea typeface="Consolas"/>
                <a:cs typeface="Consolas"/>
                <a:sym typeface="Consolas"/>
              </a:rPr>
              <a:t>))))</a:t>
            </a:r>
            <a:endParaRPr sz="1000" dirty="0">
              <a:latin typeface="Consolas"/>
              <a:ea typeface="Consolas"/>
              <a:cs typeface="Consolas"/>
              <a:sym typeface="Consolas"/>
            </a:endParaRP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2268"/>
        <p:cNvGrpSpPr/>
        <p:nvPr/>
      </p:nvGrpSpPr>
      <p:grpSpPr>
        <a:xfrm>
          <a:off x="0" y="0"/>
          <a:ext cx="0" cy="0"/>
          <a:chOff x="0" y="0"/>
          <a:chExt cx="0" cy="0"/>
        </a:xfrm>
      </p:grpSpPr>
      <p:sp>
        <p:nvSpPr>
          <p:cNvPr id="2269" name="Google Shape;2269;p2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Assignment Conversion</a:t>
            </a:r>
            <a:endParaRPr/>
          </a:p>
        </p:txBody>
      </p:sp>
      <p:sp>
        <p:nvSpPr>
          <p:cNvPr id="2270" name="Google Shape;2270;p235"/>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Problem: assignments to variables interact badly with closure conversion!</a:t>
            </a:r>
            <a:endParaRPr/>
          </a:p>
        </p:txBody>
      </p:sp>
      <p:sp>
        <p:nvSpPr>
          <p:cNvPr id="2271" name="Google Shape;2271;p235"/>
          <p:cNvSpPr txBox="1"/>
          <p:nvPr/>
        </p:nvSpPr>
        <p:spPr>
          <a:xfrm>
            <a:off x="1090950" y="1909225"/>
            <a:ext cx="5432100" cy="215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600">
                <a:latin typeface="Consolas"/>
                <a:ea typeface="Consolas"/>
                <a:cs typeface="Consolas"/>
                <a:sym typeface="Consolas"/>
              </a:rPr>
              <a:t>(let ([x 0])</a:t>
            </a:r>
            <a:endParaRPr sz="16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600">
                <a:latin typeface="Consolas"/>
                <a:ea typeface="Consolas"/>
                <a:cs typeface="Consolas"/>
                <a:sym typeface="Consolas"/>
              </a:rPr>
              <a:t>  (let ([y 0])</a:t>
            </a:r>
            <a:endParaRPr sz="16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600">
                <a:latin typeface="Consolas"/>
                <a:ea typeface="Consolas"/>
                <a:cs typeface="Consolas"/>
                <a:sym typeface="Consolas"/>
              </a:rPr>
              <a:t>    (let ([z 20])</a:t>
            </a:r>
            <a:endParaRPr sz="16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600">
                <a:latin typeface="Consolas"/>
                <a:ea typeface="Consolas"/>
                <a:cs typeface="Consolas"/>
                <a:sym typeface="Consolas"/>
              </a:rPr>
              <a:t>  	(let ([f (lambda (a) (+ a (+ x z)))])</a:t>
            </a:r>
            <a:endParaRPr sz="16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600">
                <a:latin typeface="Consolas"/>
                <a:ea typeface="Consolas"/>
                <a:cs typeface="Consolas"/>
                <a:sym typeface="Consolas"/>
              </a:rPr>
              <a:t>        (begin</a:t>
            </a:r>
            <a:endParaRPr sz="16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600">
                <a:latin typeface="Consolas"/>
                <a:ea typeface="Consolas"/>
                <a:cs typeface="Consolas"/>
                <a:sym typeface="Consolas"/>
              </a:rPr>
              <a:t>          (set! x 10)</a:t>
            </a:r>
            <a:endParaRPr sz="16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600">
                <a:latin typeface="Consolas"/>
                <a:ea typeface="Consolas"/>
                <a:cs typeface="Consolas"/>
                <a:sym typeface="Consolas"/>
              </a:rPr>
              <a:t>          (set! y 12)</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(f y))))))</a:t>
            </a:r>
            <a:endParaRPr sz="1600">
              <a:latin typeface="Consolas"/>
              <a:ea typeface="Consolas"/>
              <a:cs typeface="Consolas"/>
              <a:sym typeface="Consolas"/>
            </a:endParaRPr>
          </a:p>
        </p:txBody>
      </p:sp>
      <p:sp>
        <p:nvSpPr>
          <p:cNvPr id="2272" name="Google Shape;2272;p235"/>
          <p:cNvSpPr txBox="1"/>
          <p:nvPr/>
        </p:nvSpPr>
        <p:spPr>
          <a:xfrm>
            <a:off x="1206550" y="4338125"/>
            <a:ext cx="4994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The correct output is 42, but we get 32 instead!</a:t>
            </a:r>
            <a:endParaRPr sz="1800">
              <a:solidFill>
                <a:schemeClr val="dk2"/>
              </a:solidFill>
            </a:endParaRP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2276"/>
        <p:cNvGrpSpPr/>
        <p:nvPr/>
      </p:nvGrpSpPr>
      <p:grpSpPr>
        <a:xfrm>
          <a:off x="0" y="0"/>
          <a:ext cx="0" cy="0"/>
          <a:chOff x="0" y="0"/>
          <a:chExt cx="0" cy="0"/>
        </a:xfrm>
      </p:grpSpPr>
      <p:sp>
        <p:nvSpPr>
          <p:cNvPr id="2277" name="Google Shape;2277;p2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Assignment Conversion</a:t>
            </a:r>
            <a:endParaRPr/>
          </a:p>
        </p:txBody>
      </p:sp>
      <p:sp>
        <p:nvSpPr>
          <p:cNvPr id="2278" name="Google Shape;2278;p236"/>
          <p:cNvSpPr txBox="1">
            <a:spLocks noGrp="1"/>
          </p:cNvSpPr>
          <p:nvPr>
            <p:ph type="body" idx="1"/>
          </p:nvPr>
        </p:nvSpPr>
        <p:spPr>
          <a:xfrm>
            <a:off x="311700" y="1152475"/>
            <a:ext cx="8520600" cy="1298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We can solve this problem by "boxing" the any variable that both</a:t>
            </a:r>
            <a:endParaRPr/>
          </a:p>
          <a:p>
            <a:pPr marL="457200" lvl="0" indent="-342900" algn="l" rtl="0">
              <a:spcBef>
                <a:spcPts val="1200"/>
              </a:spcBef>
              <a:spcAft>
                <a:spcPts val="0"/>
              </a:spcAft>
              <a:buSzPts val="1800"/>
              <a:buAutoNum type="arabicPeriod"/>
            </a:pPr>
            <a:r>
              <a:rPr lang="en"/>
              <a:t>occurs free in a lambda, and</a:t>
            </a:r>
            <a:endParaRPr/>
          </a:p>
          <a:p>
            <a:pPr marL="457200" lvl="0" indent="-342900" algn="l" rtl="0">
              <a:spcBef>
                <a:spcPts val="0"/>
              </a:spcBef>
              <a:spcAft>
                <a:spcPts val="0"/>
              </a:spcAft>
              <a:buSzPts val="1800"/>
              <a:buAutoNum type="arabicPeriod"/>
            </a:pPr>
            <a:r>
              <a:rPr lang="en"/>
              <a:t>appears on the left-hand side of an assignment.</a:t>
            </a:r>
            <a:endParaRPr/>
          </a:p>
        </p:txBody>
      </p:sp>
      <p:sp>
        <p:nvSpPr>
          <p:cNvPr id="2279" name="Google Shape;2279;p236"/>
          <p:cNvSpPr txBox="1"/>
          <p:nvPr/>
        </p:nvSpPr>
        <p:spPr>
          <a:xfrm>
            <a:off x="797100" y="2685400"/>
            <a:ext cx="24243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def g(z : int) -&gt; int: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x = 0</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y = 0  </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f = lambda a: a + </a:t>
            </a:r>
            <a:r>
              <a:rPr lang="en" sz="1200">
                <a:solidFill>
                  <a:srgbClr val="FF0000"/>
                </a:solidFill>
                <a:latin typeface="Consolas"/>
                <a:ea typeface="Consolas"/>
                <a:cs typeface="Consolas"/>
                <a:sym typeface="Consolas"/>
              </a:rPr>
              <a:t>x</a:t>
            </a:r>
            <a:r>
              <a:rPr lang="en" sz="1200">
                <a:latin typeface="Consolas"/>
                <a:ea typeface="Consolas"/>
                <a:cs typeface="Consolas"/>
                <a:sym typeface="Consolas"/>
              </a:rPr>
              <a:t> + z</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x = 10</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y = 12</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return f(y)</a:t>
            </a:r>
            <a:endParaRPr sz="1200">
              <a:latin typeface="Consolas"/>
              <a:ea typeface="Consolas"/>
              <a:cs typeface="Consolas"/>
              <a:sym typeface="Consolas"/>
            </a:endParaRPr>
          </a:p>
          <a:p>
            <a:pPr marL="0" lvl="0" indent="0" algn="l" rtl="0">
              <a:spcBef>
                <a:spcPts val="0"/>
              </a:spcBef>
              <a:spcAft>
                <a:spcPts val="0"/>
              </a:spcAft>
              <a:buNone/>
            </a:pP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print(g(20))</a:t>
            </a:r>
            <a:endParaRPr sz="1200">
              <a:latin typeface="Consolas"/>
              <a:ea typeface="Consolas"/>
              <a:cs typeface="Consolas"/>
              <a:sym typeface="Consolas"/>
            </a:endParaRPr>
          </a:p>
        </p:txBody>
      </p:sp>
      <p:sp>
        <p:nvSpPr>
          <p:cNvPr id="2280" name="Google Shape;2280;p236"/>
          <p:cNvSpPr txBox="1"/>
          <p:nvPr/>
        </p:nvSpPr>
        <p:spPr>
          <a:xfrm>
            <a:off x="4862225" y="2685400"/>
            <a:ext cx="29241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def g(z : int) -&gt; int: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x = (uninitialized(int),)</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solidFill>
                  <a:srgbClr val="FF0000"/>
                </a:solidFill>
                <a:latin typeface="Consolas"/>
                <a:ea typeface="Consolas"/>
                <a:cs typeface="Consolas"/>
                <a:sym typeface="Consolas"/>
              </a:rPr>
              <a:t>  x[0] = 0</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y = 0  </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f = lambda a: a + </a:t>
            </a:r>
            <a:r>
              <a:rPr lang="en" sz="1200">
                <a:solidFill>
                  <a:srgbClr val="FF0000"/>
                </a:solidFill>
                <a:latin typeface="Consolas"/>
                <a:ea typeface="Consolas"/>
                <a:cs typeface="Consolas"/>
                <a:sym typeface="Consolas"/>
              </a:rPr>
              <a:t>x[0]</a:t>
            </a:r>
            <a:r>
              <a:rPr lang="en" sz="1200">
                <a:latin typeface="Consolas"/>
                <a:ea typeface="Consolas"/>
                <a:cs typeface="Consolas"/>
                <a:sym typeface="Consolas"/>
              </a:rPr>
              <a:t> + z</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x[0] = 10</a:t>
            </a:r>
            <a:endParaRPr sz="1200">
              <a:solidFill>
                <a:srgbClr val="FF0000"/>
              </a:solidFill>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y = 12</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return f(y)</a:t>
            </a:r>
            <a:endParaRPr sz="1200">
              <a:latin typeface="Consolas"/>
              <a:ea typeface="Consolas"/>
              <a:cs typeface="Consolas"/>
              <a:sym typeface="Consolas"/>
            </a:endParaRPr>
          </a:p>
          <a:p>
            <a:pPr marL="0" lvl="0" indent="0" algn="l" rtl="0">
              <a:spcBef>
                <a:spcPts val="0"/>
              </a:spcBef>
              <a:spcAft>
                <a:spcPts val="0"/>
              </a:spcAft>
              <a:buNone/>
            </a:pP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print(g(20))</a:t>
            </a:r>
            <a:endParaRPr sz="1200">
              <a:latin typeface="Consolas"/>
              <a:ea typeface="Consolas"/>
              <a:cs typeface="Consolas"/>
              <a:sym typeface="Consolas"/>
            </a:endParaRPr>
          </a:p>
        </p:txBody>
      </p:sp>
      <p:sp>
        <p:nvSpPr>
          <p:cNvPr id="2281" name="Google Shape;2281;p236"/>
          <p:cNvSpPr/>
          <p:nvPr/>
        </p:nvSpPr>
        <p:spPr>
          <a:xfrm>
            <a:off x="3601225" y="3282100"/>
            <a:ext cx="931500" cy="444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2285"/>
        <p:cNvGrpSpPr/>
        <p:nvPr/>
      </p:nvGrpSpPr>
      <p:grpSpPr>
        <a:xfrm>
          <a:off x="0" y="0"/>
          <a:ext cx="0" cy="0"/>
          <a:chOff x="0" y="0"/>
          <a:chExt cx="0" cy="0"/>
        </a:xfrm>
      </p:grpSpPr>
      <p:sp>
        <p:nvSpPr>
          <p:cNvPr id="2286" name="Google Shape;2286;p2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Expose Allocation</a:t>
            </a:r>
            <a:endParaRPr/>
          </a:p>
        </p:txBody>
      </p:sp>
      <p:sp>
        <p:nvSpPr>
          <p:cNvPr id="2287" name="Google Shape;2287;p2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Compile the </a:t>
            </a:r>
            <a:r>
              <a:rPr lang="en">
                <a:latin typeface="Consolas"/>
                <a:ea typeface="Consolas"/>
                <a:cs typeface="Consolas"/>
                <a:sym typeface="Consolas"/>
              </a:rPr>
              <a:t>Closure</a:t>
            </a:r>
            <a:r>
              <a:rPr lang="en"/>
              <a:t> form similarly to a </a:t>
            </a:r>
            <a:r>
              <a:rPr lang="en">
                <a:latin typeface="Consolas"/>
                <a:ea typeface="Consolas"/>
                <a:cs typeface="Consolas"/>
                <a:sym typeface="Consolas"/>
              </a:rPr>
              <a:t>Tuple</a:t>
            </a:r>
            <a:r>
              <a:rPr lang="en"/>
              <a:t>.</a:t>
            </a:r>
            <a:endParaRPr/>
          </a:p>
          <a:p>
            <a:pPr marL="0" lvl="0" indent="0" algn="l" rtl="0">
              <a:spcBef>
                <a:spcPts val="1200"/>
              </a:spcBef>
              <a:spcAft>
                <a:spcPts val="0"/>
              </a:spcAft>
              <a:buNone/>
            </a:pPr>
            <a:r>
              <a:rPr lang="en"/>
              <a:t>But instead of using (</a:t>
            </a:r>
            <a:r>
              <a:rPr lang="en">
                <a:latin typeface="Consolas"/>
                <a:ea typeface="Consolas"/>
                <a:cs typeface="Consolas"/>
                <a:sym typeface="Consolas"/>
              </a:rPr>
              <a:t>Allocate </a:t>
            </a:r>
            <a:r>
              <a:rPr lang="en" i="1">
                <a:latin typeface="Consolas"/>
                <a:ea typeface="Consolas"/>
                <a:cs typeface="Consolas"/>
                <a:sym typeface="Consolas"/>
              </a:rPr>
              <a:t>len</a:t>
            </a:r>
            <a:r>
              <a:rPr lang="en">
                <a:latin typeface="Consolas"/>
                <a:ea typeface="Consolas"/>
                <a:cs typeface="Consolas"/>
                <a:sym typeface="Consolas"/>
              </a:rPr>
              <a:t> </a:t>
            </a:r>
            <a:r>
              <a:rPr lang="en" i="1">
                <a:latin typeface="Consolas"/>
                <a:ea typeface="Consolas"/>
                <a:cs typeface="Consolas"/>
                <a:sym typeface="Consolas"/>
              </a:rPr>
              <a:t>type</a:t>
            </a:r>
            <a:r>
              <a:rPr lang="en">
                <a:latin typeface="Consolas"/>
                <a:ea typeface="Consolas"/>
                <a:cs typeface="Consolas"/>
                <a:sym typeface="Consolas"/>
              </a:rPr>
              <a:t>)</a:t>
            </a:r>
            <a:r>
              <a:rPr lang="en"/>
              <a:t>, </a:t>
            </a:r>
            <a:endParaRPr/>
          </a:p>
          <a:p>
            <a:pPr marL="0" lvl="0" indent="0" algn="l" rtl="0">
              <a:spcBef>
                <a:spcPts val="1200"/>
              </a:spcBef>
              <a:spcAft>
                <a:spcPts val="1200"/>
              </a:spcAft>
              <a:buNone/>
            </a:pPr>
            <a:r>
              <a:rPr lang="en"/>
              <a:t>use (</a:t>
            </a:r>
            <a:r>
              <a:rPr lang="en">
                <a:latin typeface="Consolas"/>
                <a:ea typeface="Consolas"/>
                <a:cs typeface="Consolas"/>
                <a:sym typeface="Consolas"/>
              </a:rPr>
              <a:t>AllocateClosure </a:t>
            </a:r>
            <a:r>
              <a:rPr lang="en" i="1">
                <a:latin typeface="Consolas"/>
                <a:ea typeface="Consolas"/>
                <a:cs typeface="Consolas"/>
                <a:sym typeface="Consolas"/>
              </a:rPr>
              <a:t>len</a:t>
            </a:r>
            <a:r>
              <a:rPr lang="en">
                <a:latin typeface="Consolas"/>
                <a:ea typeface="Consolas"/>
                <a:cs typeface="Consolas"/>
                <a:sym typeface="Consolas"/>
              </a:rPr>
              <a:t> </a:t>
            </a:r>
            <a:r>
              <a:rPr lang="en" i="1">
                <a:latin typeface="Consolas"/>
                <a:ea typeface="Consolas"/>
                <a:cs typeface="Consolas"/>
                <a:sym typeface="Consolas"/>
              </a:rPr>
              <a:t>type</a:t>
            </a:r>
            <a:r>
              <a:rPr lang="en">
                <a:latin typeface="Consolas"/>
                <a:ea typeface="Consolas"/>
                <a:cs typeface="Consolas"/>
                <a:sym typeface="Consolas"/>
              </a:rPr>
              <a:t> </a:t>
            </a:r>
            <a:r>
              <a:rPr lang="en" i="1">
                <a:latin typeface="Consolas"/>
                <a:ea typeface="Consolas"/>
                <a:cs typeface="Consolas"/>
                <a:sym typeface="Consolas"/>
              </a:rPr>
              <a:t>arity</a:t>
            </a:r>
            <a:r>
              <a:rPr lang="en">
                <a:latin typeface="Consolas"/>
                <a:ea typeface="Consolas"/>
                <a:cs typeface="Consolas"/>
                <a:sym typeface="Consolas"/>
              </a:rPr>
              <a:t>)</a:t>
            </a:r>
            <a:r>
              <a:rPr lang="en"/>
              <a:t>.</a:t>
            </a:r>
            <a:endParaRP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2291"/>
        <p:cNvGrpSpPr/>
        <p:nvPr/>
      </p:nvGrpSpPr>
      <p:grpSpPr>
        <a:xfrm>
          <a:off x="0" y="0"/>
          <a:ext cx="0" cy="0"/>
          <a:chOff x="0" y="0"/>
          <a:chExt cx="0" cy="0"/>
        </a:xfrm>
      </p:grpSpPr>
      <p:sp>
        <p:nvSpPr>
          <p:cNvPr id="2292" name="Google Shape;2292;p2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Select Instructions</a:t>
            </a:r>
            <a:endParaRPr/>
          </a:p>
        </p:txBody>
      </p:sp>
      <p:sp>
        <p:nvSpPr>
          <p:cNvPr id="2293" name="Google Shape;2293;p2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Compile (</a:t>
            </a:r>
            <a:r>
              <a:rPr lang="en">
                <a:latin typeface="Consolas"/>
                <a:ea typeface="Consolas"/>
                <a:cs typeface="Consolas"/>
                <a:sym typeface="Consolas"/>
              </a:rPr>
              <a:t>AllocateClosure </a:t>
            </a:r>
            <a:r>
              <a:rPr lang="en" i="1">
                <a:latin typeface="Consolas"/>
                <a:ea typeface="Consolas"/>
                <a:cs typeface="Consolas"/>
                <a:sym typeface="Consolas"/>
              </a:rPr>
              <a:t>len</a:t>
            </a:r>
            <a:r>
              <a:rPr lang="en">
                <a:latin typeface="Consolas"/>
                <a:ea typeface="Consolas"/>
                <a:cs typeface="Consolas"/>
                <a:sym typeface="Consolas"/>
              </a:rPr>
              <a:t> </a:t>
            </a:r>
            <a:r>
              <a:rPr lang="en" i="1">
                <a:latin typeface="Consolas"/>
                <a:ea typeface="Consolas"/>
                <a:cs typeface="Consolas"/>
                <a:sym typeface="Consolas"/>
              </a:rPr>
              <a:t>type</a:t>
            </a:r>
            <a:r>
              <a:rPr lang="en">
                <a:latin typeface="Consolas"/>
                <a:ea typeface="Consolas"/>
                <a:cs typeface="Consolas"/>
                <a:sym typeface="Consolas"/>
              </a:rPr>
              <a:t> </a:t>
            </a:r>
            <a:r>
              <a:rPr lang="en" i="1">
                <a:latin typeface="Consolas"/>
                <a:ea typeface="Consolas"/>
                <a:cs typeface="Consolas"/>
                <a:sym typeface="Consolas"/>
              </a:rPr>
              <a:t>arity</a:t>
            </a:r>
            <a:r>
              <a:rPr lang="en">
                <a:latin typeface="Consolas"/>
                <a:ea typeface="Consolas"/>
                <a:cs typeface="Consolas"/>
                <a:sym typeface="Consolas"/>
              </a:rPr>
              <a:t>)</a:t>
            </a:r>
            <a:r>
              <a:rPr lang="en"/>
              <a:t> similarly to (</a:t>
            </a:r>
            <a:r>
              <a:rPr lang="en">
                <a:latin typeface="Consolas"/>
                <a:ea typeface="Consolas"/>
                <a:cs typeface="Consolas"/>
                <a:sym typeface="Consolas"/>
              </a:rPr>
              <a:t>Allocate </a:t>
            </a:r>
            <a:r>
              <a:rPr lang="en" i="1">
                <a:latin typeface="Consolas"/>
                <a:ea typeface="Consolas"/>
                <a:cs typeface="Consolas"/>
                <a:sym typeface="Consolas"/>
              </a:rPr>
              <a:t>len</a:t>
            </a:r>
            <a:r>
              <a:rPr lang="en">
                <a:latin typeface="Consolas"/>
                <a:ea typeface="Consolas"/>
                <a:cs typeface="Consolas"/>
                <a:sym typeface="Consolas"/>
              </a:rPr>
              <a:t> </a:t>
            </a:r>
            <a:r>
              <a:rPr lang="en" i="1">
                <a:latin typeface="Consolas"/>
                <a:ea typeface="Consolas"/>
                <a:cs typeface="Consolas"/>
                <a:sym typeface="Consolas"/>
              </a:rPr>
              <a:t>type</a:t>
            </a:r>
            <a:r>
              <a:rPr lang="en">
                <a:latin typeface="Consolas"/>
                <a:ea typeface="Consolas"/>
                <a:cs typeface="Consolas"/>
                <a:sym typeface="Consolas"/>
              </a:rPr>
              <a:t>)</a:t>
            </a:r>
            <a:r>
              <a:rPr lang="en"/>
              <a:t>, except that the </a:t>
            </a:r>
            <a:r>
              <a:rPr lang="en" i="1">
                <a:latin typeface="Consolas"/>
                <a:ea typeface="Consolas"/>
                <a:cs typeface="Consolas"/>
                <a:sym typeface="Consolas"/>
              </a:rPr>
              <a:t>arity</a:t>
            </a:r>
            <a:r>
              <a:rPr lang="en"/>
              <a:t> should be stored inside the 64 bit tag of the tuple, the 5 bits starting at position 58.</a:t>
            </a:r>
            <a:endParaRPr/>
          </a:p>
          <a:p>
            <a:pPr marL="0" lvl="0" indent="0" algn="l" rtl="0">
              <a:spcBef>
                <a:spcPts val="1200"/>
              </a:spcBef>
              <a:spcAft>
                <a:spcPts val="0"/>
              </a:spcAft>
              <a:buNone/>
            </a:pPr>
            <a:r>
              <a:rPr lang="en"/>
              <a:t>Compile a call to </a:t>
            </a:r>
            <a:r>
              <a:rPr lang="en">
                <a:latin typeface="Consolas"/>
                <a:ea typeface="Consolas"/>
                <a:cs typeface="Consolas"/>
                <a:sym typeface="Consolas"/>
              </a:rPr>
              <a:t>arity</a:t>
            </a:r>
            <a:r>
              <a:rPr lang="en"/>
              <a:t> to instructions that access these bits from the tuple's tag.</a:t>
            </a:r>
            <a:endParaRPr/>
          </a:p>
          <a:p>
            <a:pPr marL="0" lvl="0" indent="0" algn="l" rtl="0">
              <a:spcBef>
                <a:spcPts val="1200"/>
              </a:spcBef>
              <a:spcAft>
                <a:spcPts val="1200"/>
              </a:spcAft>
              <a:buNone/>
            </a:pPr>
            <a:r>
              <a:rPr lang="en"/>
              <a:t>Compile </a:t>
            </a:r>
            <a:r>
              <a:rPr lang="en" i="1">
                <a:latin typeface="Consolas"/>
                <a:ea typeface="Consolas"/>
                <a:cs typeface="Consolas"/>
                <a:sym typeface="Consolas"/>
              </a:rPr>
              <a:t>var</a:t>
            </a:r>
            <a:r>
              <a:rPr lang="en">
                <a:latin typeface="Consolas"/>
                <a:ea typeface="Consolas"/>
                <a:cs typeface="Consolas"/>
                <a:sym typeface="Consolas"/>
              </a:rPr>
              <a:t> = (Uninitialized </a:t>
            </a:r>
            <a:r>
              <a:rPr lang="en" i="1">
                <a:latin typeface="Consolas"/>
                <a:ea typeface="Consolas"/>
                <a:cs typeface="Consolas"/>
                <a:sym typeface="Consolas"/>
              </a:rPr>
              <a:t>type</a:t>
            </a:r>
            <a:r>
              <a:rPr lang="en">
                <a:latin typeface="Consolas"/>
                <a:ea typeface="Consolas"/>
                <a:cs typeface="Consolas"/>
                <a:sym typeface="Consolas"/>
              </a:rPr>
              <a:t>)</a:t>
            </a:r>
            <a:r>
              <a:rPr lang="en"/>
              <a:t> to an instruction that writes an integer (doesn't matter which one) into the left-hand side </a:t>
            </a:r>
            <a:r>
              <a:rPr lang="en" i="1">
                <a:latin typeface="Consolas"/>
                <a:ea typeface="Consolas"/>
                <a:cs typeface="Consolas"/>
                <a:sym typeface="Consolas"/>
              </a:rPr>
              <a:t>var</a:t>
            </a:r>
            <a:r>
              <a:rPr lang="en"/>
              <a:t>.</a:t>
            </a:r>
            <a:endParaRP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2297"/>
        <p:cNvGrpSpPr/>
        <p:nvPr/>
      </p:nvGrpSpPr>
      <p:grpSpPr>
        <a:xfrm>
          <a:off x="0" y="0"/>
          <a:ext cx="0" cy="0"/>
          <a:chOff x="0" y="0"/>
          <a:chExt cx="0" cy="0"/>
        </a:xfrm>
      </p:grpSpPr>
      <p:sp>
        <p:nvSpPr>
          <p:cNvPr id="2298" name="Google Shape;2298;p23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Dynamic Typing</a:t>
            </a:r>
            <a:endParaRPr/>
          </a:p>
        </p:txBody>
      </p:sp>
      <p:sp>
        <p:nvSpPr>
          <p:cNvPr id="2299" name="Google Shape;2299;p23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9</a:t>
            </a:r>
            <a:endParaRP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2303"/>
        <p:cNvGrpSpPr/>
        <p:nvPr/>
      </p:nvGrpSpPr>
      <p:grpSpPr>
        <a:xfrm>
          <a:off x="0" y="0"/>
          <a:ext cx="0" cy="0"/>
          <a:chOff x="0" y="0"/>
          <a:chExt cx="0" cy="0"/>
        </a:xfrm>
      </p:grpSpPr>
      <p:sp>
        <p:nvSpPr>
          <p:cNvPr id="2304" name="Google Shape;2304;p2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Dynamic Typing</a:t>
            </a:r>
            <a:endParaRPr>
              <a:solidFill>
                <a:schemeClr val="dk2"/>
              </a:solidFill>
            </a:endParaRPr>
          </a:p>
        </p:txBody>
      </p:sp>
      <p:sp>
        <p:nvSpPr>
          <p:cNvPr id="2305" name="Google Shape;2305;p240"/>
          <p:cNvSpPr txBox="1">
            <a:spLocks noGrp="1"/>
          </p:cNvSpPr>
          <p:nvPr>
            <p:ph type="body" idx="1"/>
          </p:nvPr>
        </p:nvSpPr>
        <p:spPr>
          <a:xfrm>
            <a:off x="311700" y="1152475"/>
            <a:ext cx="8520600" cy="886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In a dynamically typed language, an expression may produce a value of a different type each time it is executed.</a:t>
            </a:r>
            <a:endParaRPr/>
          </a:p>
        </p:txBody>
      </p:sp>
      <p:sp>
        <p:nvSpPr>
          <p:cNvPr id="2306" name="Google Shape;2306;p240"/>
          <p:cNvSpPr txBox="1"/>
          <p:nvPr/>
        </p:nvSpPr>
        <p:spPr>
          <a:xfrm>
            <a:off x="2143500" y="2371650"/>
            <a:ext cx="5001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not (if (eq? (read) 1) </a:t>
            </a:r>
            <a:r>
              <a:rPr lang="en" sz="1800">
                <a:solidFill>
                  <a:srgbClr val="FF0000"/>
                </a:solidFill>
                <a:latin typeface="Consolas"/>
                <a:ea typeface="Consolas"/>
                <a:cs typeface="Consolas"/>
                <a:sym typeface="Consolas"/>
              </a:rPr>
              <a:t>#f</a:t>
            </a:r>
            <a:r>
              <a:rPr lang="en" sz="1800">
                <a:latin typeface="Consolas"/>
                <a:ea typeface="Consolas"/>
                <a:cs typeface="Consolas"/>
                <a:sym typeface="Consolas"/>
              </a:rPr>
              <a:t> </a:t>
            </a:r>
            <a:r>
              <a:rPr lang="en" sz="1800">
                <a:solidFill>
                  <a:srgbClr val="FF0000"/>
                </a:solidFill>
                <a:latin typeface="Consolas"/>
                <a:ea typeface="Consolas"/>
                <a:cs typeface="Consolas"/>
                <a:sym typeface="Consolas"/>
              </a:rPr>
              <a:t>0</a:t>
            </a:r>
            <a:r>
              <a:rPr lang="en" sz="1800">
                <a:latin typeface="Consolas"/>
                <a:ea typeface="Consolas"/>
                <a:cs typeface="Consolas"/>
                <a:sym typeface="Consolas"/>
              </a:rPr>
              <a:t>)</a:t>
            </a:r>
            <a:endParaRPr sz="1800">
              <a:latin typeface="Consolas"/>
              <a:ea typeface="Consolas"/>
              <a:cs typeface="Consolas"/>
              <a:sym typeface="Consolas"/>
            </a:endParaRPr>
          </a:p>
        </p:txBody>
      </p:sp>
      <p:sp>
        <p:nvSpPr>
          <p:cNvPr id="2307" name="Google Shape;2307;p240"/>
          <p:cNvSpPr txBox="1">
            <a:spLocks noGrp="1"/>
          </p:cNvSpPr>
          <p:nvPr>
            <p:ph type="body" idx="1"/>
          </p:nvPr>
        </p:nvSpPr>
        <p:spPr>
          <a:xfrm>
            <a:off x="311700" y="3319925"/>
            <a:ext cx="8520600" cy="1272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People often think that the difference between static versus dynamic typing has to do with variables and type annotations. But those are only incidentally related, not essential.</a:t>
            </a:r>
            <a:endParaRP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2311"/>
        <p:cNvGrpSpPr/>
        <p:nvPr/>
      </p:nvGrpSpPr>
      <p:grpSpPr>
        <a:xfrm>
          <a:off x="0" y="0"/>
          <a:ext cx="0" cy="0"/>
          <a:chOff x="0" y="0"/>
          <a:chExt cx="0" cy="0"/>
        </a:xfrm>
      </p:grpSpPr>
      <p:sp>
        <p:nvSpPr>
          <p:cNvPr id="2312" name="Google Shape;2312;p2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1200"/>
              </a:spcAft>
              <a:buNone/>
            </a:pPr>
            <a:r>
              <a:rPr lang="en" sz="2500">
                <a:solidFill>
                  <a:schemeClr val="dk2"/>
                </a:solidFill>
              </a:rPr>
              <a:t>L</a:t>
            </a:r>
            <a:r>
              <a:rPr lang="en" sz="2500" baseline="-25000">
                <a:solidFill>
                  <a:schemeClr val="dk2"/>
                </a:solidFill>
              </a:rPr>
              <a:t>Dyn</a:t>
            </a:r>
            <a:r>
              <a:rPr lang="en" sz="2500">
                <a:solidFill>
                  <a:schemeClr val="dk2"/>
                </a:solidFill>
              </a:rPr>
              <a:t> Language: Dynamic Typing</a:t>
            </a:r>
            <a:endParaRPr sz="2500"/>
          </a:p>
        </p:txBody>
      </p:sp>
      <p:sp>
        <p:nvSpPr>
          <p:cNvPr id="2313" name="Google Shape;2313;p2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1400">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 ::= </a:t>
            </a:r>
            <a:r>
              <a:rPr lang="en" i="1">
                <a:latin typeface="Consolas"/>
                <a:ea typeface="Consolas"/>
                <a:cs typeface="Consolas"/>
                <a:sym typeface="Consolas"/>
              </a:rPr>
              <a:t>int</a:t>
            </a:r>
            <a:r>
              <a:rPr lang="en">
                <a:latin typeface="Consolas"/>
                <a:ea typeface="Consolas"/>
                <a:cs typeface="Consolas"/>
                <a:sym typeface="Consolas"/>
              </a:rPr>
              <a:t> | (- </a:t>
            </a:r>
            <a:r>
              <a:rPr lang="en" i="1">
                <a:latin typeface="Consolas"/>
                <a:ea typeface="Consolas"/>
                <a:cs typeface="Consolas"/>
                <a:sym typeface="Consolas"/>
              </a:rPr>
              <a:t>exp</a:t>
            </a:r>
            <a:r>
              <a:rPr lang="en">
                <a:latin typeface="Consolas"/>
                <a:ea typeface="Consolas"/>
                <a:cs typeface="Consolas"/>
                <a:sym typeface="Consolas"/>
              </a:rPr>
              <a:t>) | (+ </a:t>
            </a:r>
            <a:r>
              <a:rPr lang="en" i="1">
                <a:latin typeface="Consolas"/>
                <a:ea typeface="Consolas"/>
                <a:cs typeface="Consolas"/>
                <a:sym typeface="Consolas"/>
              </a:rPr>
              <a:t>exp</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 | (read)</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a:t>
            </a:r>
            <a:r>
              <a:rPr lang="en" i="1">
                <a:latin typeface="Consolas"/>
                <a:ea typeface="Consolas"/>
                <a:cs typeface="Consolas"/>
                <a:sym typeface="Consolas"/>
              </a:rPr>
              <a:t>var</a:t>
            </a:r>
            <a:r>
              <a:rPr lang="en">
                <a:latin typeface="Consolas"/>
                <a:ea typeface="Consolas"/>
                <a:cs typeface="Consolas"/>
                <a:sym typeface="Consolas"/>
              </a:rPr>
              <a:t> | (let ([</a:t>
            </a:r>
            <a:r>
              <a:rPr lang="en" i="1">
                <a:latin typeface="Consolas"/>
                <a:ea typeface="Consolas"/>
                <a:cs typeface="Consolas"/>
                <a:sym typeface="Consolas"/>
              </a:rPr>
              <a:t>var</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(lambda (</a:t>
            </a:r>
            <a:r>
              <a:rPr lang="en" i="1">
                <a:latin typeface="Consolas"/>
                <a:ea typeface="Consolas"/>
                <a:cs typeface="Consolas"/>
                <a:sym typeface="Consolas"/>
              </a:rPr>
              <a:t>var*</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 (boolean? </a:t>
            </a:r>
            <a:r>
              <a:rPr lang="en" i="1">
                <a:latin typeface="Consolas"/>
                <a:ea typeface="Consolas"/>
                <a:cs typeface="Consolas"/>
                <a:sym typeface="Consolas"/>
              </a:rPr>
              <a:t>exp</a:t>
            </a:r>
            <a:r>
              <a:rPr lang="en">
                <a:latin typeface="Consolas"/>
                <a:ea typeface="Consolas"/>
                <a:cs typeface="Consolas"/>
                <a:sym typeface="Consolas"/>
              </a:rPr>
              <a:t>) | (procedure? </a:t>
            </a:r>
            <a:r>
              <a:rPr lang="en" i="1">
                <a:latin typeface="Consolas"/>
                <a:ea typeface="Consolas"/>
                <a:cs typeface="Consolas"/>
                <a:sym typeface="Consolas"/>
              </a:rPr>
              <a:t>exp</a:t>
            </a:r>
            <a:r>
              <a:rPr lang="en">
                <a:latin typeface="Consolas"/>
                <a:ea typeface="Consolas"/>
                <a:cs typeface="Consolas"/>
                <a:sym typeface="Consolas"/>
              </a:rPr>
              <a:t>) | …</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    </a:t>
            </a:r>
            <a:r>
              <a:rPr lang="en" i="1">
                <a:latin typeface="Consolas"/>
                <a:ea typeface="Consolas"/>
                <a:cs typeface="Consolas"/>
                <a:sym typeface="Consolas"/>
              </a:rPr>
              <a:t>def</a:t>
            </a:r>
            <a:r>
              <a:rPr lang="en">
                <a:latin typeface="Consolas"/>
                <a:ea typeface="Consolas"/>
                <a:cs typeface="Consolas"/>
                <a:sym typeface="Consolas"/>
              </a:rPr>
              <a:t> ::= (define (</a:t>
            </a:r>
            <a:r>
              <a:rPr lang="en" i="1">
                <a:latin typeface="Consolas"/>
                <a:ea typeface="Consolas"/>
                <a:cs typeface="Consolas"/>
                <a:sym typeface="Consolas"/>
              </a:rPr>
              <a:t>var var*</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a:t>
            </a:r>
            <a:r>
              <a:rPr lang="en" i="1">
                <a:latin typeface="Consolas"/>
                <a:ea typeface="Consolas"/>
                <a:cs typeface="Consolas"/>
                <a:sym typeface="Consolas"/>
              </a:rPr>
              <a:t>L_Dyn</a:t>
            </a:r>
            <a:r>
              <a:rPr lang="en">
                <a:latin typeface="Consolas"/>
                <a:ea typeface="Consolas"/>
                <a:cs typeface="Consolas"/>
                <a:sym typeface="Consolas"/>
              </a:rPr>
              <a:t> ::= </a:t>
            </a:r>
            <a:r>
              <a:rPr lang="en" i="1">
                <a:latin typeface="Consolas"/>
                <a:ea typeface="Consolas"/>
                <a:cs typeface="Consolas"/>
                <a:sym typeface="Consolas"/>
              </a:rPr>
              <a:t>def*</a:t>
            </a:r>
            <a:r>
              <a:rPr lang="en">
                <a:latin typeface="Consolas"/>
                <a:ea typeface="Consolas"/>
                <a:cs typeface="Consolas"/>
                <a:sym typeface="Consolas"/>
              </a:rPr>
              <a:t> </a:t>
            </a:r>
            <a:r>
              <a:rPr lang="en" i="1">
                <a:latin typeface="Consolas"/>
                <a:ea typeface="Consolas"/>
                <a:cs typeface="Consolas"/>
                <a:sym typeface="Consolas"/>
              </a:rPr>
              <a:t>exp</a:t>
            </a:r>
            <a:endParaRPr i="1">
              <a:latin typeface="Consolas"/>
              <a:ea typeface="Consolas"/>
              <a:cs typeface="Consolas"/>
              <a:sym typeface="Consolas"/>
            </a:endParaRPr>
          </a:p>
          <a:p>
            <a:pPr marL="0" lvl="0" indent="0" algn="l" rtl="0">
              <a:lnSpc>
                <a:spcPct val="100000"/>
              </a:lnSpc>
              <a:spcBef>
                <a:spcPts val="0"/>
              </a:spcBef>
              <a:spcAft>
                <a:spcPts val="0"/>
              </a:spcAft>
              <a:buNone/>
            </a:pPr>
            <a:endParaRPr sz="1400">
              <a:latin typeface="Consolas"/>
              <a:ea typeface="Consolas"/>
              <a:cs typeface="Consolas"/>
              <a:sym typeface="Consolas"/>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2317"/>
        <p:cNvGrpSpPr/>
        <p:nvPr/>
      </p:nvGrpSpPr>
      <p:grpSpPr>
        <a:xfrm>
          <a:off x="0" y="0"/>
          <a:ext cx="0" cy="0"/>
          <a:chOff x="0" y="0"/>
          <a:chExt cx="0" cy="0"/>
        </a:xfrm>
      </p:grpSpPr>
      <p:sp>
        <p:nvSpPr>
          <p:cNvPr id="2318" name="Google Shape;2318;p2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Interpreters for </a:t>
            </a:r>
            <a:r>
              <a:rPr lang="en" sz="2500">
                <a:solidFill>
                  <a:schemeClr val="dk2"/>
                </a:solidFill>
              </a:rPr>
              <a:t>L</a:t>
            </a:r>
            <a:r>
              <a:rPr lang="en" sz="2500" baseline="-25000">
                <a:solidFill>
                  <a:schemeClr val="dk2"/>
                </a:solidFill>
              </a:rPr>
              <a:t>Dyn</a:t>
            </a:r>
            <a:r>
              <a:rPr lang="en" sz="2500">
                <a:solidFill>
                  <a:schemeClr val="dk2"/>
                </a:solidFill>
              </a:rPr>
              <a:t> (no type checker)</a:t>
            </a:r>
            <a:endParaRPr>
              <a:solidFill>
                <a:schemeClr val="dk2"/>
              </a:solidFill>
            </a:endParaRPr>
          </a:p>
        </p:txBody>
      </p:sp>
      <p:sp>
        <p:nvSpPr>
          <p:cNvPr id="2319" name="Google Shape;2319;p2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1200"/>
              </a:spcAft>
              <a:buNone/>
            </a:pPr>
            <a:r>
              <a:rPr lang="en" u="sng">
                <a:solidFill>
                  <a:schemeClr val="hlink"/>
                </a:solidFill>
                <a:hlinkClick r:id="rId3"/>
              </a:rPr>
              <a:t>interp-Ldyn.rkt</a:t>
            </a:r>
            <a:endParaRP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2323"/>
        <p:cNvGrpSpPr/>
        <p:nvPr/>
      </p:nvGrpSpPr>
      <p:grpSpPr>
        <a:xfrm>
          <a:off x="0" y="0"/>
          <a:ext cx="0" cy="0"/>
          <a:chOff x="0" y="0"/>
          <a:chExt cx="0" cy="0"/>
        </a:xfrm>
      </p:grpSpPr>
      <p:sp>
        <p:nvSpPr>
          <p:cNvPr id="2324" name="Google Shape;2324;p2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Representation of Tagged Values</a:t>
            </a:r>
            <a:endParaRPr/>
          </a:p>
        </p:txBody>
      </p:sp>
      <p:sp>
        <p:nvSpPr>
          <p:cNvPr id="2325" name="Google Shape;2325;p243"/>
          <p:cNvSpPr/>
          <p:nvPr/>
        </p:nvSpPr>
        <p:spPr>
          <a:xfrm>
            <a:off x="1958850" y="1878575"/>
            <a:ext cx="5346600" cy="48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61 bit payload</a:t>
            </a:r>
            <a:endParaRPr/>
          </a:p>
        </p:txBody>
      </p:sp>
      <p:sp>
        <p:nvSpPr>
          <p:cNvPr id="2326" name="Google Shape;2326;p243"/>
          <p:cNvSpPr txBox="1"/>
          <p:nvPr/>
        </p:nvSpPr>
        <p:spPr>
          <a:xfrm>
            <a:off x="4046150" y="1377250"/>
            <a:ext cx="1268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64 bits total</a:t>
            </a:r>
            <a:endParaRPr/>
          </a:p>
        </p:txBody>
      </p:sp>
      <p:sp>
        <p:nvSpPr>
          <p:cNvPr id="2327" name="Google Shape;2327;p243"/>
          <p:cNvSpPr/>
          <p:nvPr/>
        </p:nvSpPr>
        <p:spPr>
          <a:xfrm>
            <a:off x="6478675" y="1878575"/>
            <a:ext cx="826800" cy="48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rPr>
              <a:t>3 bit tag</a:t>
            </a:r>
            <a:endParaRPr/>
          </a:p>
        </p:txBody>
      </p:sp>
      <p:sp>
        <p:nvSpPr>
          <p:cNvPr id="2328" name="Google Shape;2328;p243"/>
          <p:cNvSpPr txBox="1"/>
          <p:nvPr/>
        </p:nvSpPr>
        <p:spPr>
          <a:xfrm>
            <a:off x="6583075" y="1377250"/>
            <a:ext cx="1212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329" name="Google Shape;2329;p243"/>
          <p:cNvSpPr txBox="1"/>
          <p:nvPr/>
        </p:nvSpPr>
        <p:spPr>
          <a:xfrm>
            <a:off x="6478675" y="2412775"/>
            <a:ext cx="12684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001  int</a:t>
            </a:r>
            <a:endParaRPr/>
          </a:p>
          <a:p>
            <a:pPr marL="0" lvl="0" indent="0" algn="l" rtl="0">
              <a:spcBef>
                <a:spcPts val="0"/>
              </a:spcBef>
              <a:spcAft>
                <a:spcPts val="0"/>
              </a:spcAft>
              <a:buNone/>
            </a:pPr>
            <a:r>
              <a:rPr lang="en"/>
              <a:t>100  bool</a:t>
            </a:r>
            <a:endParaRPr/>
          </a:p>
          <a:p>
            <a:pPr marL="0" lvl="0" indent="0" algn="l" rtl="0">
              <a:spcBef>
                <a:spcPts val="0"/>
              </a:spcBef>
              <a:spcAft>
                <a:spcPts val="0"/>
              </a:spcAft>
              <a:buNone/>
            </a:pPr>
            <a:r>
              <a:rPr lang="en"/>
              <a:t>010  tuple</a:t>
            </a:r>
            <a:endParaRPr/>
          </a:p>
          <a:p>
            <a:pPr marL="0" lvl="0" indent="0" algn="l" rtl="0">
              <a:spcBef>
                <a:spcPts val="0"/>
              </a:spcBef>
              <a:spcAft>
                <a:spcPts val="0"/>
              </a:spcAft>
              <a:buNone/>
            </a:pPr>
            <a:r>
              <a:rPr lang="en"/>
              <a:t>011  function</a:t>
            </a:r>
            <a:endParaRPr/>
          </a:p>
          <a:p>
            <a:pPr marL="0" lvl="0" indent="0" algn="l" rtl="0">
              <a:spcBef>
                <a:spcPts val="0"/>
              </a:spcBef>
              <a:spcAft>
                <a:spcPts val="0"/>
              </a:spcAft>
              <a:buNone/>
            </a:pPr>
            <a:r>
              <a:rPr lang="en"/>
              <a:t>101  void</a:t>
            </a:r>
            <a:endParaRPr/>
          </a:p>
          <a:p>
            <a:pPr marL="0" lvl="0" indent="0" algn="l" rtl="0">
              <a:spcBef>
                <a:spcPts val="0"/>
              </a:spcBef>
              <a:spcAft>
                <a:spcPts val="0"/>
              </a:spcAft>
              <a:buNone/>
            </a:pPr>
            <a:r>
              <a:rPr lang="en"/>
              <a:t>110  array</a:t>
            </a:r>
            <a:endParaRPr/>
          </a:p>
        </p:txBody>
      </p:sp>
      <p:sp>
        <p:nvSpPr>
          <p:cNvPr id="2330" name="Google Shape;2330;p243"/>
          <p:cNvSpPr txBox="1"/>
          <p:nvPr/>
        </p:nvSpPr>
        <p:spPr>
          <a:xfrm>
            <a:off x="2400425" y="2399575"/>
            <a:ext cx="37731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For int, payload is the integer.</a:t>
            </a:r>
            <a:endParaRPr/>
          </a:p>
          <a:p>
            <a:pPr marL="0" lvl="0" indent="0" algn="l" rtl="0">
              <a:spcBef>
                <a:spcPts val="0"/>
              </a:spcBef>
              <a:spcAft>
                <a:spcPts val="0"/>
              </a:spcAft>
              <a:buNone/>
            </a:pPr>
            <a:r>
              <a:rPr lang="en"/>
              <a:t>For bool, payload is the boolean.</a:t>
            </a:r>
            <a:endParaRPr/>
          </a:p>
          <a:p>
            <a:pPr marL="0" lvl="0" indent="0" algn="l" rtl="0">
              <a:spcBef>
                <a:spcPts val="0"/>
              </a:spcBef>
              <a:spcAft>
                <a:spcPts val="0"/>
              </a:spcAft>
              <a:buNone/>
            </a:pPr>
            <a:r>
              <a:rPr lang="en"/>
              <a:t>For tuple or function, payload is an address.</a:t>
            </a:r>
            <a:endParaRP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2334"/>
        <p:cNvGrpSpPr/>
        <p:nvPr/>
      </p:nvGrpSpPr>
      <p:grpSpPr>
        <a:xfrm>
          <a:off x="0" y="0"/>
          <a:ext cx="0" cy="0"/>
          <a:chOff x="0" y="0"/>
          <a:chExt cx="0" cy="0"/>
        </a:xfrm>
      </p:grpSpPr>
      <p:sp>
        <p:nvSpPr>
          <p:cNvPr id="2335" name="Google Shape;2335;p2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Clr>
                <a:schemeClr val="dk1"/>
              </a:buClr>
              <a:buSzPct val="44000"/>
              <a:buFont typeface="Arial"/>
              <a:buNone/>
            </a:pPr>
            <a:r>
              <a:rPr lang="en" sz="2500">
                <a:solidFill>
                  <a:schemeClr val="dk2"/>
                </a:solidFill>
              </a:rPr>
              <a:t>L</a:t>
            </a:r>
            <a:r>
              <a:rPr lang="en" sz="2500" baseline="-25000">
                <a:solidFill>
                  <a:schemeClr val="dk2"/>
                </a:solidFill>
              </a:rPr>
              <a:t>Any</a:t>
            </a:r>
            <a:r>
              <a:rPr lang="en" sz="2500">
                <a:solidFill>
                  <a:schemeClr val="dk2"/>
                </a:solidFill>
              </a:rPr>
              <a:t> Language: Extend L</a:t>
            </a:r>
            <a:r>
              <a:rPr lang="en" sz="2500" baseline="-25000">
                <a:solidFill>
                  <a:schemeClr val="dk2"/>
                </a:solidFill>
              </a:rPr>
              <a:t>λ</a:t>
            </a:r>
            <a:r>
              <a:rPr lang="en" sz="2500">
                <a:solidFill>
                  <a:schemeClr val="dk2"/>
                </a:solidFill>
              </a:rPr>
              <a:t> with Tagged Values</a:t>
            </a:r>
            <a:endParaRPr sz="2500"/>
          </a:p>
          <a:p>
            <a:pPr marL="0" lvl="0" indent="0" algn="l" rtl="0">
              <a:spcBef>
                <a:spcPts val="1200"/>
              </a:spcBef>
              <a:spcAft>
                <a:spcPts val="0"/>
              </a:spcAft>
              <a:buNone/>
            </a:pPr>
            <a:endParaRPr/>
          </a:p>
        </p:txBody>
      </p:sp>
      <p:sp>
        <p:nvSpPr>
          <p:cNvPr id="2336" name="Google Shape;2336;p2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endParaRPr sz="1600">
              <a:latin typeface="Consolas"/>
              <a:ea typeface="Consolas"/>
              <a:cs typeface="Consolas"/>
              <a:sym typeface="Consolas"/>
            </a:endParaRPr>
          </a:p>
          <a:p>
            <a:pPr marL="0" lvl="0" indent="0" algn="l" rtl="0">
              <a:lnSpc>
                <a:spcPct val="100000"/>
              </a:lnSpc>
              <a:spcBef>
                <a:spcPts val="400"/>
              </a:spcBef>
              <a:spcAft>
                <a:spcPts val="0"/>
              </a:spcAft>
              <a:buNone/>
            </a:pPr>
            <a:r>
              <a:rPr lang="en" sz="1600">
                <a:latin typeface="Consolas"/>
                <a:ea typeface="Consolas"/>
                <a:cs typeface="Consolas"/>
                <a:sym typeface="Consolas"/>
              </a:rPr>
              <a:t>	</a:t>
            </a:r>
            <a:r>
              <a:rPr lang="en" sz="1600" i="1">
                <a:latin typeface="Consolas"/>
                <a:ea typeface="Consolas"/>
                <a:cs typeface="Consolas"/>
                <a:sym typeface="Consolas"/>
              </a:rPr>
              <a:t>type</a:t>
            </a:r>
            <a:r>
              <a:rPr lang="en" sz="1600">
                <a:latin typeface="Consolas"/>
                <a:ea typeface="Consolas"/>
                <a:cs typeface="Consolas"/>
                <a:sym typeface="Consolas"/>
              </a:rPr>
              <a:t> ::= Any</a:t>
            </a:r>
            <a:endParaRPr sz="1600">
              <a:latin typeface="Consolas"/>
              <a:ea typeface="Consolas"/>
              <a:cs typeface="Consolas"/>
              <a:sym typeface="Consolas"/>
            </a:endParaRPr>
          </a:p>
          <a:p>
            <a:pPr marL="0" lvl="0" indent="0" algn="l" rtl="0">
              <a:lnSpc>
                <a:spcPct val="100000"/>
              </a:lnSpc>
              <a:spcBef>
                <a:spcPts val="400"/>
              </a:spcBef>
              <a:spcAft>
                <a:spcPts val="0"/>
              </a:spcAft>
              <a:buNone/>
            </a:pPr>
            <a:r>
              <a:rPr lang="en" sz="1600" i="1">
                <a:latin typeface="Consolas"/>
                <a:ea typeface="Consolas"/>
                <a:cs typeface="Consolas"/>
                <a:sym typeface="Consolas"/>
              </a:rPr>
              <a:t>   ftype</a:t>
            </a:r>
            <a:r>
              <a:rPr lang="en" sz="1600">
                <a:latin typeface="Consolas"/>
                <a:ea typeface="Consolas"/>
                <a:cs typeface="Consolas"/>
                <a:sym typeface="Consolas"/>
              </a:rPr>
              <a:t> ::= Integer | Boolean | Void | (Vector Any …)</a:t>
            </a:r>
            <a:endParaRPr sz="1600">
              <a:latin typeface="Consolas"/>
              <a:ea typeface="Consolas"/>
              <a:cs typeface="Consolas"/>
              <a:sym typeface="Consolas"/>
            </a:endParaRPr>
          </a:p>
          <a:p>
            <a:pPr marL="0" lvl="0" indent="0" algn="l" rtl="0">
              <a:lnSpc>
                <a:spcPct val="100000"/>
              </a:lnSpc>
              <a:spcBef>
                <a:spcPts val="400"/>
              </a:spcBef>
              <a:spcAft>
                <a:spcPts val="0"/>
              </a:spcAft>
              <a:buNone/>
            </a:pPr>
            <a:r>
              <a:rPr lang="en" sz="1600">
                <a:latin typeface="Consolas"/>
                <a:ea typeface="Consolas"/>
                <a:cs typeface="Consolas"/>
                <a:sym typeface="Consolas"/>
              </a:rPr>
              <a:t>             | (Any … -&gt; Any)</a:t>
            </a:r>
            <a:endParaRPr sz="1600">
              <a:latin typeface="Consolas"/>
              <a:ea typeface="Consolas"/>
              <a:cs typeface="Consolas"/>
              <a:sym typeface="Consolas"/>
            </a:endParaRPr>
          </a:p>
          <a:p>
            <a:pPr marL="0" lvl="0" indent="0" algn="l" rtl="0">
              <a:lnSpc>
                <a:spcPct val="100000"/>
              </a:lnSpc>
              <a:spcBef>
                <a:spcPts val="400"/>
              </a:spcBef>
              <a:spcAft>
                <a:spcPts val="0"/>
              </a:spcAft>
              <a:buNone/>
            </a:pPr>
            <a:r>
              <a:rPr lang="en" sz="1600" i="1">
                <a:latin typeface="Consolas"/>
                <a:ea typeface="Consolas"/>
                <a:cs typeface="Consolas"/>
                <a:sym typeface="Consolas"/>
              </a:rPr>
              <a:t>     exp</a:t>
            </a:r>
            <a:r>
              <a:rPr lang="en" sz="1600">
                <a:latin typeface="Consolas"/>
                <a:ea typeface="Consolas"/>
                <a:cs typeface="Consolas"/>
                <a:sym typeface="Consolas"/>
              </a:rPr>
              <a:t> ::= (Inject </a:t>
            </a:r>
            <a:r>
              <a:rPr lang="en" sz="1600" i="1">
                <a:latin typeface="Consolas"/>
                <a:ea typeface="Consolas"/>
                <a:cs typeface="Consolas"/>
                <a:sym typeface="Consolas"/>
              </a:rPr>
              <a:t>exp ftype</a:t>
            </a:r>
            <a:r>
              <a:rPr lang="en" sz="1600">
                <a:latin typeface="Consolas"/>
                <a:ea typeface="Consolas"/>
                <a:cs typeface="Consolas"/>
                <a:sym typeface="Consolas"/>
              </a:rPr>
              <a:t>) | (Project </a:t>
            </a:r>
            <a:r>
              <a:rPr lang="en" sz="1600" i="1">
                <a:latin typeface="Consolas"/>
                <a:ea typeface="Consolas"/>
                <a:cs typeface="Consolas"/>
                <a:sym typeface="Consolas"/>
              </a:rPr>
              <a:t>exp ftype</a:t>
            </a:r>
            <a:r>
              <a:rPr lang="en" sz="1600">
                <a:latin typeface="Consolas"/>
                <a:ea typeface="Consolas"/>
                <a:cs typeface="Consolas"/>
                <a:sym typeface="Consolas"/>
              </a:rPr>
              <a:t>)</a:t>
            </a:r>
            <a:endParaRPr sz="1600">
              <a:latin typeface="Consolas"/>
              <a:ea typeface="Consolas"/>
              <a:cs typeface="Consolas"/>
              <a:sym typeface="Consolas"/>
            </a:endParaRPr>
          </a:p>
          <a:p>
            <a:pPr marL="0" lvl="0" indent="0" algn="l" rtl="0">
              <a:lnSpc>
                <a:spcPct val="100000"/>
              </a:lnSpc>
              <a:spcBef>
                <a:spcPts val="400"/>
              </a:spcBef>
              <a:spcAft>
                <a:spcPts val="0"/>
              </a:spcAft>
              <a:buClr>
                <a:schemeClr val="dk1"/>
              </a:buClr>
              <a:buSzPts val="1100"/>
              <a:buFont typeface="Arial"/>
              <a:buNone/>
            </a:pPr>
            <a:r>
              <a:rPr lang="en" sz="1600">
                <a:latin typeface="Consolas"/>
                <a:ea typeface="Consolas"/>
                <a:cs typeface="Consolas"/>
                <a:sym typeface="Consolas"/>
              </a:rPr>
              <a:t>   </a:t>
            </a:r>
            <a:r>
              <a:rPr lang="en" sz="1600" i="1">
                <a:latin typeface="Consolas"/>
                <a:ea typeface="Consolas"/>
                <a:cs typeface="Consolas"/>
                <a:sym typeface="Consolas"/>
              </a:rPr>
              <a:t>L_Any</a:t>
            </a:r>
            <a:r>
              <a:rPr lang="en" sz="1600">
                <a:latin typeface="Consolas"/>
                <a:ea typeface="Consolas"/>
                <a:cs typeface="Consolas"/>
                <a:sym typeface="Consolas"/>
              </a:rPr>
              <a:t> ::= (ProgramDefsExp (</a:t>
            </a:r>
            <a:r>
              <a:rPr lang="en" sz="1600" i="1">
                <a:latin typeface="Consolas"/>
                <a:ea typeface="Consolas"/>
                <a:cs typeface="Consolas"/>
                <a:sym typeface="Consolas"/>
              </a:rPr>
              <a:t>def*</a:t>
            </a:r>
            <a:r>
              <a:rPr lang="en" sz="1600">
                <a:latin typeface="Consolas"/>
                <a:ea typeface="Consolas"/>
                <a:cs typeface="Consolas"/>
                <a:sym typeface="Consolas"/>
              </a:rPr>
              <a:t>) </a:t>
            </a:r>
            <a:r>
              <a:rPr lang="en" sz="1600" i="1">
                <a:latin typeface="Consolas"/>
                <a:ea typeface="Consolas"/>
                <a:cs typeface="Consolas"/>
                <a:sym typeface="Consolas"/>
              </a:rPr>
              <a:t>exp</a:t>
            </a:r>
            <a:r>
              <a:rPr lang="en" sz="1600">
                <a:latin typeface="Consolas"/>
                <a:ea typeface="Consolas"/>
                <a:cs typeface="Consolas"/>
                <a:sym typeface="Consolas"/>
              </a:rPr>
              <a:t>)</a:t>
            </a:r>
            <a:endParaRPr sz="1600">
              <a:latin typeface="Consolas"/>
              <a:ea typeface="Consolas"/>
              <a:cs typeface="Consolas"/>
              <a:sym typeface="Consolas"/>
            </a:endParaRPr>
          </a:p>
          <a:p>
            <a:pPr marL="0" lvl="0" indent="0" algn="l" rtl="0">
              <a:lnSpc>
                <a:spcPct val="100000"/>
              </a:lnSpc>
              <a:spcBef>
                <a:spcPts val="400"/>
              </a:spcBef>
              <a:spcAft>
                <a:spcPts val="400"/>
              </a:spcAft>
              <a:buNone/>
            </a:pPr>
            <a:endParaRP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2340"/>
        <p:cNvGrpSpPr/>
        <p:nvPr/>
      </p:nvGrpSpPr>
      <p:grpSpPr>
        <a:xfrm>
          <a:off x="0" y="0"/>
          <a:ext cx="0" cy="0"/>
          <a:chOff x="0" y="0"/>
          <a:chExt cx="0" cy="0"/>
        </a:xfrm>
      </p:grpSpPr>
      <p:sp>
        <p:nvSpPr>
          <p:cNvPr id="2341" name="Google Shape;2341;p2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dk2"/>
                </a:solidFill>
              </a:rPr>
              <a:t>Cast Insertion: Compile L</a:t>
            </a:r>
            <a:r>
              <a:rPr lang="en" sz="2500" baseline="-25000">
                <a:solidFill>
                  <a:schemeClr val="dk2"/>
                </a:solidFill>
              </a:rPr>
              <a:t>Dyn</a:t>
            </a:r>
            <a:r>
              <a:rPr lang="en" sz="2500">
                <a:solidFill>
                  <a:schemeClr val="dk2"/>
                </a:solidFill>
              </a:rPr>
              <a:t> to L</a:t>
            </a:r>
            <a:r>
              <a:rPr lang="en" sz="2500" baseline="-25000">
                <a:solidFill>
                  <a:schemeClr val="dk2"/>
                </a:solidFill>
              </a:rPr>
              <a:t>Any</a:t>
            </a:r>
            <a:endParaRPr sz="2500">
              <a:solidFill>
                <a:schemeClr val="dk2"/>
              </a:solidFill>
            </a:endParaRPr>
          </a:p>
        </p:txBody>
      </p:sp>
      <p:sp>
        <p:nvSpPr>
          <p:cNvPr id="2342" name="Google Shape;2342;p245"/>
          <p:cNvSpPr txBox="1"/>
          <p:nvPr/>
        </p:nvSpPr>
        <p:spPr>
          <a:xfrm>
            <a:off x="1064550" y="2740475"/>
            <a:ext cx="1268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 #t 42)</a:t>
            </a:r>
            <a:endParaRPr>
              <a:latin typeface="Consolas"/>
              <a:ea typeface="Consolas"/>
              <a:cs typeface="Consolas"/>
              <a:sym typeface="Consolas"/>
            </a:endParaRPr>
          </a:p>
        </p:txBody>
      </p:sp>
      <p:sp>
        <p:nvSpPr>
          <p:cNvPr id="2343" name="Google Shape;2343;p245"/>
          <p:cNvSpPr txBox="1"/>
          <p:nvPr/>
        </p:nvSpPr>
        <p:spPr>
          <a:xfrm>
            <a:off x="1064550" y="3578675"/>
            <a:ext cx="5186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(inject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 (project (inject #t Boolean) Integer)</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      	(project (inject 42 Integer) Integer))</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Integer)</a:t>
            </a:r>
            <a:endParaRPr>
              <a:latin typeface="Consolas"/>
              <a:ea typeface="Consolas"/>
              <a:cs typeface="Consolas"/>
              <a:sym typeface="Consolas"/>
            </a:endParaRPr>
          </a:p>
        </p:txBody>
      </p:sp>
      <p:sp>
        <p:nvSpPr>
          <p:cNvPr id="2344" name="Google Shape;2344;p245"/>
          <p:cNvSpPr/>
          <p:nvPr/>
        </p:nvSpPr>
        <p:spPr>
          <a:xfrm>
            <a:off x="1437950" y="3174000"/>
            <a:ext cx="297000" cy="4002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245"/>
          <p:cNvSpPr txBox="1"/>
          <p:nvPr/>
        </p:nvSpPr>
        <p:spPr>
          <a:xfrm>
            <a:off x="362350" y="1283675"/>
            <a:ext cx="76026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dk2"/>
                </a:solidFill>
              </a:rPr>
              <a:t>The main invariant is that every subexpression that we generate should have type `Any`, which we accomplish by using `inject`.</a:t>
            </a:r>
            <a:endParaRPr sz="1600">
              <a:solidFill>
                <a:schemeClr val="dk2"/>
              </a:solidFill>
            </a:endParaRPr>
          </a:p>
          <a:p>
            <a:pPr marL="0" lvl="0" indent="0" algn="l" rtl="0">
              <a:spcBef>
                <a:spcPts val="0"/>
              </a:spcBef>
              <a:spcAft>
                <a:spcPts val="0"/>
              </a:spcAft>
              <a:buNone/>
            </a:pPr>
            <a:endParaRPr sz="1600">
              <a:solidFill>
                <a:schemeClr val="dk2"/>
              </a:solidFill>
            </a:endParaRPr>
          </a:p>
          <a:p>
            <a:pPr marL="0" lvl="0" indent="0" algn="l" rtl="0">
              <a:spcBef>
                <a:spcPts val="0"/>
              </a:spcBef>
              <a:spcAft>
                <a:spcPts val="0"/>
              </a:spcAft>
              <a:buNone/>
            </a:pPr>
            <a:r>
              <a:rPr lang="en" sz="1600">
                <a:solidFill>
                  <a:schemeClr val="dk2"/>
                </a:solidFill>
              </a:rPr>
              <a:t>To perform an operation on a value of type `Any`, we `project` it to the appropriate type for the operation.</a:t>
            </a:r>
            <a:endParaRPr sz="1600">
              <a:solidFill>
                <a:schemeClr val="dk2"/>
              </a:solidFill>
            </a:endParaR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2349"/>
        <p:cNvGrpSpPr/>
        <p:nvPr/>
      </p:nvGrpSpPr>
      <p:grpSpPr>
        <a:xfrm>
          <a:off x="0" y="0"/>
          <a:ext cx="0" cy="0"/>
          <a:chOff x="0" y="0"/>
          <a:chExt cx="0" cy="0"/>
        </a:xfrm>
      </p:grpSpPr>
      <p:sp>
        <p:nvSpPr>
          <p:cNvPr id="2350" name="Google Shape;2350;p2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Cast Insertion</a:t>
            </a:r>
            <a:endParaRPr>
              <a:solidFill>
                <a:schemeClr val="dk2"/>
              </a:solidFill>
            </a:endParaRPr>
          </a:p>
        </p:txBody>
      </p:sp>
      <p:sp>
        <p:nvSpPr>
          <p:cNvPr id="2351" name="Google Shape;2351;p246"/>
          <p:cNvSpPr txBox="1">
            <a:spLocks noGrp="1"/>
          </p:cNvSpPr>
          <p:nvPr>
            <p:ph type="body" idx="1"/>
          </p:nvPr>
        </p:nvSpPr>
        <p:spPr>
          <a:xfrm>
            <a:off x="311700" y="1152475"/>
            <a:ext cx="3565800" cy="3416400"/>
          </a:xfrm>
          <a:prstGeom prst="rect">
            <a:avLst/>
          </a:prstGeom>
        </p:spPr>
        <p:txBody>
          <a:bodyPr spcFirstLastPara="1" wrap="square" lIns="91425" tIns="91425" rIns="91425" bIns="91425" anchor="t" anchorCtr="0">
            <a:normAutofit fontScale="70000" lnSpcReduction="20000"/>
          </a:bodyPr>
          <a:lstStyle/>
          <a:p>
            <a:pPr marL="0" lvl="0" indent="0" algn="l" rtl="0">
              <a:lnSpc>
                <a:spcPct val="100000"/>
              </a:lnSpc>
              <a:spcBef>
                <a:spcPts val="0"/>
              </a:spcBef>
              <a:spcAft>
                <a:spcPts val="0"/>
              </a:spcAft>
              <a:buNone/>
            </a:pPr>
            <a:r>
              <a:rPr lang="en" dirty="0">
                <a:latin typeface="Consolas"/>
                <a:ea typeface="Consolas"/>
                <a:cs typeface="Consolas"/>
                <a:sym typeface="Consolas"/>
              </a:rPr>
              <a:t>Booleans:</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#t</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===&gt;</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(inject #t Boolean)</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Integer:</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42</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===&gt;</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(inject 42 Integer)</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Arithmetic:</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 e_1 e_2)</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==&gt;</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(inject</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 (project e'_1 Integer)</a:t>
            </a:r>
            <a:endParaRPr dirty="0">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dirty="0">
                <a:latin typeface="Consolas"/>
                <a:ea typeface="Consolas"/>
                <a:cs typeface="Consolas"/>
                <a:sym typeface="Consolas"/>
              </a:rPr>
              <a:t>         (project e'_2 Integer))</a:t>
            </a: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Integer)</a:t>
            </a:r>
            <a:endParaRPr dirty="0">
              <a:latin typeface="Consolas"/>
              <a:ea typeface="Consolas"/>
              <a:cs typeface="Consolas"/>
              <a:sym typeface="Consolas"/>
            </a:endParaRPr>
          </a:p>
        </p:txBody>
      </p:sp>
      <p:sp>
        <p:nvSpPr>
          <p:cNvPr id="2352" name="Google Shape;2352;p246"/>
          <p:cNvSpPr txBox="1">
            <a:spLocks noGrp="1"/>
          </p:cNvSpPr>
          <p:nvPr>
            <p:ph type="body" idx="1"/>
          </p:nvPr>
        </p:nvSpPr>
        <p:spPr>
          <a:xfrm>
            <a:off x="3700950" y="1288825"/>
            <a:ext cx="5310600" cy="3416400"/>
          </a:xfrm>
          <a:prstGeom prst="rect">
            <a:avLst/>
          </a:prstGeom>
        </p:spPr>
        <p:txBody>
          <a:bodyPr spcFirstLastPara="1" wrap="square" lIns="91425" tIns="91425" rIns="91425" bIns="91425" anchor="t" anchorCtr="0">
            <a:normAutofit fontScale="70000" lnSpcReduction="20000"/>
          </a:bodyPr>
          <a:lstStyle/>
          <a:p>
            <a:pPr marL="0" lvl="0" indent="0" algn="l" rtl="0">
              <a:lnSpc>
                <a:spcPct val="100000"/>
              </a:lnSpc>
              <a:spcBef>
                <a:spcPts val="0"/>
              </a:spcBef>
              <a:spcAft>
                <a:spcPts val="0"/>
              </a:spcAft>
              <a:buNone/>
            </a:pPr>
            <a:r>
              <a:rPr lang="en" dirty="0">
                <a:latin typeface="Consolas"/>
                <a:ea typeface="Consolas"/>
                <a:cs typeface="Consolas"/>
                <a:sym typeface="Consolas"/>
              </a:rPr>
              <a:t>Variables:</a:t>
            </a:r>
            <a:endParaRPr dirty="0">
              <a:latin typeface="Consolas"/>
              <a:ea typeface="Consolas"/>
              <a:cs typeface="Consolas"/>
              <a:sym typeface="Consolas"/>
            </a:endParaRPr>
          </a:p>
          <a:p>
            <a:pPr marL="0" lvl="0" indent="0" algn="l" rtl="0">
              <a:lnSpc>
                <a:spcPct val="100000"/>
              </a:lnSpc>
              <a:spcBef>
                <a:spcPts val="0"/>
              </a:spcBef>
              <a:spcAft>
                <a:spcPts val="0"/>
              </a:spcAft>
              <a:buNone/>
            </a:pP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x</a:t>
            </a: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===&gt;</a:t>
            </a: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x</a:t>
            </a:r>
            <a:endParaRPr dirty="0">
              <a:latin typeface="Consolas"/>
              <a:ea typeface="Consolas"/>
              <a:cs typeface="Consolas"/>
              <a:sym typeface="Consolas"/>
            </a:endParaRPr>
          </a:p>
          <a:p>
            <a:pPr marL="0" lvl="0" indent="0" algn="l" rtl="0">
              <a:lnSpc>
                <a:spcPct val="100000"/>
              </a:lnSpc>
              <a:spcBef>
                <a:spcPts val="0"/>
              </a:spcBef>
              <a:spcAft>
                <a:spcPts val="0"/>
              </a:spcAft>
              <a:buNone/>
            </a:pP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Lambda:</a:t>
            </a:r>
            <a:endParaRPr dirty="0">
              <a:latin typeface="Consolas"/>
              <a:ea typeface="Consolas"/>
              <a:cs typeface="Consolas"/>
              <a:sym typeface="Consolas"/>
            </a:endParaRPr>
          </a:p>
          <a:p>
            <a:pPr marL="0" lvl="0" indent="0" algn="l" rtl="0">
              <a:lnSpc>
                <a:spcPct val="100000"/>
              </a:lnSpc>
              <a:spcBef>
                <a:spcPts val="0"/>
              </a:spcBef>
              <a:spcAft>
                <a:spcPts val="0"/>
              </a:spcAft>
              <a:buNone/>
            </a:pP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(lambda (x_1 ... </a:t>
            </a:r>
            <a:r>
              <a:rPr lang="en" dirty="0" err="1">
                <a:latin typeface="Consolas"/>
                <a:ea typeface="Consolas"/>
                <a:cs typeface="Consolas"/>
                <a:sym typeface="Consolas"/>
              </a:rPr>
              <a:t>x_n</a:t>
            </a:r>
            <a:r>
              <a:rPr lang="en" dirty="0">
                <a:latin typeface="Consolas"/>
                <a:ea typeface="Consolas"/>
                <a:cs typeface="Consolas"/>
                <a:sym typeface="Consolas"/>
              </a:rPr>
              <a:t>) e)</a:t>
            </a: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===&gt;</a:t>
            </a: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(inject (lambda: ([x_1:Any] ... [</a:t>
            </a:r>
            <a:r>
              <a:rPr lang="en" dirty="0" err="1">
                <a:latin typeface="Consolas"/>
                <a:ea typeface="Consolas"/>
                <a:cs typeface="Consolas"/>
                <a:sym typeface="Consolas"/>
              </a:rPr>
              <a:t>x_n:Any</a:t>
            </a:r>
            <a:r>
              <a:rPr lang="en" dirty="0">
                <a:latin typeface="Consolas"/>
                <a:ea typeface="Consolas"/>
                <a:cs typeface="Consolas"/>
                <a:sym typeface="Consolas"/>
              </a:rPr>
              <a:t>]) : Any e')</a:t>
            </a: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(Any ... Any -&gt; Any))</a:t>
            </a:r>
            <a:endParaRPr dirty="0">
              <a:latin typeface="Consolas"/>
              <a:ea typeface="Consolas"/>
              <a:cs typeface="Consolas"/>
              <a:sym typeface="Consolas"/>
            </a:endParaRPr>
          </a:p>
          <a:p>
            <a:pPr marL="0" lvl="0" indent="0" algn="l" rtl="0">
              <a:lnSpc>
                <a:spcPct val="100000"/>
              </a:lnSpc>
              <a:spcBef>
                <a:spcPts val="0"/>
              </a:spcBef>
              <a:spcAft>
                <a:spcPts val="0"/>
              </a:spcAft>
              <a:buNone/>
            </a:pPr>
            <a:endParaRPr dirty="0">
              <a:latin typeface="Consolas"/>
              <a:ea typeface="Consolas"/>
              <a:cs typeface="Consolas"/>
              <a:sym typeface="Consolas"/>
            </a:endParaRPr>
          </a:p>
          <a:p>
            <a:pPr marL="0" lvl="0" indent="0" algn="l" rtl="0">
              <a:lnSpc>
                <a:spcPct val="100000"/>
              </a:lnSpc>
              <a:spcBef>
                <a:spcPts val="0"/>
              </a:spcBef>
              <a:spcAft>
                <a:spcPts val="0"/>
              </a:spcAft>
              <a:buNone/>
            </a:pP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Application:</a:t>
            </a:r>
            <a:endParaRPr dirty="0">
              <a:latin typeface="Consolas"/>
              <a:ea typeface="Consolas"/>
              <a:cs typeface="Consolas"/>
              <a:sym typeface="Consolas"/>
            </a:endParaRPr>
          </a:p>
          <a:p>
            <a:pPr marL="0" lvl="0" indent="0" algn="l" rtl="0">
              <a:lnSpc>
                <a:spcPct val="100000"/>
              </a:lnSpc>
              <a:spcBef>
                <a:spcPts val="0"/>
              </a:spcBef>
              <a:spcAft>
                <a:spcPts val="0"/>
              </a:spcAft>
              <a:buNone/>
            </a:pP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(e_0 e_1 ... </a:t>
            </a:r>
            <a:r>
              <a:rPr lang="en" dirty="0" err="1">
                <a:latin typeface="Consolas"/>
                <a:ea typeface="Consolas"/>
                <a:cs typeface="Consolas"/>
                <a:sym typeface="Consolas"/>
              </a:rPr>
              <a:t>e_n</a:t>
            </a:r>
            <a:r>
              <a:rPr lang="en" dirty="0">
                <a:latin typeface="Consolas"/>
                <a:ea typeface="Consolas"/>
                <a:cs typeface="Consolas"/>
                <a:sym typeface="Consolas"/>
              </a:rPr>
              <a:t>)</a:t>
            </a: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===&gt;</a:t>
            </a:r>
            <a:endParaRPr dirty="0">
              <a:latin typeface="Consolas"/>
              <a:ea typeface="Consolas"/>
              <a:cs typeface="Consolas"/>
              <a:sym typeface="Consolas"/>
            </a:endParaRPr>
          </a:p>
          <a:p>
            <a:pPr marL="0" lvl="0" indent="0" algn="l" rtl="0">
              <a:lnSpc>
                <a:spcPct val="100000"/>
              </a:lnSpc>
              <a:spcBef>
                <a:spcPts val="0"/>
              </a:spcBef>
              <a:spcAft>
                <a:spcPts val="0"/>
              </a:spcAft>
              <a:buNone/>
            </a:pPr>
            <a:r>
              <a:rPr lang="en" dirty="0">
                <a:latin typeface="Consolas"/>
                <a:ea typeface="Consolas"/>
                <a:cs typeface="Consolas"/>
                <a:sym typeface="Consolas"/>
              </a:rPr>
              <a:t>    ((project e'_0 (Any ... Any -&gt; Any)) e'_1 ... </a:t>
            </a:r>
            <a:r>
              <a:rPr lang="en" dirty="0" err="1">
                <a:latin typeface="Consolas"/>
                <a:ea typeface="Consolas"/>
                <a:cs typeface="Consolas"/>
                <a:sym typeface="Consolas"/>
              </a:rPr>
              <a:t>e'_n</a:t>
            </a:r>
            <a:r>
              <a:rPr lang="en" dirty="0">
                <a:latin typeface="Consolas"/>
                <a:ea typeface="Consolas"/>
                <a:cs typeface="Consolas"/>
                <a:sym typeface="Consolas"/>
              </a:rPr>
              <a:t>)</a:t>
            </a:r>
            <a:endParaRPr dirty="0">
              <a:latin typeface="Consolas"/>
              <a:ea typeface="Consolas"/>
              <a:cs typeface="Consolas"/>
              <a:sym typeface="Consolas"/>
            </a:endParaRP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2356"/>
        <p:cNvGrpSpPr/>
        <p:nvPr/>
      </p:nvGrpSpPr>
      <p:grpSpPr>
        <a:xfrm>
          <a:off x="0" y="0"/>
          <a:ext cx="0" cy="0"/>
          <a:chOff x="0" y="0"/>
          <a:chExt cx="0" cy="0"/>
        </a:xfrm>
      </p:grpSpPr>
      <p:sp>
        <p:nvSpPr>
          <p:cNvPr id="2357" name="Google Shape;2357;p2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Cast Insertion</a:t>
            </a:r>
            <a:endParaRPr>
              <a:solidFill>
                <a:schemeClr val="dk2"/>
              </a:solidFill>
            </a:endParaRPr>
          </a:p>
        </p:txBody>
      </p:sp>
      <p:sp>
        <p:nvSpPr>
          <p:cNvPr id="2358" name="Google Shape;2358;p2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lnSpc>
                <a:spcPct val="100000"/>
              </a:lnSpc>
              <a:spcBef>
                <a:spcPts val="0"/>
              </a:spcBef>
              <a:spcAft>
                <a:spcPts val="0"/>
              </a:spcAft>
              <a:buNone/>
            </a:pPr>
            <a:r>
              <a:rPr lang="en">
                <a:latin typeface="Consolas"/>
                <a:ea typeface="Consolas"/>
                <a:cs typeface="Consolas"/>
                <a:sym typeface="Consolas"/>
              </a:rPr>
              <a:t>(vector-ref e1 e2)</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===&gt;</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(any-vector-ref e1' (project e2' Integer))</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(vector-set! e1 e2 e3)</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===&gt;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(inject (any-vector-set! e1' (project e2' Integer) e3')</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Void)</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(vector-length e1)</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===&gt;</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(inject (any-vector-length e1') Integer)</a:t>
            </a:r>
            <a:endParaRPr>
              <a:latin typeface="Consolas"/>
              <a:ea typeface="Consolas"/>
              <a:cs typeface="Consolas"/>
              <a:sym typeface="Consolas"/>
            </a:endParaRP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2362"/>
        <p:cNvGrpSpPr/>
        <p:nvPr/>
      </p:nvGrpSpPr>
      <p:grpSpPr>
        <a:xfrm>
          <a:off x="0" y="0"/>
          <a:ext cx="0" cy="0"/>
          <a:chOff x="0" y="0"/>
          <a:chExt cx="0" cy="0"/>
        </a:xfrm>
      </p:grpSpPr>
      <p:sp>
        <p:nvSpPr>
          <p:cNvPr id="2363" name="Google Shape;2363;p2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Reveal Casts</a:t>
            </a:r>
            <a:endParaRPr>
              <a:solidFill>
                <a:schemeClr val="dk2"/>
              </a:solidFill>
            </a:endParaRPr>
          </a:p>
        </p:txBody>
      </p:sp>
      <p:sp>
        <p:nvSpPr>
          <p:cNvPr id="2364" name="Google Shape;2364;p248"/>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Compile inject and project into lower-level primitives: tag-of, value-of, make-any.</a:t>
            </a:r>
            <a:endParaRPr/>
          </a:p>
        </p:txBody>
      </p:sp>
      <p:sp>
        <p:nvSpPr>
          <p:cNvPr id="2365" name="Google Shape;2365;p248"/>
          <p:cNvSpPr txBox="1"/>
          <p:nvPr/>
        </p:nvSpPr>
        <p:spPr>
          <a:xfrm>
            <a:off x="899175" y="1774250"/>
            <a:ext cx="3901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2"/>
                </a:solidFill>
                <a:latin typeface="Consolas"/>
                <a:ea typeface="Consolas"/>
                <a:cs typeface="Consolas"/>
                <a:sym typeface="Consolas"/>
              </a:rPr>
              <a:t>(project e ty)</a:t>
            </a:r>
            <a:endParaRPr>
              <a:solidFill>
                <a:schemeClr val="dk2"/>
              </a:solidFill>
              <a:latin typeface="Consolas"/>
              <a:ea typeface="Consolas"/>
              <a:cs typeface="Consolas"/>
              <a:sym typeface="Consolas"/>
            </a:endParaRPr>
          </a:p>
          <a:p>
            <a:pPr marL="0" lvl="0" indent="0" algn="l" rtl="0">
              <a:spcBef>
                <a:spcPts val="0"/>
              </a:spcBef>
              <a:spcAft>
                <a:spcPts val="0"/>
              </a:spcAft>
              <a:buNone/>
            </a:pPr>
            <a:r>
              <a:rPr lang="en">
                <a:solidFill>
                  <a:schemeClr val="dk2"/>
                </a:solidFill>
                <a:latin typeface="Consolas"/>
                <a:ea typeface="Consolas"/>
                <a:cs typeface="Consolas"/>
                <a:sym typeface="Consolas"/>
              </a:rPr>
              <a:t>===&gt;</a:t>
            </a:r>
            <a:endParaRPr>
              <a:solidFill>
                <a:schemeClr val="dk2"/>
              </a:solidFill>
              <a:latin typeface="Consolas"/>
              <a:ea typeface="Consolas"/>
              <a:cs typeface="Consolas"/>
              <a:sym typeface="Consolas"/>
            </a:endParaRPr>
          </a:p>
          <a:p>
            <a:pPr marL="0" lvl="0" indent="0" algn="l" rtl="0">
              <a:spcBef>
                <a:spcPts val="0"/>
              </a:spcBef>
              <a:spcAft>
                <a:spcPts val="0"/>
              </a:spcAft>
              <a:buNone/>
            </a:pPr>
            <a:r>
              <a:rPr lang="en">
                <a:solidFill>
                  <a:schemeClr val="dk2"/>
                </a:solidFill>
                <a:latin typeface="Consolas"/>
                <a:ea typeface="Consolas"/>
                <a:cs typeface="Consolas"/>
                <a:sym typeface="Consolas"/>
              </a:rPr>
              <a:t>(let ([tmp e])</a:t>
            </a:r>
            <a:endParaRPr>
              <a:solidFill>
                <a:schemeClr val="dk2"/>
              </a:solidFill>
              <a:latin typeface="Consolas"/>
              <a:ea typeface="Consolas"/>
              <a:cs typeface="Consolas"/>
              <a:sym typeface="Consolas"/>
            </a:endParaRPr>
          </a:p>
          <a:p>
            <a:pPr marL="0" lvl="0" indent="0" algn="l" rtl="0">
              <a:spcBef>
                <a:spcPts val="0"/>
              </a:spcBef>
              <a:spcAft>
                <a:spcPts val="0"/>
              </a:spcAft>
              <a:buNone/>
            </a:pPr>
            <a:r>
              <a:rPr lang="en">
                <a:solidFill>
                  <a:schemeClr val="dk2"/>
                </a:solidFill>
                <a:latin typeface="Consolas"/>
                <a:ea typeface="Consolas"/>
                <a:cs typeface="Consolas"/>
                <a:sym typeface="Consolas"/>
              </a:rPr>
              <a:t>   (if (eq? (tag-of-any tmp) tag)</a:t>
            </a:r>
            <a:endParaRPr>
              <a:solidFill>
                <a:schemeClr val="dk2"/>
              </a:solidFill>
              <a:latin typeface="Consolas"/>
              <a:ea typeface="Consolas"/>
              <a:cs typeface="Consolas"/>
              <a:sym typeface="Consolas"/>
            </a:endParaRPr>
          </a:p>
          <a:p>
            <a:pPr marL="0" lvl="0" indent="0" algn="l" rtl="0">
              <a:spcBef>
                <a:spcPts val="0"/>
              </a:spcBef>
              <a:spcAft>
                <a:spcPts val="0"/>
              </a:spcAft>
              <a:buNone/>
            </a:pPr>
            <a:r>
              <a:rPr lang="en">
                <a:solidFill>
                  <a:schemeClr val="dk2"/>
                </a:solidFill>
                <a:latin typeface="Consolas"/>
                <a:ea typeface="Consolas"/>
                <a:cs typeface="Consolas"/>
                <a:sym typeface="Consolas"/>
              </a:rPr>
              <a:t>       (value-of tmp ty)</a:t>
            </a:r>
            <a:endParaRPr>
              <a:solidFill>
                <a:schemeClr val="dk2"/>
              </a:solidFill>
              <a:latin typeface="Consolas"/>
              <a:ea typeface="Consolas"/>
              <a:cs typeface="Consolas"/>
              <a:sym typeface="Consolas"/>
            </a:endParaRPr>
          </a:p>
          <a:p>
            <a:pPr marL="0" lvl="0" indent="0" algn="l" rtl="0">
              <a:spcBef>
                <a:spcPts val="0"/>
              </a:spcBef>
              <a:spcAft>
                <a:spcPts val="0"/>
              </a:spcAft>
              <a:buNone/>
            </a:pPr>
            <a:r>
              <a:rPr lang="en">
                <a:solidFill>
                  <a:schemeClr val="dk2"/>
                </a:solidFill>
                <a:latin typeface="Consolas"/>
                <a:ea typeface="Consolas"/>
                <a:cs typeface="Consolas"/>
                <a:sym typeface="Consolas"/>
              </a:rPr>
              <a:t>       (exit))))</a:t>
            </a:r>
            <a:endParaRPr>
              <a:solidFill>
                <a:schemeClr val="dk2"/>
              </a:solidFill>
              <a:latin typeface="Consolas"/>
              <a:ea typeface="Consolas"/>
              <a:cs typeface="Consolas"/>
              <a:sym typeface="Consolas"/>
            </a:endParaRPr>
          </a:p>
        </p:txBody>
      </p:sp>
      <p:sp>
        <p:nvSpPr>
          <p:cNvPr id="2366" name="Google Shape;2366;p248"/>
          <p:cNvSpPr txBox="1"/>
          <p:nvPr/>
        </p:nvSpPr>
        <p:spPr>
          <a:xfrm>
            <a:off x="4696425" y="2079275"/>
            <a:ext cx="41358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dk2"/>
                </a:solidFill>
              </a:rPr>
              <a:t>If ty is a function type, also check the arity.</a:t>
            </a:r>
            <a:endParaRPr sz="1600">
              <a:solidFill>
                <a:schemeClr val="dk2"/>
              </a:solidFill>
            </a:endParaRPr>
          </a:p>
          <a:p>
            <a:pPr marL="0" lvl="0" indent="0" algn="l" rtl="0">
              <a:spcBef>
                <a:spcPts val="0"/>
              </a:spcBef>
              <a:spcAft>
                <a:spcPts val="0"/>
              </a:spcAft>
              <a:buNone/>
            </a:pPr>
            <a:r>
              <a:rPr lang="en" sz="1600">
                <a:solidFill>
                  <a:schemeClr val="dk2"/>
                </a:solidFill>
              </a:rPr>
              <a:t>If ty is a tuple type, also check the length.</a:t>
            </a:r>
            <a:endParaRPr sz="1600">
              <a:solidFill>
                <a:schemeClr val="dk2"/>
              </a:solidFill>
            </a:endParaRPr>
          </a:p>
        </p:txBody>
      </p:sp>
      <p:sp>
        <p:nvSpPr>
          <p:cNvPr id="2367" name="Google Shape;2367;p248"/>
          <p:cNvSpPr txBox="1"/>
          <p:nvPr/>
        </p:nvSpPr>
        <p:spPr>
          <a:xfrm>
            <a:off x="899175" y="3450650"/>
            <a:ext cx="39015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2"/>
                </a:solidFill>
                <a:latin typeface="Consolas"/>
                <a:ea typeface="Consolas"/>
                <a:cs typeface="Consolas"/>
                <a:sym typeface="Consolas"/>
              </a:rPr>
              <a:t>(inject e ty)</a:t>
            </a:r>
            <a:endParaRPr>
              <a:solidFill>
                <a:schemeClr val="dk2"/>
              </a:solidFill>
              <a:latin typeface="Consolas"/>
              <a:ea typeface="Consolas"/>
              <a:cs typeface="Consolas"/>
              <a:sym typeface="Consolas"/>
            </a:endParaRPr>
          </a:p>
          <a:p>
            <a:pPr marL="0" lvl="0" indent="0" algn="l" rtl="0">
              <a:spcBef>
                <a:spcPts val="0"/>
              </a:spcBef>
              <a:spcAft>
                <a:spcPts val="0"/>
              </a:spcAft>
              <a:buNone/>
            </a:pPr>
            <a:r>
              <a:rPr lang="en">
                <a:solidFill>
                  <a:schemeClr val="dk2"/>
                </a:solidFill>
                <a:latin typeface="Consolas"/>
                <a:ea typeface="Consolas"/>
                <a:cs typeface="Consolas"/>
                <a:sym typeface="Consolas"/>
              </a:rPr>
              <a:t>===&gt;</a:t>
            </a:r>
            <a:endParaRPr>
              <a:solidFill>
                <a:schemeClr val="dk2"/>
              </a:solidFill>
              <a:latin typeface="Consolas"/>
              <a:ea typeface="Consolas"/>
              <a:cs typeface="Consolas"/>
              <a:sym typeface="Consolas"/>
            </a:endParaRPr>
          </a:p>
          <a:p>
            <a:pPr marL="0" lvl="0" indent="0" algn="l" rtl="0">
              <a:spcBef>
                <a:spcPts val="0"/>
              </a:spcBef>
              <a:spcAft>
                <a:spcPts val="0"/>
              </a:spcAft>
              <a:buNone/>
            </a:pPr>
            <a:r>
              <a:rPr lang="en">
                <a:solidFill>
                  <a:schemeClr val="dk2"/>
                </a:solidFill>
                <a:latin typeface="Consolas"/>
                <a:ea typeface="Consolas"/>
                <a:cs typeface="Consolas"/>
                <a:sym typeface="Consolas"/>
              </a:rPr>
              <a:t>(make-any e tag)</a:t>
            </a:r>
            <a:endParaRPr>
              <a:solidFill>
                <a:schemeClr val="dk2"/>
              </a:solidFill>
              <a:latin typeface="Consolas"/>
              <a:ea typeface="Consolas"/>
              <a:cs typeface="Consolas"/>
              <a:sym typeface="Consolas"/>
            </a:endParaRPr>
          </a:p>
          <a:p>
            <a:pPr marL="0" lvl="0" indent="0" algn="l" rtl="0">
              <a:spcBef>
                <a:spcPts val="0"/>
              </a:spcBef>
              <a:spcAft>
                <a:spcPts val="0"/>
              </a:spcAft>
              <a:buNone/>
            </a:pPr>
            <a:endParaRPr>
              <a:solidFill>
                <a:schemeClr val="dk2"/>
              </a:solidFill>
              <a:latin typeface="Consolas"/>
              <a:ea typeface="Consolas"/>
              <a:cs typeface="Consolas"/>
              <a:sym typeface="Consolas"/>
            </a:endParaRPr>
          </a:p>
          <a:p>
            <a:pPr marL="0" lvl="0" indent="0" algn="l" rtl="0">
              <a:spcBef>
                <a:spcPts val="0"/>
              </a:spcBef>
              <a:spcAft>
                <a:spcPts val="0"/>
              </a:spcAft>
              <a:buNone/>
            </a:pPr>
            <a:r>
              <a:rPr lang="en">
                <a:solidFill>
                  <a:schemeClr val="dk2"/>
                </a:solidFill>
                <a:latin typeface="Consolas"/>
                <a:ea typeface="Consolas"/>
                <a:cs typeface="Consolas"/>
                <a:sym typeface="Consolas"/>
              </a:rPr>
              <a:t>where tag is the result of tagof(ty)</a:t>
            </a:r>
            <a:endParaRPr>
              <a:solidFill>
                <a:schemeClr val="dk2"/>
              </a:solidFill>
              <a:latin typeface="Consolas"/>
              <a:ea typeface="Consolas"/>
              <a:cs typeface="Consolas"/>
              <a:sym typeface="Consolas"/>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2371"/>
        <p:cNvGrpSpPr/>
        <p:nvPr/>
      </p:nvGrpSpPr>
      <p:grpSpPr>
        <a:xfrm>
          <a:off x="0" y="0"/>
          <a:ext cx="0" cy="0"/>
          <a:chOff x="0" y="0"/>
          <a:chExt cx="0" cy="0"/>
        </a:xfrm>
      </p:grpSpPr>
      <p:sp>
        <p:nvSpPr>
          <p:cNvPr id="2372" name="Google Shape;2372;p2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Reveal Casts</a:t>
            </a:r>
            <a:endParaRPr>
              <a:solidFill>
                <a:schemeClr val="dk2"/>
              </a:solidFill>
            </a:endParaRPr>
          </a:p>
        </p:txBody>
      </p:sp>
      <p:sp>
        <p:nvSpPr>
          <p:cNvPr id="2373" name="Google Shape;2373;p249"/>
          <p:cNvSpPr txBox="1">
            <a:spLocks noGrp="1"/>
          </p:cNvSpPr>
          <p:nvPr>
            <p:ph type="body" idx="1"/>
          </p:nvPr>
        </p:nvSpPr>
        <p:spPr>
          <a:xfrm>
            <a:off x="311700" y="1152475"/>
            <a:ext cx="8520600" cy="1336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Compile any-vector-ref, any-vector-set!, and any-vector-length to lower-level unsafe primitives that are specific to tuples and arrays. Explicitly perform the tag checks and bounds check.</a:t>
            </a:r>
            <a:endParaRPr/>
          </a:p>
        </p:txBody>
      </p:sp>
      <p:sp>
        <p:nvSpPr>
          <p:cNvPr id="2374" name="Google Shape;2374;p249"/>
          <p:cNvSpPr txBox="1"/>
          <p:nvPr/>
        </p:nvSpPr>
        <p:spPr>
          <a:xfrm>
            <a:off x="1224375" y="2260075"/>
            <a:ext cx="6679500" cy="258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nsolas"/>
                <a:ea typeface="Consolas"/>
                <a:cs typeface="Consolas"/>
                <a:sym typeface="Consolas"/>
              </a:rPr>
              <a:t>(any-vector-ref vec i)</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===&gt;</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(let ([vec vec'])</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(let ([ind i'])</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(if (eq? (tag-of-any vec) ,(any-tag (Vector Any)))</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(if (&lt; ind (any-vector-length vec))</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(any-vector-ref vec ind))</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(exit))</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(if (eq? (tag-of-any vec) ,(any-tag (Vectorof Any)))</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(if (&lt; ind (any-vectorof-length vec))</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(any-vectorof-ref vec ind)</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(exit)</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(exit))))))</a:t>
            </a:r>
            <a:endParaRPr sz="1200">
              <a:latin typeface="Consolas"/>
              <a:ea typeface="Consolas"/>
              <a:cs typeface="Consolas"/>
              <a:sym typeface="Consolas"/>
            </a:endParaRP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2378"/>
        <p:cNvGrpSpPr/>
        <p:nvPr/>
      </p:nvGrpSpPr>
      <p:grpSpPr>
        <a:xfrm>
          <a:off x="0" y="0"/>
          <a:ext cx="0" cy="0"/>
          <a:chOff x="0" y="0"/>
          <a:chExt cx="0" cy="0"/>
        </a:xfrm>
      </p:grpSpPr>
      <p:sp>
        <p:nvSpPr>
          <p:cNvPr id="2379" name="Google Shape;2379;p2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Select Instructions</a:t>
            </a:r>
            <a:endParaRPr>
              <a:solidFill>
                <a:schemeClr val="dk2"/>
              </a:solidFill>
            </a:endParaRPr>
          </a:p>
        </p:txBody>
      </p:sp>
      <p:sp>
        <p:nvSpPr>
          <p:cNvPr id="2380" name="Google Shape;2380;p250"/>
          <p:cNvSpPr txBox="1">
            <a:spLocks noGrp="1"/>
          </p:cNvSpPr>
          <p:nvPr>
            <p:ph type="body" idx="1"/>
          </p:nvPr>
        </p:nvSpPr>
        <p:spPr>
          <a:xfrm>
            <a:off x="311700" y="1152475"/>
            <a:ext cx="4352700" cy="3416400"/>
          </a:xfrm>
          <a:prstGeom prst="rect">
            <a:avLst/>
          </a:prstGeom>
        </p:spPr>
        <p:txBody>
          <a:bodyPr spcFirstLastPara="1" wrap="square" lIns="91425" tIns="91425" rIns="91425" bIns="91425" anchor="t" anchorCtr="0">
            <a:normAutofit fontScale="77500" lnSpcReduction="20000"/>
          </a:bodyPr>
          <a:lstStyle/>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For Integer or Boolean</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lhs = (make-any e tag)</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===&gt;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movq e', lhs'</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salq $3, lhs'</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orq tag, lhs'</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where `3` is the length of the tag.</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For other types (vectors and functions):</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lhs = (make-any e tag)</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===&gt;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ct val="61111"/>
              <a:buFont typeface="Arial"/>
              <a:buNone/>
            </a:pPr>
            <a:r>
              <a:rPr lang="en">
                <a:latin typeface="Consolas"/>
                <a:ea typeface="Consolas"/>
                <a:cs typeface="Consolas"/>
                <a:sym typeface="Consolas"/>
              </a:rPr>
              <a:t>   movq e', lhs'</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orq tag, lhs'</a:t>
            </a:r>
            <a:endParaRPr>
              <a:latin typeface="Consolas"/>
              <a:ea typeface="Consolas"/>
              <a:cs typeface="Consolas"/>
              <a:sym typeface="Consolas"/>
            </a:endParaRPr>
          </a:p>
        </p:txBody>
      </p:sp>
      <p:sp>
        <p:nvSpPr>
          <p:cNvPr id="2381" name="Google Shape;2381;p250"/>
          <p:cNvSpPr txBox="1">
            <a:spLocks noGrp="1"/>
          </p:cNvSpPr>
          <p:nvPr>
            <p:ph type="body" idx="1"/>
          </p:nvPr>
        </p:nvSpPr>
        <p:spPr>
          <a:xfrm>
            <a:off x="4731300" y="947325"/>
            <a:ext cx="4352700" cy="3621600"/>
          </a:xfrm>
          <a:prstGeom prst="rect">
            <a:avLst/>
          </a:prstGeom>
        </p:spPr>
        <p:txBody>
          <a:bodyPr spcFirstLastPara="1" wrap="square" lIns="91425" tIns="91425" rIns="91425" bIns="91425" anchor="t" anchorCtr="0">
            <a:normAutofit fontScale="77500" lnSpcReduction="20000"/>
          </a:bodyPr>
          <a:lstStyle/>
          <a:p>
            <a:pPr marL="0" lvl="0" indent="0" algn="l" rtl="0">
              <a:lnSpc>
                <a:spcPct val="100000"/>
              </a:lnSpc>
              <a:spcBef>
                <a:spcPts val="0"/>
              </a:spcBef>
              <a:spcAft>
                <a:spcPts val="0"/>
              </a:spcAft>
              <a:buNone/>
            </a:pPr>
            <a:r>
              <a:rPr lang="en">
                <a:latin typeface="Consolas"/>
                <a:ea typeface="Consolas"/>
                <a:cs typeface="Consolas"/>
                <a:sym typeface="Consolas"/>
              </a:rPr>
              <a:t>lhs = (tag-of-any e)</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===&gt;</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movq e', lhs</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andq $7, lhs</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For Integer, Boolean, Void:</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lhs = (value-of e ty)</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===&gt;</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movq e', lhs'</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sarq $3, lhs</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where `3` is the length of the tag.</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For vector or fucntions (a pointer):</a:t>
            </a:r>
            <a:endParaRPr>
              <a:latin typeface="Consolas"/>
              <a:ea typeface="Consolas"/>
              <a:cs typeface="Consolas"/>
              <a:sym typeface="Consolas"/>
            </a:endParaRPr>
          </a:p>
          <a:p>
            <a:pPr marL="0" lvl="0" indent="0" algn="l" rtl="0">
              <a:lnSpc>
                <a:spcPct val="100000"/>
              </a:lnSpc>
              <a:spcBef>
                <a:spcPts val="0"/>
              </a:spcBef>
              <a:spcAft>
                <a:spcPts val="0"/>
              </a:spcAft>
              <a:buNone/>
            </a:pP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lhs = (value-of e ty)</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===&gt;</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movq $-8, lhs</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  andq e', lhs</a:t>
            </a:r>
            <a:endParaRPr>
              <a:latin typeface="Consolas"/>
              <a:ea typeface="Consolas"/>
              <a:cs typeface="Consolas"/>
              <a:sym typeface="Consolas"/>
            </a:endParaRP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2385"/>
        <p:cNvGrpSpPr/>
        <p:nvPr/>
      </p:nvGrpSpPr>
      <p:grpSpPr>
        <a:xfrm>
          <a:off x="0" y="0"/>
          <a:ext cx="0" cy="0"/>
          <a:chOff x="0" y="0"/>
          <a:chExt cx="0" cy="0"/>
        </a:xfrm>
      </p:grpSpPr>
      <p:sp>
        <p:nvSpPr>
          <p:cNvPr id="2386" name="Google Shape;2386;p2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Select Instructions</a:t>
            </a:r>
            <a:endParaRPr>
              <a:solidFill>
                <a:schemeClr val="dk2"/>
              </a:solidFill>
            </a:endParaRPr>
          </a:p>
        </p:txBody>
      </p:sp>
      <p:sp>
        <p:nvSpPr>
          <p:cNvPr id="2387" name="Google Shape;2387;p25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lhs = (any-vector-ref vec i)</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===&gt;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movq $-8, %r11                      # remove the any's tag</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andq vec', %r11</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movq i', %rax                       # compute the offset</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addq $1, %rax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imulq $8, %rax</a:t>
            </a:r>
            <a:endParaRPr>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latin typeface="Consolas"/>
                <a:ea typeface="Consolas"/>
                <a:cs typeface="Consolas"/>
                <a:sym typeface="Consolas"/>
              </a:rPr>
              <a:t>addq %rax, %r11                     # offset the pointer</a:t>
            </a:r>
            <a:endParaRPr>
              <a:latin typeface="Consolas"/>
              <a:ea typeface="Consolas"/>
              <a:cs typeface="Consolas"/>
              <a:sym typeface="Consolas"/>
            </a:endParaRPr>
          </a:p>
          <a:p>
            <a:pPr marL="0" lvl="0" indent="0" algn="l" rtl="0">
              <a:lnSpc>
                <a:spcPct val="100000"/>
              </a:lnSpc>
              <a:spcBef>
                <a:spcPts val="0"/>
              </a:spcBef>
              <a:spcAft>
                <a:spcPts val="0"/>
              </a:spcAft>
              <a:buNone/>
            </a:pPr>
            <a:r>
              <a:rPr lang="en">
                <a:latin typeface="Consolas"/>
                <a:ea typeface="Consolas"/>
                <a:cs typeface="Consolas"/>
                <a:sym typeface="Consolas"/>
              </a:rPr>
              <a:t>movq 0(%r11), lhs'                  # read the tuple element</a:t>
            </a:r>
            <a:endParaRPr>
              <a:latin typeface="Consolas"/>
              <a:ea typeface="Consolas"/>
              <a:cs typeface="Consolas"/>
              <a:sym typeface="Consolas"/>
            </a:endParaRP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2391"/>
        <p:cNvGrpSpPr/>
        <p:nvPr/>
      </p:nvGrpSpPr>
      <p:grpSpPr>
        <a:xfrm>
          <a:off x="0" y="0"/>
          <a:ext cx="0" cy="0"/>
          <a:chOff x="0" y="0"/>
          <a:chExt cx="0" cy="0"/>
        </a:xfrm>
      </p:grpSpPr>
      <p:sp>
        <p:nvSpPr>
          <p:cNvPr id="2392" name="Google Shape;2392;p25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Gradual Typing</a:t>
            </a:r>
            <a:endParaRPr/>
          </a:p>
        </p:txBody>
      </p:sp>
      <p:sp>
        <p:nvSpPr>
          <p:cNvPr id="2393" name="Google Shape;2393;p25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10</a:t>
            </a:r>
            <a:endParaRP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2397"/>
        <p:cNvGrpSpPr/>
        <p:nvPr/>
      </p:nvGrpSpPr>
      <p:grpSpPr>
        <a:xfrm>
          <a:off x="0" y="0"/>
          <a:ext cx="0" cy="0"/>
          <a:chOff x="0" y="0"/>
          <a:chExt cx="0" cy="0"/>
        </a:xfrm>
      </p:grpSpPr>
      <p:sp>
        <p:nvSpPr>
          <p:cNvPr id="2398" name="Google Shape;2398;p2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Gradual Typing</a:t>
            </a:r>
            <a:endParaRPr/>
          </a:p>
        </p:txBody>
      </p:sp>
      <p:sp>
        <p:nvSpPr>
          <p:cNvPr id="2399" name="Google Shape;2399;p253"/>
          <p:cNvSpPr txBox="1">
            <a:spLocks noGrp="1"/>
          </p:cNvSpPr>
          <p:nvPr>
            <p:ph type="body" idx="1"/>
          </p:nvPr>
        </p:nvSpPr>
        <p:spPr>
          <a:xfrm>
            <a:off x="311700" y="1152475"/>
            <a:ext cx="8520600" cy="1677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Gradual typing enables the programmer to choose which parts of a program are type-checked statically and which parts are type-checked dynamically.</a:t>
            </a:r>
            <a:endParaRPr/>
          </a:p>
          <a:p>
            <a:pPr marL="0" lvl="0" indent="0" algn="l" rtl="0">
              <a:spcBef>
                <a:spcPts val="1200"/>
              </a:spcBef>
              <a:spcAft>
                <a:spcPts val="1200"/>
              </a:spcAft>
              <a:buNone/>
            </a:pPr>
            <a:r>
              <a:rPr lang="en"/>
              <a:t>A variable without a type annotation is assigned the </a:t>
            </a:r>
            <a:r>
              <a:rPr lang="en">
                <a:latin typeface="Consolas"/>
                <a:ea typeface="Consolas"/>
                <a:cs typeface="Consolas"/>
                <a:sym typeface="Consolas"/>
              </a:rPr>
              <a:t>Any</a:t>
            </a:r>
            <a:r>
              <a:rPr lang="en"/>
              <a:t> type. The gradual type system allows implicit conversion between </a:t>
            </a:r>
            <a:r>
              <a:rPr lang="en">
                <a:latin typeface="Consolas"/>
                <a:ea typeface="Consolas"/>
                <a:cs typeface="Consolas"/>
                <a:sym typeface="Consolas"/>
              </a:rPr>
              <a:t>Any</a:t>
            </a:r>
            <a:r>
              <a:rPr lang="en"/>
              <a:t> and all other types.</a:t>
            </a:r>
            <a:endParaRPr/>
          </a:p>
        </p:txBody>
      </p:sp>
      <p:sp>
        <p:nvSpPr>
          <p:cNvPr id="2400" name="Google Shape;2400;p253"/>
          <p:cNvSpPr txBox="1"/>
          <p:nvPr/>
        </p:nvSpPr>
        <p:spPr>
          <a:xfrm>
            <a:off x="575450" y="2872575"/>
            <a:ext cx="8137500" cy="158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300">
                <a:latin typeface="Consolas"/>
                <a:ea typeface="Consolas"/>
                <a:cs typeface="Consolas"/>
                <a:sym typeface="Consolas"/>
              </a:rPr>
              <a:t>(define (map-vec [f : (Integer -&gt; Integer)] [v : (Vector Integer Integer)])</a:t>
            </a:r>
            <a:endParaRPr sz="13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300">
                <a:latin typeface="Consolas"/>
                <a:ea typeface="Consolas"/>
                <a:cs typeface="Consolas"/>
                <a:sym typeface="Consolas"/>
              </a:rPr>
              <a:t>             	: (Vector Integer Integer)</a:t>
            </a:r>
            <a:endParaRPr sz="13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300">
                <a:latin typeface="Consolas"/>
                <a:ea typeface="Consolas"/>
                <a:cs typeface="Consolas"/>
                <a:sym typeface="Consolas"/>
              </a:rPr>
              <a:t>  (vector (f (vector-ref v 0)) (f (vector-ref v 1))))</a:t>
            </a:r>
            <a:endParaRPr sz="13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3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300">
                <a:latin typeface="Consolas"/>
                <a:ea typeface="Consolas"/>
                <a:cs typeface="Consolas"/>
                <a:sym typeface="Consolas"/>
              </a:rPr>
              <a:t>(define (add1 x) (+ x 1))                     ;; add1 : (Any -&gt; Any)</a:t>
            </a:r>
            <a:endParaRPr sz="13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300">
              <a:latin typeface="Consolas"/>
              <a:ea typeface="Consolas"/>
              <a:cs typeface="Consolas"/>
              <a:sym typeface="Consolas"/>
            </a:endParaRPr>
          </a:p>
          <a:p>
            <a:pPr marL="0" lvl="0" indent="0" algn="l" rtl="0">
              <a:spcBef>
                <a:spcPts val="0"/>
              </a:spcBef>
              <a:spcAft>
                <a:spcPts val="0"/>
              </a:spcAft>
              <a:buNone/>
            </a:pPr>
            <a:r>
              <a:rPr lang="en" sz="1300">
                <a:latin typeface="Consolas"/>
                <a:ea typeface="Consolas"/>
                <a:cs typeface="Consolas"/>
                <a:sym typeface="Consolas"/>
              </a:rPr>
              <a:t>(vector-ref (map-vec </a:t>
            </a:r>
            <a:r>
              <a:rPr lang="en" sz="1300">
                <a:solidFill>
                  <a:srgbClr val="FF0000"/>
                </a:solidFill>
                <a:latin typeface="Consolas"/>
                <a:ea typeface="Consolas"/>
                <a:cs typeface="Consolas"/>
                <a:sym typeface="Consolas"/>
              </a:rPr>
              <a:t>add1</a:t>
            </a:r>
            <a:r>
              <a:rPr lang="en" sz="1300">
                <a:latin typeface="Consolas"/>
                <a:ea typeface="Consolas"/>
                <a:cs typeface="Consolas"/>
                <a:sym typeface="Consolas"/>
              </a:rPr>
              <a:t> (vector 0 41)) 1)   ;; (Any -&gt; Any) =&gt; (Integer -&gt; Integer)</a:t>
            </a:r>
            <a:endParaRPr sz="1300">
              <a:latin typeface="Consolas"/>
              <a:ea typeface="Consolas"/>
              <a:cs typeface="Consolas"/>
              <a:sym typeface="Consolas"/>
            </a:endParaRP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2404"/>
        <p:cNvGrpSpPr/>
        <p:nvPr/>
      </p:nvGrpSpPr>
      <p:grpSpPr>
        <a:xfrm>
          <a:off x="0" y="0"/>
          <a:ext cx="0" cy="0"/>
          <a:chOff x="0" y="0"/>
          <a:chExt cx="0" cy="0"/>
        </a:xfrm>
      </p:grpSpPr>
      <p:sp>
        <p:nvSpPr>
          <p:cNvPr id="2405" name="Google Shape;2405;p2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Gradual Typing Catches Errors at the Boundaries</a:t>
            </a:r>
            <a:endParaRPr/>
          </a:p>
        </p:txBody>
      </p:sp>
      <p:sp>
        <p:nvSpPr>
          <p:cNvPr id="2406" name="Google Shape;2406;p254"/>
          <p:cNvSpPr txBox="1">
            <a:spLocks noGrp="1"/>
          </p:cNvSpPr>
          <p:nvPr>
            <p:ph type="body" idx="1"/>
          </p:nvPr>
        </p:nvSpPr>
        <p:spPr>
          <a:xfrm>
            <a:off x="311700" y="1152475"/>
            <a:ext cx="8520600" cy="98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This program is accepted by the type checker.</a:t>
            </a:r>
            <a:endParaRPr/>
          </a:p>
          <a:p>
            <a:pPr marL="0" lvl="0" indent="0" algn="l" rtl="0">
              <a:spcBef>
                <a:spcPts val="1200"/>
              </a:spcBef>
              <a:spcAft>
                <a:spcPts val="1200"/>
              </a:spcAft>
              <a:buNone/>
            </a:pPr>
            <a:r>
              <a:rPr lang="en"/>
              <a:t>But at runtime, it halts with an error when </a:t>
            </a:r>
            <a:r>
              <a:rPr lang="en">
                <a:latin typeface="Consolas"/>
                <a:ea typeface="Consolas"/>
                <a:cs typeface="Consolas"/>
                <a:sym typeface="Consolas"/>
              </a:rPr>
              <a:t>maybe-add1</a:t>
            </a:r>
            <a:r>
              <a:rPr lang="en"/>
              <a:t> returns </a:t>
            </a:r>
            <a:r>
              <a:rPr lang="en">
                <a:latin typeface="Consolas"/>
                <a:ea typeface="Consolas"/>
                <a:cs typeface="Consolas"/>
                <a:sym typeface="Consolas"/>
              </a:rPr>
              <a:t>#t</a:t>
            </a:r>
            <a:r>
              <a:rPr lang="en"/>
              <a:t>.</a:t>
            </a:r>
            <a:endParaRPr/>
          </a:p>
        </p:txBody>
      </p:sp>
      <p:sp>
        <p:nvSpPr>
          <p:cNvPr id="2407" name="Google Shape;2407;p254"/>
          <p:cNvSpPr txBox="1"/>
          <p:nvPr/>
        </p:nvSpPr>
        <p:spPr>
          <a:xfrm>
            <a:off x="472975" y="2257100"/>
            <a:ext cx="81663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(define (map-vec [f : (Integer -&gt; Integer)] [v : (Vector Integer Integer)])</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 (Vector Integer Integer)</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(vector (f (vector-ref v 0)) (f (vector-ref v 1))))</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(define (add1 x) (+ x 1))</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(define (true) #t)</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(define (maybe-add1 x) (if (eq? 0 (read)) (add1 x) (true)))</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(vector-ref (map-vec maybe-add1 (vector 0 41)) 0)</a:t>
            </a:r>
            <a:endParaRPr sz="1200">
              <a:latin typeface="Consolas"/>
              <a:ea typeface="Consolas"/>
              <a:cs typeface="Consolas"/>
              <a:sym typeface="Consolas"/>
            </a:endParaRP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2411"/>
        <p:cNvGrpSpPr/>
        <p:nvPr/>
      </p:nvGrpSpPr>
      <p:grpSpPr>
        <a:xfrm>
          <a:off x="0" y="0"/>
          <a:ext cx="0" cy="0"/>
          <a:chOff x="0" y="0"/>
          <a:chExt cx="0" cy="0"/>
        </a:xfrm>
      </p:grpSpPr>
      <p:sp>
        <p:nvSpPr>
          <p:cNvPr id="2412" name="Google Shape;2412;p2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Runtime Type Checking via Cast Insertion</a:t>
            </a:r>
            <a:endParaRPr/>
          </a:p>
        </p:txBody>
      </p:sp>
      <p:sp>
        <p:nvSpPr>
          <p:cNvPr id="2413" name="Google Shape;2413;p255"/>
          <p:cNvSpPr txBox="1">
            <a:spLocks noGrp="1"/>
          </p:cNvSpPr>
          <p:nvPr>
            <p:ph type="body" idx="1"/>
          </p:nvPr>
        </p:nvSpPr>
        <p:spPr>
          <a:xfrm>
            <a:off x="311700" y="1152475"/>
            <a:ext cx="8520600" cy="676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The compiler inserts a cast for each implicit conversion.</a:t>
            </a:r>
            <a:endParaRPr/>
          </a:p>
        </p:txBody>
      </p:sp>
      <p:sp>
        <p:nvSpPr>
          <p:cNvPr id="2414" name="Google Shape;2414;p255"/>
          <p:cNvSpPr txBox="1"/>
          <p:nvPr/>
        </p:nvSpPr>
        <p:spPr>
          <a:xfrm>
            <a:off x="748850" y="1584425"/>
            <a:ext cx="72915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(define (map-vec [f : (Integer -&gt; Integer)] [v : (Vector Integer Integer)])</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 (Vector Integer Integer)</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(vector (f (vector-ref v 0)) (f (vector-ref v 1))))</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(define (add1 [x : Any]) : Any</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(cast</a:t>
            </a:r>
            <a:r>
              <a:rPr lang="en" sz="1200">
                <a:latin typeface="Consolas"/>
                <a:ea typeface="Consolas"/>
                <a:cs typeface="Consolas"/>
                <a:sym typeface="Consolas"/>
              </a:rPr>
              <a:t> (+ </a:t>
            </a:r>
            <a:r>
              <a:rPr lang="en" sz="1200">
                <a:solidFill>
                  <a:srgbClr val="FF0000"/>
                </a:solidFill>
                <a:latin typeface="Consolas"/>
                <a:ea typeface="Consolas"/>
                <a:cs typeface="Consolas"/>
                <a:sym typeface="Consolas"/>
              </a:rPr>
              <a:t>(cast x Any Integer)</a:t>
            </a:r>
            <a:r>
              <a:rPr lang="en" sz="1200">
                <a:latin typeface="Consolas"/>
                <a:ea typeface="Consolas"/>
                <a:cs typeface="Consolas"/>
                <a:sym typeface="Consolas"/>
              </a:rPr>
              <a:t> 1) </a:t>
            </a:r>
            <a:r>
              <a:rPr lang="en" sz="1200">
                <a:solidFill>
                  <a:srgbClr val="FF0000"/>
                </a:solidFill>
                <a:latin typeface="Consolas"/>
                <a:ea typeface="Consolas"/>
                <a:cs typeface="Consolas"/>
                <a:sym typeface="Consolas"/>
              </a:rPr>
              <a:t>Integer Any)</a:t>
            </a:r>
            <a:r>
              <a:rPr lang="en" sz="1200">
                <a:latin typeface="Consolas"/>
                <a:ea typeface="Consolas"/>
                <a:cs typeface="Consolas"/>
                <a:sym typeface="Consolas"/>
              </a:rPr>
              <a:t>)</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(define (true) : Any</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a:t>
            </a:r>
            <a:r>
              <a:rPr lang="en" sz="1200">
                <a:solidFill>
                  <a:srgbClr val="FF0000"/>
                </a:solidFill>
                <a:latin typeface="Consolas"/>
                <a:ea typeface="Consolas"/>
                <a:cs typeface="Consolas"/>
                <a:sym typeface="Consolas"/>
              </a:rPr>
              <a:t>(cast #t Boolean Any)</a:t>
            </a:r>
            <a:r>
              <a:rPr lang="en" sz="1200">
                <a:latin typeface="Consolas"/>
                <a:ea typeface="Consolas"/>
                <a:cs typeface="Consolas"/>
                <a:sym typeface="Consolas"/>
              </a:rPr>
              <a:t>)</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(define (maybe-add1 [x : Any]) : Any</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(if (eq? 0 (read))</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(add1 x)</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(true)))</a:t>
            </a: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2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(vector-ref (map-vec </a:t>
            </a:r>
            <a:r>
              <a:rPr lang="en" sz="1200">
                <a:solidFill>
                  <a:srgbClr val="FF0000"/>
                </a:solidFill>
                <a:latin typeface="Consolas"/>
                <a:ea typeface="Consolas"/>
                <a:cs typeface="Consolas"/>
                <a:sym typeface="Consolas"/>
              </a:rPr>
              <a:t>(cast maybe-add1 (Any -&gt; Any) (Integer -&gt; Integer))</a:t>
            </a:r>
            <a:endParaRPr sz="1200">
              <a:solidFill>
                <a:srgbClr val="FF0000"/>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200">
                <a:latin typeface="Consolas"/>
                <a:ea typeface="Consolas"/>
                <a:cs typeface="Consolas"/>
                <a:sym typeface="Consolas"/>
              </a:rPr>
              <a:t>   	  	(vector 0 41))</a:t>
            </a:r>
            <a:endParaRPr sz="1200">
              <a:latin typeface="Consolas"/>
              <a:ea typeface="Consolas"/>
              <a:cs typeface="Consolas"/>
              <a:sym typeface="Consolas"/>
            </a:endParaRPr>
          </a:p>
          <a:p>
            <a:pPr marL="0" lvl="0" indent="0" algn="l" rtl="0">
              <a:spcBef>
                <a:spcPts val="0"/>
              </a:spcBef>
              <a:spcAft>
                <a:spcPts val="0"/>
              </a:spcAft>
              <a:buNone/>
            </a:pPr>
            <a:r>
              <a:rPr lang="en" sz="1200">
                <a:latin typeface="Consolas"/>
                <a:ea typeface="Consolas"/>
                <a:cs typeface="Consolas"/>
                <a:sym typeface="Consolas"/>
              </a:rPr>
              <a:t>    	0)</a:t>
            </a:r>
            <a:endParaRPr sz="1200">
              <a:latin typeface="Consolas"/>
              <a:ea typeface="Consolas"/>
              <a:cs typeface="Consolas"/>
              <a:sym typeface="Consolas"/>
            </a:endParaRP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2418"/>
        <p:cNvGrpSpPr/>
        <p:nvPr/>
      </p:nvGrpSpPr>
      <p:grpSpPr>
        <a:xfrm>
          <a:off x="0" y="0"/>
          <a:ext cx="0" cy="0"/>
          <a:chOff x="0" y="0"/>
          <a:chExt cx="0" cy="0"/>
        </a:xfrm>
      </p:grpSpPr>
      <p:sp>
        <p:nvSpPr>
          <p:cNvPr id="2419" name="Google Shape;2419;p2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 Checker for L</a:t>
            </a:r>
            <a:r>
              <a:rPr lang="en" baseline="-25000"/>
              <a:t>?</a:t>
            </a:r>
            <a:r>
              <a:rPr lang="en"/>
              <a:t>, Interpreter for L</a:t>
            </a:r>
            <a:r>
              <a:rPr lang="en" baseline="-25000"/>
              <a:t>Cast</a:t>
            </a:r>
            <a:endParaRPr/>
          </a:p>
        </p:txBody>
      </p:sp>
      <p:sp>
        <p:nvSpPr>
          <p:cNvPr id="2420" name="Google Shape;2420;p2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0"/>
              </a:spcAft>
              <a:buNone/>
            </a:pPr>
            <a:r>
              <a:rPr lang="en" u="sng">
                <a:solidFill>
                  <a:schemeClr val="hlink"/>
                </a:solidFill>
                <a:hlinkClick r:id="rId3"/>
              </a:rPr>
              <a:t>type-check-gradual.rkt</a:t>
            </a:r>
            <a:endParaRPr/>
          </a:p>
          <a:p>
            <a:pPr marL="0" lvl="0" indent="0" algn="l" rtl="0">
              <a:spcBef>
                <a:spcPts val="1200"/>
              </a:spcBef>
              <a:spcAft>
                <a:spcPts val="1200"/>
              </a:spcAft>
              <a:buNone/>
            </a:pPr>
            <a:r>
              <a:rPr lang="en" u="sng">
                <a:solidFill>
                  <a:schemeClr val="hlink"/>
                </a:solidFill>
                <a:hlinkClick r:id="rId4"/>
              </a:rPr>
              <a:t>interp-Lcast.rkt</a:t>
            </a:r>
            <a:endParaRP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2424"/>
        <p:cNvGrpSpPr/>
        <p:nvPr/>
      </p:nvGrpSpPr>
      <p:grpSpPr>
        <a:xfrm>
          <a:off x="0" y="0"/>
          <a:ext cx="0" cy="0"/>
          <a:chOff x="0" y="0"/>
          <a:chExt cx="0" cy="0"/>
        </a:xfrm>
      </p:grpSpPr>
      <p:sp>
        <p:nvSpPr>
          <p:cNvPr id="2425" name="Google Shape;2425;p2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Cast Insertion</a:t>
            </a:r>
            <a:endParaRPr/>
          </a:p>
        </p:txBody>
      </p:sp>
      <p:sp>
        <p:nvSpPr>
          <p:cNvPr id="2426" name="Google Shape;2426;p257"/>
          <p:cNvSpPr txBox="1"/>
          <p:nvPr/>
        </p:nvSpPr>
        <p:spPr>
          <a:xfrm>
            <a:off x="742950" y="1455700"/>
            <a:ext cx="68991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 </a:t>
            </a:r>
            <a:r>
              <a:rPr lang="en" sz="1600" i="1">
                <a:latin typeface="Consolas"/>
                <a:ea typeface="Consolas"/>
                <a:cs typeface="Consolas"/>
                <a:sym typeface="Consolas"/>
              </a:rPr>
              <a:t>e1</a:t>
            </a:r>
            <a:r>
              <a:rPr lang="en" sz="1600">
                <a:latin typeface="Consolas"/>
                <a:ea typeface="Consolas"/>
                <a:cs typeface="Consolas"/>
                <a:sym typeface="Consolas"/>
              </a:rPr>
              <a:t> </a:t>
            </a:r>
            <a:r>
              <a:rPr lang="en" sz="1600" i="1">
                <a:latin typeface="Consolas"/>
                <a:ea typeface="Consolas"/>
                <a:cs typeface="Consolas"/>
                <a:sym typeface="Consolas"/>
              </a:rPr>
              <a:t>e2</a:t>
            </a:r>
            <a:r>
              <a:rPr lang="en" sz="1600">
                <a:latin typeface="Consolas"/>
                <a:ea typeface="Consolas"/>
                <a:cs typeface="Consolas"/>
                <a:sym typeface="Consolas"/>
              </a:rPr>
              <a:t>)</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===&gt;</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a:t>
            </a:r>
            <a:r>
              <a:rPr lang="en" sz="1600" i="1">
                <a:latin typeface="Consolas"/>
                <a:ea typeface="Consolas"/>
                <a:cs typeface="Consolas"/>
                <a:sym typeface="Consolas"/>
              </a:rPr>
              <a:t>make_cast</a:t>
            </a:r>
            <a:r>
              <a:rPr lang="en" sz="1600">
                <a:latin typeface="Consolas"/>
                <a:ea typeface="Consolas"/>
                <a:cs typeface="Consolas"/>
                <a:sym typeface="Consolas"/>
              </a:rPr>
              <a:t> </a:t>
            </a:r>
            <a:r>
              <a:rPr lang="en" sz="1600" i="1">
                <a:latin typeface="Consolas"/>
                <a:ea typeface="Consolas"/>
                <a:cs typeface="Consolas"/>
                <a:sym typeface="Consolas"/>
              </a:rPr>
              <a:t>e1'</a:t>
            </a:r>
            <a:r>
              <a:rPr lang="en" sz="1600">
                <a:latin typeface="Consolas"/>
                <a:ea typeface="Consolas"/>
                <a:cs typeface="Consolas"/>
                <a:sym typeface="Consolas"/>
              </a:rPr>
              <a:t> </a:t>
            </a:r>
            <a:r>
              <a:rPr lang="en" sz="1600" i="1">
                <a:latin typeface="Consolas"/>
                <a:ea typeface="Consolas"/>
                <a:cs typeface="Consolas"/>
                <a:sym typeface="Consolas"/>
              </a:rPr>
              <a:t>T1</a:t>
            </a:r>
            <a:r>
              <a:rPr lang="en" sz="1600">
                <a:latin typeface="Consolas"/>
                <a:ea typeface="Consolas"/>
                <a:cs typeface="Consolas"/>
                <a:sym typeface="Consolas"/>
              </a:rPr>
              <a:t> Integer) +  (</a:t>
            </a:r>
            <a:r>
              <a:rPr lang="en" sz="1600" i="1">
                <a:latin typeface="Consolas"/>
                <a:ea typeface="Consolas"/>
                <a:cs typeface="Consolas"/>
                <a:sym typeface="Consolas"/>
              </a:rPr>
              <a:t>make_cast</a:t>
            </a:r>
            <a:r>
              <a:rPr lang="en" sz="1600">
                <a:latin typeface="Consolas"/>
                <a:ea typeface="Consolas"/>
                <a:cs typeface="Consolas"/>
                <a:sym typeface="Consolas"/>
              </a:rPr>
              <a:t> </a:t>
            </a:r>
            <a:r>
              <a:rPr lang="en" sz="1600" i="1">
                <a:latin typeface="Consolas"/>
                <a:ea typeface="Consolas"/>
                <a:cs typeface="Consolas"/>
                <a:sym typeface="Consolas"/>
              </a:rPr>
              <a:t>e2'</a:t>
            </a:r>
            <a:r>
              <a:rPr lang="en" sz="1600">
                <a:latin typeface="Consolas"/>
                <a:ea typeface="Consolas"/>
                <a:cs typeface="Consolas"/>
                <a:sym typeface="Consolas"/>
              </a:rPr>
              <a:t> </a:t>
            </a:r>
            <a:r>
              <a:rPr lang="en" sz="1600" i="1">
                <a:latin typeface="Consolas"/>
                <a:ea typeface="Consolas"/>
                <a:cs typeface="Consolas"/>
                <a:sym typeface="Consolas"/>
              </a:rPr>
              <a:t>T2</a:t>
            </a:r>
            <a:r>
              <a:rPr lang="en" sz="1600">
                <a:latin typeface="Consolas"/>
                <a:ea typeface="Consolas"/>
                <a:cs typeface="Consolas"/>
                <a:sym typeface="Consolas"/>
              </a:rPr>
              <a:t> Integer)</a:t>
            </a:r>
            <a:endParaRPr sz="1600">
              <a:latin typeface="Consolas"/>
              <a:ea typeface="Consolas"/>
              <a:cs typeface="Consolas"/>
              <a:sym typeface="Consolas"/>
            </a:endParaRPr>
          </a:p>
        </p:txBody>
      </p:sp>
      <p:sp>
        <p:nvSpPr>
          <p:cNvPr id="2427" name="Google Shape;2427;p257"/>
          <p:cNvSpPr txBox="1"/>
          <p:nvPr/>
        </p:nvSpPr>
        <p:spPr>
          <a:xfrm>
            <a:off x="742950" y="2908750"/>
            <a:ext cx="69876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(if </a:t>
            </a:r>
            <a:r>
              <a:rPr lang="en" sz="1600" i="1">
                <a:latin typeface="Consolas"/>
                <a:ea typeface="Consolas"/>
                <a:cs typeface="Consolas"/>
                <a:sym typeface="Consolas"/>
              </a:rPr>
              <a:t>e0</a:t>
            </a:r>
            <a:r>
              <a:rPr lang="en" sz="1600">
                <a:latin typeface="Consolas"/>
                <a:ea typeface="Consolas"/>
                <a:cs typeface="Consolas"/>
                <a:sym typeface="Consolas"/>
              </a:rPr>
              <a:t> </a:t>
            </a:r>
            <a:r>
              <a:rPr lang="en" sz="1600" i="1">
                <a:latin typeface="Consolas"/>
                <a:ea typeface="Consolas"/>
                <a:cs typeface="Consolas"/>
                <a:sym typeface="Consolas"/>
              </a:rPr>
              <a:t>e1</a:t>
            </a:r>
            <a:r>
              <a:rPr lang="en" sz="1600">
                <a:latin typeface="Consolas"/>
                <a:ea typeface="Consolas"/>
                <a:cs typeface="Consolas"/>
                <a:sym typeface="Consolas"/>
              </a:rPr>
              <a:t> </a:t>
            </a:r>
            <a:r>
              <a:rPr lang="en" sz="1600" i="1">
                <a:latin typeface="Consolas"/>
                <a:ea typeface="Consolas"/>
                <a:cs typeface="Consolas"/>
                <a:sym typeface="Consolas"/>
              </a:rPr>
              <a:t>e2</a:t>
            </a:r>
            <a:r>
              <a:rPr lang="en" sz="1600">
                <a:latin typeface="Consolas"/>
                <a:ea typeface="Consolas"/>
                <a:cs typeface="Consolas"/>
                <a:sym typeface="Consolas"/>
              </a:rPr>
              <a:t>)</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===&gt;</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(if (</a:t>
            </a:r>
            <a:r>
              <a:rPr lang="en" sz="1600" i="1">
                <a:solidFill>
                  <a:schemeClr val="dk1"/>
                </a:solidFill>
                <a:latin typeface="Consolas"/>
                <a:ea typeface="Consolas"/>
                <a:cs typeface="Consolas"/>
                <a:sym typeface="Consolas"/>
              </a:rPr>
              <a:t>make_cast e0' T0 </a:t>
            </a:r>
            <a:r>
              <a:rPr lang="en" sz="1600">
                <a:solidFill>
                  <a:schemeClr val="dk1"/>
                </a:solidFill>
                <a:latin typeface="Consolas"/>
                <a:ea typeface="Consolas"/>
                <a:cs typeface="Consolas"/>
                <a:sym typeface="Consolas"/>
              </a:rPr>
              <a:t>bool</a:t>
            </a:r>
            <a:r>
              <a:rPr lang="en" sz="1600" i="1">
                <a:solidFill>
                  <a:schemeClr val="dk1"/>
                </a:solidFill>
                <a:latin typeface="Consolas"/>
                <a:ea typeface="Consolas"/>
                <a:cs typeface="Consolas"/>
                <a:sym typeface="Consolas"/>
              </a:rPr>
              <a:t>)</a:t>
            </a:r>
            <a:endParaRPr sz="1600" i="1">
              <a:solidFill>
                <a:schemeClr val="dk1"/>
              </a:solidFill>
              <a:latin typeface="Consolas"/>
              <a:ea typeface="Consolas"/>
              <a:cs typeface="Consolas"/>
              <a:sym typeface="Consolas"/>
            </a:endParaRPr>
          </a:p>
          <a:p>
            <a:pPr marL="0" lvl="0" indent="0" algn="l" rtl="0">
              <a:spcBef>
                <a:spcPts val="0"/>
              </a:spcBef>
              <a:spcAft>
                <a:spcPts val="0"/>
              </a:spcAft>
              <a:buNone/>
            </a:pPr>
            <a:r>
              <a:rPr lang="en" sz="1600" i="1">
                <a:latin typeface="Consolas"/>
                <a:ea typeface="Consolas"/>
                <a:cs typeface="Consolas"/>
                <a:sym typeface="Consolas"/>
              </a:rPr>
              <a:t>    </a:t>
            </a:r>
            <a:r>
              <a:rPr lang="en" sz="1600">
                <a:latin typeface="Consolas"/>
                <a:ea typeface="Consolas"/>
                <a:cs typeface="Consolas"/>
                <a:sym typeface="Consolas"/>
              </a:rPr>
              <a:t>(</a:t>
            </a:r>
            <a:r>
              <a:rPr lang="en" sz="1600" i="1">
                <a:latin typeface="Consolas"/>
                <a:ea typeface="Consolas"/>
                <a:cs typeface="Consolas"/>
                <a:sym typeface="Consolas"/>
              </a:rPr>
              <a:t>make_cast e1' T1 Tj</a:t>
            </a:r>
            <a:r>
              <a:rPr lang="en" sz="1600">
                <a:latin typeface="Consolas"/>
                <a:ea typeface="Consolas"/>
                <a:cs typeface="Consolas"/>
                <a:sym typeface="Consolas"/>
              </a:rPr>
              <a:t>)</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a:t>
            </a:r>
            <a:r>
              <a:rPr lang="en" sz="1600" i="1">
                <a:solidFill>
                  <a:schemeClr val="dk1"/>
                </a:solidFill>
                <a:latin typeface="Consolas"/>
                <a:ea typeface="Consolas"/>
                <a:cs typeface="Consolas"/>
                <a:sym typeface="Consolas"/>
              </a:rPr>
              <a:t>make_cast e2' T2 Tj</a:t>
            </a:r>
            <a:r>
              <a:rPr lang="en" sz="1600">
                <a:solidFill>
                  <a:schemeClr val="dk1"/>
                </a:solidFill>
                <a:latin typeface="Consolas"/>
                <a:ea typeface="Consolas"/>
                <a:cs typeface="Consolas"/>
                <a:sym typeface="Consolas"/>
              </a:rPr>
              <a:t>))           </a:t>
            </a:r>
            <a:r>
              <a:rPr lang="en" sz="1600" i="1">
                <a:solidFill>
                  <a:schemeClr val="dk1"/>
                </a:solidFill>
                <a:latin typeface="Consolas"/>
                <a:ea typeface="Consolas"/>
                <a:cs typeface="Consolas"/>
                <a:sym typeface="Consolas"/>
              </a:rPr>
              <a:t>where Tj = join(T1, T2)</a:t>
            </a:r>
            <a:endParaRPr sz="1600" i="1">
              <a:latin typeface="Consolas"/>
              <a:ea typeface="Consolas"/>
              <a:cs typeface="Consolas"/>
              <a:sym typeface="Consolas"/>
            </a:endParaRP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2431"/>
        <p:cNvGrpSpPr/>
        <p:nvPr/>
      </p:nvGrpSpPr>
      <p:grpSpPr>
        <a:xfrm>
          <a:off x="0" y="0"/>
          <a:ext cx="0" cy="0"/>
          <a:chOff x="0" y="0"/>
          <a:chExt cx="0" cy="0"/>
        </a:xfrm>
      </p:grpSpPr>
      <p:sp>
        <p:nvSpPr>
          <p:cNvPr id="2432" name="Google Shape;2432;p2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New Pass: Cast Insertion</a:t>
            </a:r>
            <a:endParaRPr/>
          </a:p>
          <a:p>
            <a:pPr marL="0" lvl="0" indent="0" algn="l" rtl="0">
              <a:spcBef>
                <a:spcPts val="0"/>
              </a:spcBef>
              <a:spcAft>
                <a:spcPts val="0"/>
              </a:spcAft>
              <a:buNone/>
            </a:pPr>
            <a:endParaRPr/>
          </a:p>
        </p:txBody>
      </p:sp>
      <p:sp>
        <p:nvSpPr>
          <p:cNvPr id="2433" name="Google Shape;2433;p258"/>
          <p:cNvSpPr txBox="1"/>
          <p:nvPr/>
        </p:nvSpPr>
        <p:spPr>
          <a:xfrm>
            <a:off x="765800" y="1156150"/>
            <a:ext cx="69648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a:t>
            </a:r>
            <a:r>
              <a:rPr lang="en" sz="1600" i="1">
                <a:latin typeface="Consolas"/>
                <a:ea typeface="Consolas"/>
                <a:cs typeface="Consolas"/>
                <a:sym typeface="Consolas"/>
              </a:rPr>
              <a:t>e0</a:t>
            </a:r>
            <a:r>
              <a:rPr lang="en" sz="1600">
                <a:latin typeface="Consolas"/>
                <a:ea typeface="Consolas"/>
                <a:cs typeface="Consolas"/>
                <a:sym typeface="Consolas"/>
              </a:rPr>
              <a:t> </a:t>
            </a:r>
            <a:r>
              <a:rPr lang="en" sz="1600" i="1">
                <a:latin typeface="Consolas"/>
                <a:ea typeface="Consolas"/>
                <a:cs typeface="Consolas"/>
                <a:sym typeface="Consolas"/>
              </a:rPr>
              <a:t>e1</a:t>
            </a:r>
            <a:r>
              <a:rPr lang="en" sz="1600">
                <a:latin typeface="Consolas"/>
                <a:ea typeface="Consolas"/>
                <a:cs typeface="Consolas"/>
                <a:sym typeface="Consolas"/>
              </a:rPr>
              <a:t> … </a:t>
            </a:r>
            <a:r>
              <a:rPr lang="en" sz="1600" i="1">
                <a:latin typeface="Consolas"/>
                <a:ea typeface="Consolas"/>
                <a:cs typeface="Consolas"/>
                <a:sym typeface="Consolas"/>
              </a:rPr>
              <a:t>en</a:t>
            </a:r>
            <a:r>
              <a:rPr lang="en" sz="1600">
                <a:latin typeface="Consolas"/>
                <a:ea typeface="Consolas"/>
                <a:cs typeface="Consolas"/>
                <a:sym typeface="Consolas"/>
              </a:rPr>
              <a:t>)                      </a:t>
            </a:r>
            <a:r>
              <a:rPr lang="en" sz="1600" i="1">
                <a:latin typeface="Consolas"/>
                <a:ea typeface="Consolas"/>
                <a:cs typeface="Consolas"/>
                <a:sym typeface="Consolas"/>
              </a:rPr>
              <a:t>if T0 = </a:t>
            </a:r>
            <a:r>
              <a:rPr lang="en" sz="1600">
                <a:latin typeface="Consolas"/>
                <a:ea typeface="Consolas"/>
                <a:cs typeface="Consolas"/>
                <a:sym typeface="Consolas"/>
              </a:rPr>
              <a:t>Any</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===&gt;</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a:t>
            </a:r>
            <a:r>
              <a:rPr lang="en" sz="1600" i="1">
                <a:latin typeface="Consolas"/>
                <a:ea typeface="Consolas"/>
                <a:cs typeface="Consolas"/>
                <a:sym typeface="Consolas"/>
              </a:rPr>
              <a:t>make_cast e0' </a:t>
            </a:r>
            <a:r>
              <a:rPr lang="en" sz="1600">
                <a:latin typeface="Consolas"/>
                <a:ea typeface="Consolas"/>
                <a:cs typeface="Consolas"/>
                <a:sym typeface="Consolas"/>
              </a:rPr>
              <a:t>Any</a:t>
            </a:r>
            <a:r>
              <a:rPr lang="en" sz="1600" i="1">
                <a:latin typeface="Consolas"/>
                <a:ea typeface="Consolas"/>
                <a:cs typeface="Consolas"/>
                <a:sym typeface="Consolas"/>
              </a:rPr>
              <a:t> </a:t>
            </a:r>
            <a:r>
              <a:rPr lang="en" sz="1600">
                <a:latin typeface="Consolas"/>
                <a:ea typeface="Consolas"/>
                <a:cs typeface="Consolas"/>
                <a:sym typeface="Consolas"/>
              </a:rPr>
              <a:t>(Any… -&gt; Any))</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    ((</a:t>
            </a:r>
            <a:r>
              <a:rPr lang="en" sz="1600" i="1">
                <a:latin typeface="Consolas"/>
                <a:ea typeface="Consolas"/>
                <a:cs typeface="Consolas"/>
                <a:sym typeface="Consolas"/>
              </a:rPr>
              <a:t>make_cast e1' T1 </a:t>
            </a:r>
            <a:r>
              <a:rPr lang="en" sz="1600">
                <a:latin typeface="Consolas"/>
                <a:ea typeface="Consolas"/>
                <a:cs typeface="Consolas"/>
                <a:sym typeface="Consolas"/>
              </a:rPr>
              <a:t>Any</a:t>
            </a:r>
            <a:r>
              <a:rPr lang="en" sz="1600" i="1">
                <a:latin typeface="Consolas"/>
                <a:ea typeface="Consolas"/>
                <a:cs typeface="Consolas"/>
                <a:sym typeface="Consolas"/>
              </a:rPr>
              <a:t>) … </a:t>
            </a:r>
            <a:r>
              <a:rPr lang="en" sz="1600">
                <a:latin typeface="Consolas"/>
                <a:ea typeface="Consolas"/>
                <a:cs typeface="Consolas"/>
                <a:sym typeface="Consolas"/>
              </a:rPr>
              <a:t>(</a:t>
            </a:r>
            <a:r>
              <a:rPr lang="en" sz="1600" i="1">
                <a:latin typeface="Consolas"/>
                <a:ea typeface="Consolas"/>
                <a:cs typeface="Consolas"/>
                <a:sym typeface="Consolas"/>
              </a:rPr>
              <a:t>make_cast en' Tn </a:t>
            </a:r>
            <a:r>
              <a:rPr lang="en" sz="1600">
                <a:latin typeface="Consolas"/>
                <a:ea typeface="Consolas"/>
                <a:cs typeface="Consolas"/>
                <a:sym typeface="Consolas"/>
              </a:rPr>
              <a:t>Any</a:t>
            </a:r>
            <a:r>
              <a:rPr lang="en" sz="1600" i="1">
                <a:latin typeface="Consolas"/>
                <a:ea typeface="Consolas"/>
                <a:cs typeface="Consolas"/>
                <a:sym typeface="Consolas"/>
              </a:rPr>
              <a:t>))</a:t>
            </a:r>
            <a:endParaRPr sz="1600" i="1">
              <a:latin typeface="Consolas"/>
              <a:ea typeface="Consolas"/>
              <a:cs typeface="Consolas"/>
              <a:sym typeface="Consolas"/>
            </a:endParaRPr>
          </a:p>
        </p:txBody>
      </p:sp>
      <p:sp>
        <p:nvSpPr>
          <p:cNvPr id="2434" name="Google Shape;2434;p258"/>
          <p:cNvSpPr txBox="1"/>
          <p:nvPr/>
        </p:nvSpPr>
        <p:spPr>
          <a:xfrm>
            <a:off x="765800" y="2756350"/>
            <a:ext cx="69648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nsolas"/>
                <a:ea typeface="Consolas"/>
                <a:cs typeface="Consolas"/>
                <a:sym typeface="Consolas"/>
              </a:rPr>
              <a:t>(</a:t>
            </a:r>
            <a:r>
              <a:rPr lang="en" sz="1600" i="1">
                <a:latin typeface="Consolas"/>
                <a:ea typeface="Consolas"/>
                <a:cs typeface="Consolas"/>
                <a:sym typeface="Consolas"/>
              </a:rPr>
              <a:t>e0</a:t>
            </a:r>
            <a:r>
              <a:rPr lang="en" sz="1600">
                <a:latin typeface="Consolas"/>
                <a:ea typeface="Consolas"/>
                <a:cs typeface="Consolas"/>
                <a:sym typeface="Consolas"/>
              </a:rPr>
              <a:t> </a:t>
            </a:r>
            <a:r>
              <a:rPr lang="en" sz="1600" i="1">
                <a:latin typeface="Consolas"/>
                <a:ea typeface="Consolas"/>
                <a:cs typeface="Consolas"/>
                <a:sym typeface="Consolas"/>
              </a:rPr>
              <a:t>e1</a:t>
            </a:r>
            <a:r>
              <a:rPr lang="en" sz="1600">
                <a:latin typeface="Consolas"/>
                <a:ea typeface="Consolas"/>
                <a:cs typeface="Consolas"/>
                <a:sym typeface="Consolas"/>
              </a:rPr>
              <a:t> … </a:t>
            </a:r>
            <a:r>
              <a:rPr lang="en" sz="1600" i="1">
                <a:latin typeface="Consolas"/>
                <a:ea typeface="Consolas"/>
                <a:cs typeface="Consolas"/>
                <a:sym typeface="Consolas"/>
              </a:rPr>
              <a:t>en</a:t>
            </a:r>
            <a:r>
              <a:rPr lang="en" sz="1600">
                <a:latin typeface="Consolas"/>
                <a:ea typeface="Consolas"/>
                <a:cs typeface="Consolas"/>
                <a:sym typeface="Consolas"/>
              </a:rPr>
              <a:t>)                      </a:t>
            </a:r>
            <a:r>
              <a:rPr lang="en" sz="1600" i="1">
                <a:latin typeface="Consolas"/>
                <a:ea typeface="Consolas"/>
                <a:cs typeface="Consolas"/>
                <a:sym typeface="Consolas"/>
              </a:rPr>
              <a:t>if T0 = </a:t>
            </a:r>
            <a:r>
              <a:rPr lang="en" sz="1600">
                <a:latin typeface="Consolas"/>
                <a:ea typeface="Consolas"/>
                <a:cs typeface="Consolas"/>
                <a:sym typeface="Consolas"/>
              </a:rPr>
              <a:t>(</a:t>
            </a:r>
            <a:r>
              <a:rPr lang="en" sz="1600" i="1">
                <a:latin typeface="Consolas"/>
                <a:ea typeface="Consolas"/>
                <a:cs typeface="Consolas"/>
                <a:sym typeface="Consolas"/>
              </a:rPr>
              <a:t>P1</a:t>
            </a:r>
            <a:r>
              <a:rPr lang="en" sz="1600">
                <a:latin typeface="Consolas"/>
                <a:ea typeface="Consolas"/>
                <a:cs typeface="Consolas"/>
                <a:sym typeface="Consolas"/>
              </a:rPr>
              <a:t> … </a:t>
            </a:r>
            <a:r>
              <a:rPr lang="en" sz="1600" i="1">
                <a:latin typeface="Consolas"/>
                <a:ea typeface="Consolas"/>
                <a:cs typeface="Consolas"/>
                <a:sym typeface="Consolas"/>
              </a:rPr>
              <a:t>Pn</a:t>
            </a:r>
            <a:r>
              <a:rPr lang="en" sz="1600">
                <a:latin typeface="Consolas"/>
                <a:ea typeface="Consolas"/>
                <a:cs typeface="Consolas"/>
                <a:sym typeface="Consolas"/>
              </a:rPr>
              <a:t> -&gt; R)</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===&gt;</a:t>
            </a:r>
            <a:endParaRPr sz="1600">
              <a:latin typeface="Consolas"/>
              <a:ea typeface="Consolas"/>
              <a:cs typeface="Consolas"/>
              <a:sym typeface="Consolas"/>
            </a:endParaRPr>
          </a:p>
          <a:p>
            <a:pPr marL="0" lvl="0" indent="0" algn="l" rtl="0">
              <a:spcBef>
                <a:spcPts val="0"/>
              </a:spcBef>
              <a:spcAft>
                <a:spcPts val="0"/>
              </a:spcAft>
              <a:buNone/>
            </a:pPr>
            <a:r>
              <a:rPr lang="en" sz="1600">
                <a:latin typeface="Consolas"/>
                <a:ea typeface="Consolas"/>
                <a:cs typeface="Consolas"/>
                <a:sym typeface="Consolas"/>
              </a:rPr>
              <a:t>(</a:t>
            </a:r>
            <a:r>
              <a:rPr lang="en" sz="1600" i="1">
                <a:latin typeface="Consolas"/>
                <a:ea typeface="Consolas"/>
                <a:cs typeface="Consolas"/>
                <a:sym typeface="Consolas"/>
              </a:rPr>
              <a:t>e0' </a:t>
            </a:r>
            <a:r>
              <a:rPr lang="en" sz="1600">
                <a:latin typeface="Consolas"/>
                <a:ea typeface="Consolas"/>
                <a:cs typeface="Consolas"/>
                <a:sym typeface="Consolas"/>
              </a:rPr>
              <a:t>(</a:t>
            </a:r>
            <a:r>
              <a:rPr lang="en" sz="1600" i="1">
                <a:latin typeface="Consolas"/>
                <a:ea typeface="Consolas"/>
                <a:cs typeface="Consolas"/>
                <a:sym typeface="Consolas"/>
              </a:rPr>
              <a:t>make_cast e1' T1 P1) … </a:t>
            </a:r>
            <a:r>
              <a:rPr lang="en" sz="1600">
                <a:latin typeface="Consolas"/>
                <a:ea typeface="Consolas"/>
                <a:cs typeface="Consolas"/>
                <a:sym typeface="Consolas"/>
              </a:rPr>
              <a:t>(</a:t>
            </a:r>
            <a:r>
              <a:rPr lang="en" sz="1600" i="1">
                <a:latin typeface="Consolas"/>
                <a:ea typeface="Consolas"/>
                <a:cs typeface="Consolas"/>
                <a:sym typeface="Consolas"/>
              </a:rPr>
              <a:t>make_cast en' Tn Pn))</a:t>
            </a:r>
            <a:endParaRPr sz="1600" i="1">
              <a:latin typeface="Consolas"/>
              <a:ea typeface="Consolas"/>
              <a:cs typeface="Consolas"/>
              <a:sym typeface="Consolas"/>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2438"/>
        <p:cNvGrpSpPr/>
        <p:nvPr/>
      </p:nvGrpSpPr>
      <p:grpSpPr>
        <a:xfrm>
          <a:off x="0" y="0"/>
          <a:ext cx="0" cy="0"/>
          <a:chOff x="0" y="0"/>
          <a:chExt cx="0" cy="0"/>
        </a:xfrm>
      </p:grpSpPr>
      <p:sp>
        <p:nvSpPr>
          <p:cNvPr id="2439" name="Google Shape;2439;p2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Lower Casts</a:t>
            </a:r>
            <a:endParaRPr/>
          </a:p>
        </p:txBody>
      </p:sp>
      <p:sp>
        <p:nvSpPr>
          <p:cNvPr id="2440" name="Google Shape;2440;p259"/>
          <p:cNvSpPr txBox="1">
            <a:spLocks noGrp="1"/>
          </p:cNvSpPr>
          <p:nvPr>
            <p:ph type="body" idx="1"/>
          </p:nvPr>
        </p:nvSpPr>
        <p:spPr>
          <a:xfrm>
            <a:off x="311700" y="1152475"/>
            <a:ext cx="8520600" cy="7866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2893"/>
              <a:t>Main idea: compile L</a:t>
            </a:r>
            <a:r>
              <a:rPr lang="en" sz="2893" baseline="-25000"/>
              <a:t>Cast</a:t>
            </a:r>
            <a:r>
              <a:rPr lang="en" sz="2893"/>
              <a:t> to a language similar to L</a:t>
            </a:r>
            <a:r>
              <a:rPr lang="en" sz="2893" baseline="-25000"/>
              <a:t>Any</a:t>
            </a:r>
            <a:r>
              <a:rPr lang="en" sz="2893"/>
              <a:t>.</a:t>
            </a:r>
            <a:endParaRPr sz="2893"/>
          </a:p>
          <a:p>
            <a:pPr marL="0" lvl="0" indent="0" algn="l" rtl="0">
              <a:spcBef>
                <a:spcPts val="1200"/>
              </a:spcBef>
              <a:spcAft>
                <a:spcPts val="1200"/>
              </a:spcAft>
              <a:buNone/>
            </a:pPr>
            <a:r>
              <a:rPr lang="en"/>
              <a:t> </a:t>
            </a:r>
            <a:endParaRPr/>
          </a:p>
        </p:txBody>
      </p:sp>
      <p:sp>
        <p:nvSpPr>
          <p:cNvPr id="2441" name="Google Shape;2441;p259"/>
          <p:cNvSpPr txBox="1"/>
          <p:nvPr/>
        </p:nvSpPr>
        <p:spPr>
          <a:xfrm>
            <a:off x="1001100" y="1949675"/>
            <a:ext cx="7528200" cy="298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nsolas"/>
                <a:ea typeface="Consolas"/>
                <a:cs typeface="Consolas"/>
                <a:sym typeface="Consolas"/>
              </a:rPr>
              <a:t>(Cast e Integer Any) ===&gt; (Inject e' Integer)</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(Cast e Any Integer) ===&gt; (Project e' Integer)</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(Cast e (Any -&gt; Bool) (</a:t>
            </a:r>
            <a:r>
              <a:rPr lang="en">
                <a:solidFill>
                  <a:schemeClr val="dk1"/>
                </a:solidFill>
                <a:latin typeface="Consolas"/>
                <a:ea typeface="Consolas"/>
                <a:cs typeface="Consolas"/>
                <a:sym typeface="Consolas"/>
              </a:rPr>
              <a:t>Integer -&gt; Any</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===&gt;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(lambda: ([x:Integer]): Any (Inject (e' (Inject x Integer)) Bool))</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(Cast e (Vector ts1) (Vector ts2))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===&gt;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(vector-proxy e' (vector reads) </a:t>
            </a:r>
            <a:r>
              <a:rPr lang="en">
                <a:solidFill>
                  <a:schemeClr val="dk1"/>
                </a:solidFill>
                <a:latin typeface="Consolas"/>
                <a:ea typeface="Consolas"/>
                <a:cs typeface="Consolas"/>
                <a:sym typeface="Consolas"/>
              </a:rPr>
              <a:t>(vector writes) </a:t>
            </a:r>
            <a:r>
              <a:rPr lang="en">
                <a:latin typeface="Consolas"/>
                <a:ea typeface="Consolas"/>
                <a:cs typeface="Consolas"/>
                <a:sym typeface="Consolas"/>
              </a:rPr>
              <a:t>(Vector ts1) (Vector ts2))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where reads = (</a:t>
            </a:r>
            <a:r>
              <a:rPr lang="en" i="1">
                <a:latin typeface="Consolas"/>
                <a:ea typeface="Consolas"/>
                <a:cs typeface="Consolas"/>
                <a:sym typeface="Consolas"/>
              </a:rPr>
              <a:t>lower_cast </a:t>
            </a:r>
            <a:r>
              <a:rPr lang="en">
                <a:latin typeface="Consolas"/>
                <a:ea typeface="Consolas"/>
                <a:cs typeface="Consolas"/>
                <a:sym typeface="Consolas"/>
              </a:rPr>
              <a:t>(lambda: (x): (Cast x t1 t2)))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r>
              <a:rPr lang="en" i="1">
                <a:latin typeface="Consolas"/>
                <a:ea typeface="Consolas"/>
                <a:cs typeface="Consolas"/>
                <a:sym typeface="Consolas"/>
              </a:rPr>
              <a:t>for t1,t2 in ts1,ts2</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and writes go in the other direction</a:t>
            </a:r>
            <a:endParaRPr>
              <a:latin typeface="Consolas"/>
              <a:ea typeface="Consolas"/>
              <a:cs typeface="Consolas"/>
              <a:sym typeface="Consolas"/>
            </a:endParaRP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2445"/>
        <p:cNvGrpSpPr/>
        <p:nvPr/>
      </p:nvGrpSpPr>
      <p:grpSpPr>
        <a:xfrm>
          <a:off x="0" y="0"/>
          <a:ext cx="0" cy="0"/>
          <a:chOff x="0" y="0"/>
          <a:chExt cx="0" cy="0"/>
        </a:xfrm>
      </p:grpSpPr>
      <p:sp>
        <p:nvSpPr>
          <p:cNvPr id="2446" name="Google Shape;2446;p2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Differentiate Proxies</a:t>
            </a:r>
            <a:endParaRPr/>
          </a:p>
        </p:txBody>
      </p:sp>
      <p:sp>
        <p:nvSpPr>
          <p:cNvPr id="2447" name="Google Shape;2447;p26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To implement tuple element access, we need to differentiate between a regular tuple and a tuple proxy:</a:t>
            </a:r>
            <a:endParaRPr/>
          </a:p>
          <a:p>
            <a:pPr marL="457200" lvl="0" indent="-342900" algn="l" rtl="0">
              <a:spcBef>
                <a:spcPts val="1200"/>
              </a:spcBef>
              <a:spcAft>
                <a:spcPts val="0"/>
              </a:spcAft>
              <a:buSzPts val="1800"/>
              <a:buChar char="●"/>
            </a:pPr>
            <a:r>
              <a:rPr lang="en"/>
              <a:t>If reading from a regular tuple, perform a regular tuple access.</a:t>
            </a:r>
            <a:endParaRPr/>
          </a:p>
          <a:p>
            <a:pPr marL="457200" lvl="0" indent="-342900" algn="l" rtl="0">
              <a:spcBef>
                <a:spcPts val="0"/>
              </a:spcBef>
              <a:spcAft>
                <a:spcPts val="0"/>
              </a:spcAft>
              <a:buSzPts val="1800"/>
              <a:buChar char="●"/>
            </a:pPr>
            <a:r>
              <a:rPr lang="en"/>
              <a:t>If reading from a tuple proxy, read from the underlying value and then apply the cast function that is stored in the proxy.</a:t>
            </a:r>
            <a:endParaRPr/>
          </a:p>
          <a:p>
            <a:pPr marL="0" lvl="0" indent="0" algn="l" rtl="0">
              <a:spcBef>
                <a:spcPts val="1200"/>
              </a:spcBef>
              <a:spcAft>
                <a:spcPts val="0"/>
              </a:spcAft>
              <a:buNone/>
            </a:pPr>
            <a:r>
              <a:rPr lang="en"/>
              <a:t>But how to differentiate regular tuples from tuple proxies?</a:t>
            </a:r>
            <a:endParaRPr/>
          </a:p>
          <a:p>
            <a:pPr marL="0" lvl="0" indent="0" algn="l" rtl="0">
              <a:spcBef>
                <a:spcPts val="1200"/>
              </a:spcBef>
              <a:spcAft>
                <a:spcPts val="0"/>
              </a:spcAft>
              <a:buNone/>
            </a:pPr>
            <a:r>
              <a:rPr lang="en"/>
              <a:t>We introduce a new type for the disjoint union of tuples and proxies named PVector.</a:t>
            </a:r>
            <a:endParaRPr/>
          </a:p>
          <a:p>
            <a:pPr marL="0" lvl="0" indent="0" algn="l" rtl="0">
              <a:spcBef>
                <a:spcPts val="1200"/>
              </a:spcBef>
              <a:spcAft>
                <a:spcPts val="1200"/>
              </a:spcAft>
              <a:buNone/>
            </a:pPr>
            <a:r>
              <a:rPr lang="en"/>
              <a:t>We introduce primitives for injecting into and projecting from the disjoint union.</a:t>
            </a:r>
            <a:endParaRP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2451"/>
        <p:cNvGrpSpPr/>
        <p:nvPr/>
      </p:nvGrpSpPr>
      <p:grpSpPr>
        <a:xfrm>
          <a:off x="0" y="0"/>
          <a:ext cx="0" cy="0"/>
          <a:chOff x="0" y="0"/>
          <a:chExt cx="0" cy="0"/>
        </a:xfrm>
      </p:grpSpPr>
      <p:sp>
        <p:nvSpPr>
          <p:cNvPr id="2452" name="Google Shape;2452;p2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a:t>
            </a:r>
            <a:r>
              <a:rPr lang="en">
                <a:latin typeface="Consolas"/>
                <a:ea typeface="Consolas"/>
                <a:cs typeface="Consolas"/>
                <a:sym typeface="Consolas"/>
              </a:rPr>
              <a:t>PVector</a:t>
            </a:r>
            <a:r>
              <a:rPr lang="en"/>
              <a:t> disjoint union (tuple or proxy)</a:t>
            </a:r>
            <a:endParaRPr>
              <a:latin typeface="Consolas"/>
              <a:ea typeface="Consolas"/>
              <a:cs typeface="Consolas"/>
              <a:sym typeface="Consolas"/>
            </a:endParaRPr>
          </a:p>
        </p:txBody>
      </p:sp>
      <p:sp>
        <p:nvSpPr>
          <p:cNvPr id="2453" name="Google Shape;2453;p26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i="1"/>
              <a:t>TupleProxy</a:t>
            </a:r>
            <a:r>
              <a:rPr lang="en"/>
              <a:t>(</a:t>
            </a:r>
            <a:r>
              <a:rPr lang="en">
                <a:latin typeface="Consolas"/>
                <a:ea typeface="Consolas"/>
                <a:cs typeface="Consolas"/>
                <a:sym typeface="Consolas"/>
              </a:rPr>
              <a:t>T… ⇒ T'…) = (Vector (PVector T…) </a:t>
            </a:r>
            <a:r>
              <a:rPr lang="en" i="1">
                <a:latin typeface="Consolas"/>
                <a:ea typeface="Consolas"/>
                <a:cs typeface="Consolas"/>
                <a:sym typeface="Consolas"/>
              </a:rPr>
              <a:t>Reads</a:t>
            </a:r>
            <a:r>
              <a:rPr lang="en">
                <a:latin typeface="Consolas"/>
                <a:ea typeface="Consolas"/>
                <a:cs typeface="Consolas"/>
                <a:sym typeface="Consolas"/>
              </a:rPr>
              <a:t> </a:t>
            </a:r>
            <a:r>
              <a:rPr lang="en" i="1">
                <a:latin typeface="Consolas"/>
                <a:ea typeface="Consolas"/>
                <a:cs typeface="Consolas"/>
                <a:sym typeface="Consolas"/>
              </a:rPr>
              <a:t>Writes</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1200"/>
              </a:spcBef>
              <a:spcAft>
                <a:spcPts val="0"/>
              </a:spcAft>
              <a:buClr>
                <a:schemeClr val="dk1"/>
              </a:buClr>
              <a:buSzPts val="1100"/>
              <a:buFont typeface="Arial"/>
              <a:buNone/>
            </a:pPr>
            <a:r>
              <a:rPr lang="en">
                <a:latin typeface="Consolas"/>
                <a:ea typeface="Consolas"/>
                <a:cs typeface="Consolas"/>
                <a:sym typeface="Consolas"/>
              </a:rPr>
              <a:t>   where </a:t>
            </a:r>
            <a:r>
              <a:rPr lang="en" i="1">
                <a:latin typeface="Consolas"/>
                <a:ea typeface="Consolas"/>
                <a:cs typeface="Consolas"/>
                <a:sym typeface="Consolas"/>
              </a:rPr>
              <a:t>Reads</a:t>
            </a:r>
            <a:r>
              <a:rPr lang="en">
                <a:latin typeface="Consolas"/>
                <a:ea typeface="Consolas"/>
                <a:cs typeface="Consolas"/>
                <a:sym typeface="Consolas"/>
              </a:rPr>
              <a:t>=(Vector (T→T')...), </a:t>
            </a:r>
            <a:r>
              <a:rPr lang="en" i="1">
                <a:latin typeface="Consolas"/>
                <a:ea typeface="Consolas"/>
                <a:cs typeface="Consolas"/>
                <a:sym typeface="Consolas"/>
              </a:rPr>
              <a:t>Writes</a:t>
            </a:r>
            <a:r>
              <a:rPr lang="en">
                <a:latin typeface="Consolas"/>
                <a:ea typeface="Consolas"/>
                <a:cs typeface="Consolas"/>
                <a:sym typeface="Consolas"/>
              </a:rPr>
              <a:t>=(Vector (T'→T)...)</a:t>
            </a:r>
            <a:endParaRPr>
              <a:latin typeface="Consolas"/>
              <a:ea typeface="Consolas"/>
              <a:cs typeface="Consolas"/>
              <a:sym typeface="Consolas"/>
            </a:endParaRPr>
          </a:p>
          <a:p>
            <a:pPr marL="457200" lvl="0" indent="-342900" algn="l" rtl="0">
              <a:spcBef>
                <a:spcPts val="1200"/>
              </a:spcBef>
              <a:spcAft>
                <a:spcPts val="0"/>
              </a:spcAft>
              <a:buSzPts val="1800"/>
              <a:buFont typeface="Consolas"/>
              <a:buChar char="●"/>
            </a:pPr>
            <a:r>
              <a:rPr lang="en">
                <a:latin typeface="Consolas"/>
                <a:ea typeface="Consolas"/>
                <a:cs typeface="Consolas"/>
                <a:sym typeface="Consolas"/>
              </a:rPr>
              <a:t>inject-vector : (Vector T…) → (PVector T'…)</a:t>
            </a:r>
            <a:endParaRPr>
              <a:latin typeface="Consolas"/>
              <a:ea typeface="Consolas"/>
              <a:cs typeface="Consolas"/>
              <a:sym typeface="Consolas"/>
            </a:endParaRPr>
          </a:p>
          <a:p>
            <a:pPr marL="457200" lvl="0" indent="-342900" algn="l" rtl="0">
              <a:spcBef>
                <a:spcPts val="0"/>
              </a:spcBef>
              <a:spcAft>
                <a:spcPts val="0"/>
              </a:spcAft>
              <a:buSzPts val="1800"/>
              <a:buFont typeface="Consolas"/>
              <a:buChar char="●"/>
            </a:pPr>
            <a:r>
              <a:rPr lang="en">
                <a:latin typeface="Consolas"/>
                <a:ea typeface="Consolas"/>
                <a:cs typeface="Consolas"/>
                <a:sym typeface="Consolas"/>
              </a:rPr>
              <a:t>inject-proxy : </a:t>
            </a:r>
            <a:r>
              <a:rPr lang="en" i="1">
                <a:latin typeface="Consolas"/>
                <a:ea typeface="Consolas"/>
                <a:cs typeface="Consolas"/>
                <a:sym typeface="Consolas"/>
              </a:rPr>
              <a:t>TupleProxy</a:t>
            </a:r>
            <a:r>
              <a:rPr lang="en">
                <a:latin typeface="Consolas"/>
                <a:ea typeface="Consolas"/>
                <a:cs typeface="Consolas"/>
                <a:sym typeface="Consolas"/>
              </a:rPr>
              <a:t>(T… ⇒ T'…) → (PVector T'…)</a:t>
            </a:r>
            <a:endParaRPr>
              <a:latin typeface="Consolas"/>
              <a:ea typeface="Consolas"/>
              <a:cs typeface="Consolas"/>
              <a:sym typeface="Consolas"/>
            </a:endParaRPr>
          </a:p>
          <a:p>
            <a:pPr marL="457200" lvl="0" indent="-342900" algn="l" rtl="0">
              <a:spcBef>
                <a:spcPts val="0"/>
              </a:spcBef>
              <a:spcAft>
                <a:spcPts val="0"/>
              </a:spcAft>
              <a:buSzPts val="1800"/>
              <a:buFont typeface="Consolas"/>
              <a:buChar char="●"/>
            </a:pPr>
            <a:r>
              <a:rPr lang="en">
                <a:latin typeface="Consolas"/>
                <a:ea typeface="Consolas"/>
                <a:cs typeface="Consolas"/>
                <a:sym typeface="Consolas"/>
              </a:rPr>
              <a:t>proxy? : (PVector T…) → Boolean</a:t>
            </a:r>
            <a:endParaRPr b="1">
              <a:latin typeface="Consolas"/>
              <a:ea typeface="Consolas"/>
              <a:cs typeface="Consolas"/>
              <a:sym typeface="Consolas"/>
            </a:endParaRPr>
          </a:p>
          <a:p>
            <a:pPr marL="457200" lvl="0" indent="-342900" algn="l" rtl="0">
              <a:spcBef>
                <a:spcPts val="0"/>
              </a:spcBef>
              <a:spcAft>
                <a:spcPts val="0"/>
              </a:spcAft>
              <a:buSzPts val="1800"/>
              <a:buFont typeface="Consolas"/>
              <a:buChar char="●"/>
            </a:pPr>
            <a:r>
              <a:rPr lang="en">
                <a:latin typeface="Consolas"/>
                <a:ea typeface="Consolas"/>
                <a:cs typeface="Consolas"/>
                <a:sym typeface="Consolas"/>
              </a:rPr>
              <a:t>project-vector : (PVector T…) → (Vector T…)</a:t>
            </a:r>
            <a:endParaRPr>
              <a:latin typeface="Consolas"/>
              <a:ea typeface="Consolas"/>
              <a:cs typeface="Consolas"/>
              <a:sym typeface="Consolas"/>
            </a:endParaRPr>
          </a:p>
          <a:p>
            <a:pPr marL="0" lvl="0" indent="0" algn="l" rtl="0">
              <a:spcBef>
                <a:spcPts val="1200"/>
              </a:spcBef>
              <a:spcAft>
                <a:spcPts val="1200"/>
              </a:spcAft>
              <a:buNone/>
            </a:pPr>
            <a:r>
              <a:rPr lang="en"/>
              <a:t>We leave out the </a:t>
            </a:r>
            <a:r>
              <a:rPr lang="en">
                <a:latin typeface="Consolas"/>
                <a:ea typeface="Consolas"/>
                <a:cs typeface="Consolas"/>
                <a:sym typeface="Consolas"/>
              </a:rPr>
              <a:t>project-proxy</a:t>
            </a:r>
            <a:r>
              <a:rPr lang="en"/>
              <a:t> operation because the operations on proxies work directly on the injected proxies.</a:t>
            </a:r>
            <a:endParaRP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2457"/>
        <p:cNvGrpSpPr/>
        <p:nvPr/>
      </p:nvGrpSpPr>
      <p:grpSpPr>
        <a:xfrm>
          <a:off x="0" y="0"/>
          <a:ext cx="0" cy="0"/>
          <a:chOff x="0" y="0"/>
          <a:chExt cx="0" cy="0"/>
        </a:xfrm>
      </p:grpSpPr>
      <p:sp>
        <p:nvSpPr>
          <p:cNvPr id="2458" name="Google Shape;2458;p2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Operations on Proxies</a:t>
            </a:r>
            <a:endParaRPr/>
          </a:p>
        </p:txBody>
      </p:sp>
      <p:sp>
        <p:nvSpPr>
          <p:cNvPr id="2459" name="Google Shape;2459;p2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Consolas"/>
                <a:ea typeface="Consolas"/>
                <a:cs typeface="Consolas"/>
                <a:sym typeface="Consolas"/>
              </a:rPr>
              <a:t>proxy-vector-length : (PVector T…) → Integer</a:t>
            </a:r>
            <a:endParaRPr>
              <a:latin typeface="Consolas"/>
              <a:ea typeface="Consolas"/>
              <a:cs typeface="Consolas"/>
              <a:sym typeface="Consolas"/>
            </a:endParaRPr>
          </a:p>
          <a:p>
            <a:pPr marL="0" lvl="0" indent="0" algn="l" rtl="0">
              <a:spcBef>
                <a:spcPts val="1200"/>
              </a:spcBef>
              <a:spcAft>
                <a:spcPts val="0"/>
              </a:spcAft>
              <a:buNone/>
            </a:pPr>
            <a:r>
              <a:rPr lang="en">
                <a:latin typeface="Consolas"/>
                <a:ea typeface="Consolas"/>
                <a:cs typeface="Consolas"/>
                <a:sym typeface="Consolas"/>
              </a:rPr>
              <a:t>proxy-vector-ref : (PVector T…) → (i : Integer) → T</a:t>
            </a:r>
            <a:r>
              <a:rPr lang="en" baseline="-25000">
                <a:latin typeface="Consolas"/>
                <a:ea typeface="Consolas"/>
                <a:cs typeface="Consolas"/>
                <a:sym typeface="Consolas"/>
              </a:rPr>
              <a:t>i</a:t>
            </a:r>
            <a:endParaRPr baseline="-25000">
              <a:latin typeface="Consolas"/>
              <a:ea typeface="Consolas"/>
              <a:cs typeface="Consolas"/>
              <a:sym typeface="Consolas"/>
            </a:endParaRPr>
          </a:p>
          <a:p>
            <a:pPr marL="0" lvl="0" indent="0" algn="l" rtl="0">
              <a:spcBef>
                <a:spcPts val="1200"/>
              </a:spcBef>
              <a:spcAft>
                <a:spcPts val="0"/>
              </a:spcAft>
              <a:buNone/>
            </a:pPr>
            <a:r>
              <a:rPr lang="en">
                <a:latin typeface="Consolas"/>
                <a:ea typeface="Consolas"/>
                <a:cs typeface="Consolas"/>
                <a:sym typeface="Consolas"/>
              </a:rPr>
              <a:t>proxy-vector-set! : (PVector T…) → (i : Integer) → T</a:t>
            </a:r>
            <a:r>
              <a:rPr lang="en" baseline="-25000">
                <a:latin typeface="Consolas"/>
                <a:ea typeface="Consolas"/>
                <a:cs typeface="Consolas"/>
                <a:sym typeface="Consolas"/>
              </a:rPr>
              <a:t>i </a:t>
            </a:r>
            <a:r>
              <a:rPr lang="en">
                <a:latin typeface="Consolas"/>
                <a:ea typeface="Consolas"/>
                <a:cs typeface="Consolas"/>
                <a:sym typeface="Consolas"/>
              </a:rPr>
              <a:t>→ Void</a:t>
            </a:r>
            <a:endParaRPr>
              <a:latin typeface="Consolas"/>
              <a:ea typeface="Consolas"/>
              <a:cs typeface="Consolas"/>
              <a:sym typeface="Consolas"/>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2463"/>
        <p:cNvGrpSpPr/>
        <p:nvPr/>
      </p:nvGrpSpPr>
      <p:grpSpPr>
        <a:xfrm>
          <a:off x="0" y="0"/>
          <a:ext cx="0" cy="0"/>
          <a:chOff x="0" y="0"/>
          <a:chExt cx="0" cy="0"/>
        </a:xfrm>
      </p:grpSpPr>
      <p:sp>
        <p:nvSpPr>
          <p:cNvPr id="2464" name="Google Shape;2464;p2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Pass Updates: Reveal Casts</a:t>
            </a:r>
            <a:endParaRPr/>
          </a:p>
        </p:txBody>
      </p:sp>
      <p:sp>
        <p:nvSpPr>
          <p:cNvPr id="2465" name="Google Shape;2465;p2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Reveal Casts:</a:t>
            </a:r>
            <a:endParaRPr/>
          </a:p>
          <a:p>
            <a:pPr marL="0" lvl="0" indent="0" algn="l" rtl="0">
              <a:spcBef>
                <a:spcPts val="1200"/>
              </a:spcBef>
              <a:spcAft>
                <a:spcPts val="0"/>
              </a:spcAft>
              <a:buNone/>
            </a:pPr>
            <a:r>
              <a:rPr lang="en">
                <a:latin typeface="Consolas"/>
                <a:ea typeface="Consolas"/>
                <a:cs typeface="Consolas"/>
                <a:sym typeface="Consolas"/>
              </a:rPr>
              <a:t>    (project e ty)    where ty=(PVector T</a:t>
            </a:r>
            <a:r>
              <a:rPr lang="en" baseline="-25000">
                <a:latin typeface="Consolas"/>
                <a:ea typeface="Consolas"/>
                <a:cs typeface="Consolas"/>
                <a:sym typeface="Consolas"/>
              </a:rPr>
              <a:t>1</a:t>
            </a:r>
            <a:r>
              <a:rPr lang="en">
                <a:latin typeface="Consolas"/>
                <a:ea typeface="Consolas"/>
                <a:cs typeface="Consolas"/>
                <a:sym typeface="Consolas"/>
              </a:rPr>
              <a:t>…T</a:t>
            </a:r>
            <a:r>
              <a:rPr lang="en" baseline="-25000">
                <a:latin typeface="Consolas"/>
                <a:ea typeface="Consolas"/>
                <a:cs typeface="Consolas"/>
                <a:sym typeface="Consolas"/>
              </a:rPr>
              <a:t>N</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([tmp e'])</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(if (eq? (tag-of-any tmp) </a:t>
            </a:r>
            <a:r>
              <a:rPr lang="en" i="1">
                <a:latin typeface="Consolas"/>
                <a:ea typeface="Consolas"/>
                <a:cs typeface="Consolas"/>
                <a:sym typeface="Consolas"/>
              </a:rPr>
              <a:t>(any-tag ty)</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(let ([vec (value-of tmp ty)])</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(if (eq? (proxy-vector-length vec) </a:t>
            </a:r>
            <a:r>
              <a:rPr lang="en" i="1">
                <a:latin typeface="Consolas"/>
                <a:ea typeface="Consolas"/>
                <a:cs typeface="Consolas"/>
                <a:sym typeface="Consolas"/>
              </a:rPr>
              <a:t>N</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vec</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(exit))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(exit)))</a:t>
            </a:r>
            <a:endParaRP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2469"/>
        <p:cNvGrpSpPr/>
        <p:nvPr/>
      </p:nvGrpSpPr>
      <p:grpSpPr>
        <a:xfrm>
          <a:off x="0" y="0"/>
          <a:ext cx="0" cy="0"/>
          <a:chOff x="0" y="0"/>
          <a:chExt cx="0" cy="0"/>
        </a:xfrm>
      </p:grpSpPr>
      <p:sp>
        <p:nvSpPr>
          <p:cNvPr id="2470" name="Google Shape;2470;p2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Pass Update: Closure Conversion</a:t>
            </a:r>
            <a:endParaRPr/>
          </a:p>
          <a:p>
            <a:pPr marL="0" lvl="0" indent="0" algn="l" rtl="0">
              <a:spcBef>
                <a:spcPts val="0"/>
              </a:spcBef>
              <a:spcAft>
                <a:spcPts val="0"/>
              </a:spcAft>
              <a:buNone/>
            </a:pPr>
            <a:endParaRPr/>
          </a:p>
        </p:txBody>
      </p:sp>
      <p:sp>
        <p:nvSpPr>
          <p:cNvPr id="2471" name="Google Shape;2471;p2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Update the type conversion function to handle PVector.</a:t>
            </a:r>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2475"/>
        <p:cNvGrpSpPr/>
        <p:nvPr/>
      </p:nvGrpSpPr>
      <p:grpSpPr>
        <a:xfrm>
          <a:off x="0" y="0"/>
          <a:ext cx="0" cy="0"/>
          <a:chOff x="0" y="0"/>
          <a:chExt cx="0" cy="0"/>
        </a:xfrm>
      </p:grpSpPr>
      <p:sp>
        <p:nvSpPr>
          <p:cNvPr id="2476" name="Google Shape;2476;p2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Pass Update: Select Instructions</a:t>
            </a:r>
            <a:endParaRPr/>
          </a:p>
        </p:txBody>
      </p:sp>
      <p:sp>
        <p:nvSpPr>
          <p:cNvPr id="2477" name="Google Shape;2477;p26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We'll use bit position 63 of a tuple's tag to mark whether it is a proxy.</a:t>
            </a:r>
            <a:endParaRPr/>
          </a:p>
          <a:p>
            <a:pPr marL="0" lvl="0" indent="0" algn="l" rtl="0">
              <a:spcBef>
                <a:spcPts val="1200"/>
              </a:spcBef>
              <a:spcAft>
                <a:spcPts val="0"/>
              </a:spcAft>
              <a:buClr>
                <a:schemeClr val="dk1"/>
              </a:buClr>
              <a:buSzPts val="1100"/>
              <a:buFont typeface="Arial"/>
              <a:buNone/>
            </a:pPr>
            <a:r>
              <a:rPr lang="en">
                <a:latin typeface="Consolas"/>
                <a:ea typeface="Consolas"/>
                <a:cs typeface="Consolas"/>
                <a:sym typeface="Consolas"/>
              </a:rPr>
              <a:t>lhs = (inject-proxy e)</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movq e', %r11</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movq $</a:t>
            </a:r>
            <a:r>
              <a:rPr lang="en" i="1">
                <a:latin typeface="Consolas"/>
                <a:ea typeface="Consolas"/>
                <a:cs typeface="Consolas"/>
                <a:sym typeface="Consolas"/>
              </a:rPr>
              <a:t>(1 &lt;&lt; 63)</a:t>
            </a:r>
            <a:r>
              <a:rPr lang="en">
                <a:latin typeface="Consolas"/>
                <a:ea typeface="Consolas"/>
                <a:cs typeface="Consolas"/>
                <a:sym typeface="Consolas"/>
              </a:rPr>
              <a:t>, %rax</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orq %rax, 0(%r11)</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movq %r11, lhs'</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a:latin typeface="Consolas"/>
              <a:ea typeface="Consolas"/>
              <a:cs typeface="Consolas"/>
              <a:sym typeface="Consolas"/>
            </a:endParaRPr>
          </a:p>
          <a:p>
            <a:pPr marL="0" lvl="0" indent="0" algn="l" rtl="0">
              <a:spcBef>
                <a:spcPts val="1200"/>
              </a:spcBef>
              <a:spcAft>
                <a:spcPts val="0"/>
              </a:spcAft>
              <a:buNone/>
            </a:pPr>
            <a:r>
              <a:rPr lang="en">
                <a:latin typeface="Consolas"/>
                <a:ea typeface="Consolas"/>
                <a:cs typeface="Consolas"/>
                <a:sym typeface="Consolas"/>
              </a:rPr>
              <a:t>lhs = (inject-vector e)</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e', lhs'</a:t>
            </a:r>
            <a:endParaRPr>
              <a:latin typeface="Consolas"/>
              <a:ea typeface="Consolas"/>
              <a:cs typeface="Consolas"/>
              <a:sym typeface="Consolas"/>
            </a:endParaRP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2481"/>
        <p:cNvGrpSpPr/>
        <p:nvPr/>
      </p:nvGrpSpPr>
      <p:grpSpPr>
        <a:xfrm>
          <a:off x="0" y="0"/>
          <a:ext cx="0" cy="0"/>
          <a:chOff x="0" y="0"/>
          <a:chExt cx="0" cy="0"/>
        </a:xfrm>
      </p:grpSpPr>
      <p:sp>
        <p:nvSpPr>
          <p:cNvPr id="2482" name="Google Shape;2482;p2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Pass Update: Select Instructions</a:t>
            </a:r>
            <a:endParaRPr/>
          </a:p>
          <a:p>
            <a:pPr marL="0" lvl="0" indent="0" algn="l" rtl="0">
              <a:spcBef>
                <a:spcPts val="0"/>
              </a:spcBef>
              <a:spcAft>
                <a:spcPts val="0"/>
              </a:spcAft>
              <a:buNone/>
            </a:pPr>
            <a:endParaRPr/>
          </a:p>
        </p:txBody>
      </p:sp>
      <p:sp>
        <p:nvSpPr>
          <p:cNvPr id="2483" name="Google Shape;2483;p266"/>
          <p:cNvSpPr txBox="1">
            <a:spLocks noGrp="1"/>
          </p:cNvSpPr>
          <p:nvPr>
            <p:ph type="body" idx="1"/>
          </p:nvPr>
        </p:nvSpPr>
        <p:spPr>
          <a:xfrm>
            <a:off x="311700" y="1609675"/>
            <a:ext cx="4260300" cy="2714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Consolas"/>
                <a:ea typeface="Consolas"/>
                <a:cs typeface="Consolas"/>
                <a:sym typeface="Consolas"/>
              </a:rPr>
              <a:t>lhs = (proxy? e))</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movq e′, %r11</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movq 0(%r11), %rax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sarq $63, %rax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andq $1, %rax</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%rax, lhs′</a:t>
            </a:r>
            <a:endParaRPr>
              <a:latin typeface="Consolas"/>
              <a:ea typeface="Consolas"/>
              <a:cs typeface="Consolas"/>
              <a:sym typeface="Consolas"/>
            </a:endParaRPr>
          </a:p>
        </p:txBody>
      </p:sp>
      <p:sp>
        <p:nvSpPr>
          <p:cNvPr id="2484" name="Google Shape;2484;p266"/>
          <p:cNvSpPr txBox="1">
            <a:spLocks noGrp="1"/>
          </p:cNvSpPr>
          <p:nvPr>
            <p:ph type="body" idx="1"/>
          </p:nvPr>
        </p:nvSpPr>
        <p:spPr>
          <a:xfrm>
            <a:off x="4737000" y="1664525"/>
            <a:ext cx="4260300" cy="2659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Consolas"/>
                <a:ea typeface="Consolas"/>
                <a:cs typeface="Consolas"/>
                <a:sym typeface="Consolas"/>
              </a:rPr>
              <a:t>lhs = (proxy-vector-ref e</a:t>
            </a:r>
            <a:r>
              <a:rPr lang="en" baseline="-25000">
                <a:latin typeface="Consolas"/>
                <a:ea typeface="Consolas"/>
                <a:cs typeface="Consolas"/>
                <a:sym typeface="Consolas"/>
              </a:rPr>
              <a:t>1</a:t>
            </a:r>
            <a:r>
              <a:rPr lang="en">
                <a:latin typeface="Consolas"/>
                <a:ea typeface="Consolas"/>
                <a:cs typeface="Consolas"/>
                <a:sym typeface="Consolas"/>
              </a:rPr>
              <a:t> e</a:t>
            </a:r>
            <a:r>
              <a:rPr lang="en" baseline="-25000">
                <a:latin typeface="Consolas"/>
                <a:ea typeface="Consolas"/>
                <a:cs typeface="Consolas"/>
                <a:sym typeface="Consolas"/>
              </a:rPr>
              <a:t>2</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movq e′</a:t>
            </a:r>
            <a:r>
              <a:rPr lang="en" baseline="-25000">
                <a:latin typeface="Consolas"/>
                <a:ea typeface="Consolas"/>
                <a:cs typeface="Consolas"/>
                <a:sym typeface="Consolas"/>
              </a:rPr>
              <a:t>1</a:t>
            </a:r>
            <a:r>
              <a:rPr lang="en">
                <a:latin typeface="Consolas"/>
                <a:ea typeface="Consolas"/>
                <a:cs typeface="Consolas"/>
                <a:sym typeface="Consolas"/>
              </a:rPr>
              <a:t>, %rdi</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movq e′</a:t>
            </a:r>
            <a:r>
              <a:rPr lang="en" baseline="-25000">
                <a:latin typeface="Consolas"/>
                <a:ea typeface="Consolas"/>
                <a:cs typeface="Consolas"/>
                <a:sym typeface="Consolas"/>
              </a:rPr>
              <a:t>2</a:t>
            </a:r>
            <a:r>
              <a:rPr lang="en">
                <a:latin typeface="Consolas"/>
                <a:ea typeface="Consolas"/>
                <a:cs typeface="Consolas"/>
                <a:sym typeface="Consolas"/>
              </a:rPr>
              <a:t>, %rsi</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callq proxy_vector_ref movq %rax, lhs′</a:t>
            </a:r>
            <a:endParaRPr>
              <a:latin typeface="Consolas"/>
              <a:ea typeface="Consolas"/>
              <a:cs typeface="Consolas"/>
              <a:sym typeface="Consolas"/>
            </a:endParaRP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2488"/>
        <p:cNvGrpSpPr/>
        <p:nvPr/>
      </p:nvGrpSpPr>
      <p:grpSpPr>
        <a:xfrm>
          <a:off x="0" y="0"/>
          <a:ext cx="0" cy="0"/>
          <a:chOff x="0" y="0"/>
          <a:chExt cx="0" cy="0"/>
        </a:xfrm>
      </p:grpSpPr>
      <p:sp>
        <p:nvSpPr>
          <p:cNvPr id="2489" name="Google Shape;2489;p2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Pass Update: Select Instructions</a:t>
            </a:r>
            <a:endParaRPr/>
          </a:p>
        </p:txBody>
      </p:sp>
      <p:sp>
        <p:nvSpPr>
          <p:cNvPr id="2490" name="Google Shape;2490;p2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Consolas"/>
                <a:ea typeface="Consolas"/>
                <a:cs typeface="Consolas"/>
                <a:sym typeface="Consolas"/>
              </a:rPr>
              <a:t>lhs = (any-vector-ref e</a:t>
            </a:r>
            <a:r>
              <a:rPr lang="en" baseline="-25000">
                <a:latin typeface="Consolas"/>
                <a:ea typeface="Consolas"/>
                <a:cs typeface="Consolas"/>
                <a:sym typeface="Consolas"/>
              </a:rPr>
              <a:t>1</a:t>
            </a:r>
            <a:r>
              <a:rPr lang="en">
                <a:latin typeface="Consolas"/>
                <a:ea typeface="Consolas"/>
                <a:cs typeface="Consolas"/>
                <a:sym typeface="Consolas"/>
              </a:rPr>
              <a:t> e</a:t>
            </a:r>
            <a:r>
              <a:rPr lang="en" baseline="-25000">
                <a:latin typeface="Consolas"/>
                <a:ea typeface="Consolas"/>
                <a:cs typeface="Consolas"/>
                <a:sym typeface="Consolas"/>
              </a:rPr>
              <a:t>2</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movq ¬111, %rdi</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andq e′</a:t>
            </a:r>
            <a:r>
              <a:rPr lang="en" baseline="-25000">
                <a:latin typeface="Consolas"/>
                <a:ea typeface="Consolas"/>
                <a:cs typeface="Consolas"/>
                <a:sym typeface="Consolas"/>
              </a:rPr>
              <a:t>1</a:t>
            </a:r>
            <a:r>
              <a:rPr lang="en">
                <a:latin typeface="Consolas"/>
                <a:ea typeface="Consolas"/>
                <a:cs typeface="Consolas"/>
                <a:sym typeface="Consolas"/>
              </a:rPr>
              <a:t>, %rdi</a:t>
            </a:r>
            <a:endParaRPr>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a:latin typeface="Consolas"/>
                <a:ea typeface="Consolas"/>
                <a:cs typeface="Consolas"/>
                <a:sym typeface="Consolas"/>
              </a:rPr>
              <a:t>movq e′</a:t>
            </a:r>
            <a:r>
              <a:rPr lang="en" baseline="-25000">
                <a:latin typeface="Consolas"/>
                <a:ea typeface="Consolas"/>
                <a:cs typeface="Consolas"/>
                <a:sym typeface="Consolas"/>
              </a:rPr>
              <a:t>2</a:t>
            </a:r>
            <a:r>
              <a:rPr lang="en">
                <a:latin typeface="Consolas"/>
                <a:ea typeface="Consolas"/>
                <a:cs typeface="Consolas"/>
                <a:sym typeface="Consolas"/>
              </a:rPr>
              <a:t>, %rsi</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callq proxy_vector_ref</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movq %rax, lhs′</a:t>
            </a:r>
            <a:endParaRPr>
              <a:latin typeface="Consolas"/>
              <a:ea typeface="Consolas"/>
              <a:cs typeface="Consolas"/>
              <a:sym typeface="Consolas"/>
            </a:endParaRPr>
          </a:p>
          <a:p>
            <a:pPr marL="0" lvl="0" indent="0" algn="l" rtl="0">
              <a:spcBef>
                <a:spcPts val="0"/>
              </a:spcBef>
              <a:spcAft>
                <a:spcPts val="0"/>
              </a:spcAft>
              <a:buNone/>
            </a:pPr>
            <a:endParaRPr>
              <a:latin typeface="Consolas"/>
              <a:ea typeface="Consolas"/>
              <a:cs typeface="Consolas"/>
              <a:sym typeface="Consolas"/>
            </a:endParaRPr>
          </a:p>
          <a:p>
            <a:pPr marL="0" lvl="0" indent="0" algn="l" rtl="0">
              <a:spcBef>
                <a:spcPts val="0"/>
              </a:spcBef>
              <a:spcAft>
                <a:spcPts val="0"/>
              </a:spcAft>
              <a:buNone/>
            </a:pPr>
            <a:r>
              <a:rPr lang="en"/>
              <a:t>and similarly for </a:t>
            </a:r>
            <a:r>
              <a:rPr lang="en">
                <a:latin typeface="Consolas"/>
                <a:ea typeface="Consolas"/>
                <a:cs typeface="Consolas"/>
                <a:sym typeface="Consolas"/>
              </a:rPr>
              <a:t>any-vector-length </a:t>
            </a:r>
            <a:r>
              <a:rPr lang="en"/>
              <a:t>and</a:t>
            </a:r>
            <a:r>
              <a:rPr lang="en">
                <a:latin typeface="Consolas"/>
                <a:ea typeface="Consolas"/>
                <a:cs typeface="Consolas"/>
                <a:sym typeface="Consolas"/>
              </a:rPr>
              <a:t> any-vector-set!.</a:t>
            </a:r>
            <a:endParaRPr>
              <a:latin typeface="Consolas"/>
              <a:ea typeface="Consolas"/>
              <a:cs typeface="Consolas"/>
              <a:sym typeface="Consolas"/>
            </a:endParaRP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2494"/>
        <p:cNvGrpSpPr/>
        <p:nvPr/>
      </p:nvGrpSpPr>
      <p:grpSpPr>
        <a:xfrm>
          <a:off x="0" y="0"/>
          <a:ext cx="0" cy="0"/>
          <a:chOff x="0" y="0"/>
          <a:chExt cx="0" cy="0"/>
        </a:xfrm>
      </p:grpSpPr>
      <p:sp>
        <p:nvSpPr>
          <p:cNvPr id="2495" name="Google Shape;2495;p26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Generics</a:t>
            </a:r>
            <a:endParaRPr/>
          </a:p>
        </p:txBody>
      </p:sp>
      <p:sp>
        <p:nvSpPr>
          <p:cNvPr id="2496" name="Google Shape;2496;p26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Chapter 11</a:t>
            </a:r>
            <a:endParaRP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2500"/>
        <p:cNvGrpSpPr/>
        <p:nvPr/>
      </p:nvGrpSpPr>
      <p:grpSpPr>
        <a:xfrm>
          <a:off x="0" y="0"/>
          <a:ext cx="0" cy="0"/>
          <a:chOff x="0" y="0"/>
          <a:chExt cx="0" cy="0"/>
        </a:xfrm>
      </p:grpSpPr>
      <p:sp>
        <p:nvSpPr>
          <p:cNvPr id="2501" name="Google Shape;2501;p2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Generics, aka. Parametric Polymorphism</a:t>
            </a:r>
            <a:endParaRPr/>
          </a:p>
        </p:txBody>
      </p:sp>
      <p:sp>
        <p:nvSpPr>
          <p:cNvPr id="2502" name="Google Shape;2502;p269"/>
          <p:cNvSpPr txBox="1"/>
          <p:nvPr/>
        </p:nvSpPr>
        <p:spPr>
          <a:xfrm>
            <a:off x="444500" y="1651000"/>
            <a:ext cx="75837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map (</a:t>
            </a:r>
            <a:r>
              <a:rPr lang="en" sz="1800">
                <a:solidFill>
                  <a:srgbClr val="FF0000"/>
                </a:solidFill>
                <a:latin typeface="Consolas"/>
                <a:ea typeface="Consolas"/>
                <a:cs typeface="Consolas"/>
                <a:sym typeface="Consolas"/>
              </a:rPr>
              <a:t>All (T)</a:t>
            </a:r>
            <a:r>
              <a:rPr lang="en" sz="1800">
                <a:latin typeface="Consolas"/>
                <a:ea typeface="Consolas"/>
                <a:cs typeface="Consolas"/>
                <a:sym typeface="Consolas"/>
              </a:rPr>
              <a:t> ((T -&gt; T) (Vector T T) -&gt; (Vector T T))))</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(define (map f v)</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  (vector (f (vector-ref v 0)) (f (vector-ref v 1))))</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 sz="1800">
                <a:latin typeface="Consolas"/>
                <a:ea typeface="Consolas"/>
                <a:cs typeface="Consolas"/>
                <a:sym typeface="Consolas"/>
              </a:rPr>
              <a:t>(define (inc [x : Integer]) : Integer (+ x 1))</a:t>
            </a:r>
            <a:endParaRPr sz="1800">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(vector-ref (map inc (vector 0 41)) 1)</a:t>
            </a:r>
            <a:endParaRPr sz="1800">
              <a:latin typeface="Consolas"/>
              <a:ea typeface="Consolas"/>
              <a:cs typeface="Consolas"/>
              <a:sym typeface="Consolas"/>
            </a:endParaRP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2506"/>
        <p:cNvGrpSpPr/>
        <p:nvPr/>
      </p:nvGrpSpPr>
      <p:grpSpPr>
        <a:xfrm>
          <a:off x="0" y="0"/>
          <a:ext cx="0" cy="0"/>
          <a:chOff x="0" y="0"/>
          <a:chExt cx="0" cy="0"/>
        </a:xfrm>
      </p:grpSpPr>
      <p:sp>
        <p:nvSpPr>
          <p:cNvPr id="2507" name="Google Shape;2507;p2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Language L</a:t>
            </a:r>
            <a:r>
              <a:rPr lang="en" baseline="-25000"/>
              <a:t>Gen</a:t>
            </a:r>
            <a:endParaRPr baseline="-25000"/>
          </a:p>
        </p:txBody>
      </p:sp>
      <p:sp>
        <p:nvSpPr>
          <p:cNvPr id="2508" name="Google Shape;2508;p27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latin typeface="Consolas"/>
                <a:ea typeface="Consolas"/>
                <a:cs typeface="Consolas"/>
                <a:sym typeface="Consolas"/>
              </a:rPr>
              <a:t>type</a:t>
            </a:r>
            <a:r>
              <a:rPr lang="en">
                <a:latin typeface="Consolas"/>
                <a:ea typeface="Consolas"/>
                <a:cs typeface="Consolas"/>
                <a:sym typeface="Consolas"/>
              </a:rPr>
              <a:t> ::= (All (</a:t>
            </a:r>
            <a:r>
              <a:rPr lang="en" i="1">
                <a:latin typeface="Consolas"/>
                <a:ea typeface="Consolas"/>
                <a:cs typeface="Consolas"/>
                <a:sym typeface="Consolas"/>
              </a:rPr>
              <a:t>var…</a:t>
            </a:r>
            <a:r>
              <a:rPr lang="en">
                <a:latin typeface="Consolas"/>
                <a:ea typeface="Consolas"/>
                <a:cs typeface="Consolas"/>
                <a:sym typeface="Consolas"/>
              </a:rPr>
              <a:t>) </a:t>
            </a:r>
            <a:r>
              <a:rPr lang="en" i="1">
                <a:latin typeface="Consolas"/>
                <a:ea typeface="Consolas"/>
                <a:cs typeface="Consolas"/>
                <a:sym typeface="Consolas"/>
              </a:rPr>
              <a:t>type</a:t>
            </a:r>
            <a:r>
              <a:rPr lang="en">
                <a:latin typeface="Consolas"/>
                <a:ea typeface="Consolas"/>
                <a:cs typeface="Consolas"/>
                <a:sym typeface="Consolas"/>
              </a:rPr>
              <a:t>) | </a:t>
            </a:r>
            <a:r>
              <a:rPr lang="en" i="1">
                <a:latin typeface="Consolas"/>
                <a:ea typeface="Consolas"/>
                <a:cs typeface="Consolas"/>
                <a:sym typeface="Consolas"/>
              </a:rPr>
              <a:t>var</a:t>
            </a:r>
            <a:endParaRPr>
              <a:latin typeface="Consolas"/>
              <a:ea typeface="Consolas"/>
              <a:cs typeface="Consolas"/>
              <a:sym typeface="Consolas"/>
            </a:endParaRPr>
          </a:p>
          <a:p>
            <a:pPr marL="0" lvl="0" indent="0" algn="l" rtl="0">
              <a:spcBef>
                <a:spcPts val="1200"/>
              </a:spcBef>
              <a:spcAft>
                <a:spcPts val="0"/>
              </a:spcAft>
              <a:buNone/>
            </a:pPr>
            <a:r>
              <a:rPr lang="en" i="1">
                <a:latin typeface="Consolas"/>
                <a:ea typeface="Consolas"/>
                <a:cs typeface="Consolas"/>
                <a:sym typeface="Consolas"/>
              </a:rPr>
              <a:t>def</a:t>
            </a:r>
            <a:r>
              <a:rPr lang="en">
                <a:latin typeface="Consolas"/>
                <a:ea typeface="Consolas"/>
                <a:cs typeface="Consolas"/>
                <a:sym typeface="Consolas"/>
              </a:rPr>
              <a:t> ::= (: </a:t>
            </a:r>
            <a:r>
              <a:rPr lang="en" i="1">
                <a:latin typeface="Consolas"/>
                <a:ea typeface="Consolas"/>
                <a:cs typeface="Consolas"/>
                <a:sym typeface="Consolas"/>
              </a:rPr>
              <a:t>var type</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0"/>
              </a:spcBef>
              <a:spcAft>
                <a:spcPts val="0"/>
              </a:spcAft>
              <a:buNone/>
            </a:pPr>
            <a:r>
              <a:rPr lang="en">
                <a:latin typeface="Consolas"/>
                <a:ea typeface="Consolas"/>
                <a:cs typeface="Consolas"/>
                <a:sym typeface="Consolas"/>
              </a:rPr>
              <a:t>        (define (</a:t>
            </a:r>
            <a:r>
              <a:rPr lang="en" i="1">
                <a:latin typeface="Consolas"/>
                <a:ea typeface="Consolas"/>
                <a:cs typeface="Consolas"/>
                <a:sym typeface="Consolas"/>
              </a:rPr>
              <a:t>var</a:t>
            </a:r>
            <a:r>
              <a:rPr lang="en">
                <a:latin typeface="Consolas"/>
                <a:ea typeface="Consolas"/>
                <a:cs typeface="Consolas"/>
                <a:sym typeface="Consolas"/>
              </a:rPr>
              <a:t> </a:t>
            </a:r>
            <a:r>
              <a:rPr lang="en" i="1">
                <a:latin typeface="Consolas"/>
                <a:ea typeface="Consolas"/>
                <a:cs typeface="Consolas"/>
                <a:sym typeface="Consolas"/>
              </a:rPr>
              <a:t>var</a:t>
            </a:r>
            <a:r>
              <a:rPr lang="en">
                <a:latin typeface="Consolas"/>
                <a:ea typeface="Consolas"/>
                <a:cs typeface="Consolas"/>
                <a:sym typeface="Consolas"/>
              </a:rPr>
              <a:t>) </a:t>
            </a:r>
            <a:r>
              <a:rPr lang="en" i="1">
                <a:latin typeface="Consolas"/>
                <a:ea typeface="Consolas"/>
                <a:cs typeface="Consolas"/>
                <a:sym typeface="Consolas"/>
              </a:rPr>
              <a:t>exp</a:t>
            </a:r>
            <a:r>
              <a:rPr lang="en">
                <a:latin typeface="Consolas"/>
                <a:ea typeface="Consolas"/>
                <a:cs typeface="Consolas"/>
                <a:sym typeface="Consolas"/>
              </a:rPr>
              <a:t>)</a:t>
            </a:r>
            <a:endParaRPr>
              <a:latin typeface="Consolas"/>
              <a:ea typeface="Consolas"/>
              <a:cs typeface="Consolas"/>
              <a:sym typeface="Consolas"/>
            </a:endParaRPr>
          </a:p>
          <a:p>
            <a:pPr marL="0" lvl="0" indent="0" algn="l" rtl="0">
              <a:spcBef>
                <a:spcPts val="1200"/>
              </a:spcBef>
              <a:spcAft>
                <a:spcPts val="1200"/>
              </a:spcAft>
              <a:buNone/>
            </a:pPr>
            <a:r>
              <a:rPr lang="en" i="1">
                <a:latin typeface="Consolas"/>
                <a:ea typeface="Consolas"/>
                <a:cs typeface="Consolas"/>
                <a:sym typeface="Consolas"/>
              </a:rPr>
              <a:t>L</a:t>
            </a:r>
            <a:r>
              <a:rPr lang="en" i="1" baseline="-25000">
                <a:latin typeface="Consolas"/>
                <a:ea typeface="Consolas"/>
                <a:cs typeface="Consolas"/>
                <a:sym typeface="Consolas"/>
              </a:rPr>
              <a:t>Gen</a:t>
            </a:r>
            <a:r>
              <a:rPr lang="en">
                <a:latin typeface="Consolas"/>
                <a:ea typeface="Consolas"/>
                <a:cs typeface="Consolas"/>
                <a:sym typeface="Consolas"/>
              </a:rPr>
              <a:t> ::= </a:t>
            </a:r>
            <a:r>
              <a:rPr lang="en" i="1">
                <a:latin typeface="Consolas"/>
                <a:ea typeface="Consolas"/>
                <a:cs typeface="Consolas"/>
                <a:sym typeface="Consolas"/>
              </a:rPr>
              <a:t>def… exp</a:t>
            </a:r>
            <a:endParaRPr>
              <a:latin typeface="Consolas"/>
              <a:ea typeface="Consolas"/>
              <a:cs typeface="Consolas"/>
              <a:sym typeface="Consolas"/>
            </a:endParaRP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2512"/>
        <p:cNvGrpSpPr/>
        <p:nvPr/>
      </p:nvGrpSpPr>
      <p:grpSpPr>
        <a:xfrm>
          <a:off x="0" y="0"/>
          <a:ext cx="0" cy="0"/>
          <a:chOff x="0" y="0"/>
          <a:chExt cx="0" cy="0"/>
        </a:xfrm>
      </p:grpSpPr>
      <p:sp>
        <p:nvSpPr>
          <p:cNvPr id="2513" name="Google Shape;2513;p2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First-class Generics</a:t>
            </a:r>
            <a:endParaRPr/>
          </a:p>
        </p:txBody>
      </p:sp>
      <p:sp>
        <p:nvSpPr>
          <p:cNvPr id="2514" name="Google Shape;2514;p271"/>
          <p:cNvSpPr txBox="1"/>
          <p:nvPr/>
        </p:nvSpPr>
        <p:spPr>
          <a:xfrm>
            <a:off x="444500" y="1651000"/>
            <a:ext cx="75837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 apply_twice (</a:t>
            </a:r>
            <a:r>
              <a:rPr lang="en" sz="1800">
                <a:solidFill>
                  <a:srgbClr val="FF0000"/>
                </a:solidFill>
                <a:latin typeface="Consolas"/>
                <a:ea typeface="Consolas"/>
                <a:cs typeface="Consolas"/>
                <a:sym typeface="Consolas"/>
              </a:rPr>
              <a:t>(All (U) (U -&gt; U))</a:t>
            </a:r>
            <a:r>
              <a:rPr lang="en" sz="1800">
                <a:latin typeface="Consolas"/>
                <a:ea typeface="Consolas"/>
                <a:cs typeface="Consolas"/>
                <a:sym typeface="Consolas"/>
              </a:rPr>
              <a:t> -&gt; Integer))</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(define (apply_twice f)</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(if </a:t>
            </a:r>
            <a:r>
              <a:rPr lang="en" sz="1800">
                <a:solidFill>
                  <a:srgbClr val="FF0000"/>
                </a:solidFill>
                <a:latin typeface="Consolas"/>
                <a:ea typeface="Consolas"/>
                <a:cs typeface="Consolas"/>
                <a:sym typeface="Consolas"/>
              </a:rPr>
              <a:t>(f #t)</a:t>
            </a:r>
            <a:r>
              <a:rPr lang="en" sz="1800">
                <a:latin typeface="Consolas"/>
                <a:ea typeface="Consolas"/>
                <a:cs typeface="Consolas"/>
                <a:sym typeface="Consolas"/>
              </a:rPr>
              <a:t> </a:t>
            </a:r>
            <a:r>
              <a:rPr lang="en" sz="1800">
                <a:solidFill>
                  <a:srgbClr val="FF0000"/>
                </a:solidFill>
                <a:latin typeface="Consolas"/>
                <a:ea typeface="Consolas"/>
                <a:cs typeface="Consolas"/>
                <a:sym typeface="Consolas"/>
              </a:rPr>
              <a:t>(f 42)</a:t>
            </a:r>
            <a:r>
              <a:rPr lang="en" sz="1800">
                <a:latin typeface="Consolas"/>
                <a:ea typeface="Consolas"/>
                <a:cs typeface="Consolas"/>
                <a:sym typeface="Consolas"/>
              </a:rPr>
              <a:t> (f 777)))</a:t>
            </a:r>
            <a:endParaRPr sz="1800">
              <a:latin typeface="Consolas"/>
              <a:ea typeface="Consolas"/>
              <a:cs typeface="Consolas"/>
              <a:sym typeface="Consolas"/>
            </a:endParaRPr>
          </a:p>
          <a:p>
            <a:pPr marL="0" lvl="0" indent="0" algn="l" rtl="0">
              <a:spcBef>
                <a:spcPts val="0"/>
              </a:spcBef>
              <a:spcAft>
                <a:spcPts val="0"/>
              </a:spcAft>
              <a:buNone/>
            </a:pP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id (All (T) (T -&gt; 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(define (id x) x)</a:t>
            </a:r>
            <a:endParaRPr sz="1800">
              <a:latin typeface="Consolas"/>
              <a:ea typeface="Consolas"/>
              <a:cs typeface="Consolas"/>
              <a:sym typeface="Consolas"/>
            </a:endParaRPr>
          </a:p>
          <a:p>
            <a:pPr marL="0" lvl="0" indent="0" algn="l" rtl="0">
              <a:spcBef>
                <a:spcPts val="0"/>
              </a:spcBef>
              <a:spcAft>
                <a:spcPts val="0"/>
              </a:spcAft>
              <a:buNone/>
            </a:pP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(apply_twice id)</a:t>
            </a:r>
            <a:endParaRPr sz="1800">
              <a:latin typeface="Consolas"/>
              <a:ea typeface="Consolas"/>
              <a:cs typeface="Consolas"/>
              <a:sym typeface="Consolas"/>
            </a:endParaRP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2518"/>
        <p:cNvGrpSpPr/>
        <p:nvPr/>
      </p:nvGrpSpPr>
      <p:grpSpPr>
        <a:xfrm>
          <a:off x="0" y="0"/>
          <a:ext cx="0" cy="0"/>
          <a:chOff x="0" y="0"/>
          <a:chExt cx="0" cy="0"/>
        </a:xfrm>
      </p:grpSpPr>
      <p:sp>
        <p:nvSpPr>
          <p:cNvPr id="2519" name="Google Shape;2519;p2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 Argument Deduction (in Type Checker)</a:t>
            </a:r>
            <a:endParaRPr/>
          </a:p>
        </p:txBody>
      </p:sp>
      <p:sp>
        <p:nvSpPr>
          <p:cNvPr id="2520" name="Google Shape;2520;p272"/>
          <p:cNvSpPr txBox="1"/>
          <p:nvPr/>
        </p:nvSpPr>
        <p:spPr>
          <a:xfrm>
            <a:off x="453575" y="1106700"/>
            <a:ext cx="8520600" cy="378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 map (</a:t>
            </a:r>
            <a:r>
              <a:rPr lang="en" sz="1800">
                <a:solidFill>
                  <a:schemeClr val="dk1"/>
                </a:solidFill>
                <a:latin typeface="Consolas"/>
                <a:ea typeface="Consolas"/>
                <a:cs typeface="Consolas"/>
                <a:sym typeface="Consolas"/>
              </a:rPr>
              <a:t>All (T)</a:t>
            </a:r>
            <a:r>
              <a:rPr lang="en" sz="1800">
                <a:latin typeface="Consolas"/>
                <a:ea typeface="Consolas"/>
                <a:cs typeface="Consolas"/>
                <a:sym typeface="Consolas"/>
              </a:rPr>
              <a:t> ((T -&gt; T) (Vector T T) -&gt; (Vector T 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(define (map f v)</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(vector (f (vector-ref v 0)) (f (vector-ref v 1))))</a:t>
            </a:r>
            <a:endParaRPr sz="1800">
              <a:latin typeface="Consolas"/>
              <a:ea typeface="Consolas"/>
              <a:cs typeface="Consolas"/>
              <a:sym typeface="Consolas"/>
            </a:endParaRPr>
          </a:p>
          <a:p>
            <a:pPr marL="0" lvl="0" indent="0" algn="l" rtl="0">
              <a:spcBef>
                <a:spcPts val="0"/>
              </a:spcBef>
              <a:spcAft>
                <a:spcPts val="0"/>
              </a:spcAft>
              <a:buNone/>
            </a:pP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(define (inc [x : Integer]) : Integer (+ x 1))</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(vector-ref </a:t>
            </a:r>
            <a:r>
              <a:rPr lang="en" sz="1800">
                <a:solidFill>
                  <a:schemeClr val="dk1"/>
                </a:solidFill>
                <a:latin typeface="Consolas"/>
                <a:ea typeface="Consolas"/>
                <a:cs typeface="Consolas"/>
                <a:sym typeface="Consolas"/>
              </a:rPr>
              <a:t>(</a:t>
            </a:r>
            <a:r>
              <a:rPr lang="en" sz="1800">
                <a:solidFill>
                  <a:srgbClr val="FF0000"/>
                </a:solidFill>
                <a:latin typeface="Consolas"/>
                <a:ea typeface="Consolas"/>
                <a:cs typeface="Consolas"/>
                <a:sym typeface="Consolas"/>
              </a:rPr>
              <a:t>map</a:t>
            </a:r>
            <a:r>
              <a:rPr lang="en" sz="1800">
                <a:solidFill>
                  <a:schemeClr val="dk1"/>
                </a:solidFill>
                <a:latin typeface="Consolas"/>
                <a:ea typeface="Consolas"/>
                <a:cs typeface="Consolas"/>
                <a:sym typeface="Consolas"/>
              </a:rPr>
              <a:t> inc (vector 0 41))</a:t>
            </a:r>
            <a:r>
              <a:rPr lang="en" sz="1800">
                <a:latin typeface="Consolas"/>
                <a:ea typeface="Consolas"/>
                <a:cs typeface="Consolas"/>
                <a:sym typeface="Consolas"/>
              </a:rPr>
              <a:t> 1)</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t>
            </a:r>
            <a:r>
              <a:rPr lang="en" sz="1800">
                <a:solidFill>
                  <a:srgbClr val="FF0000"/>
                </a:solidFill>
                <a:latin typeface="Consolas"/>
                <a:ea typeface="Consolas"/>
                <a:cs typeface="Consolas"/>
                <a:sym typeface="Consolas"/>
              </a:rPr>
              <a:t>(inst map </a:t>
            </a:r>
            <a:r>
              <a:rPr lang="en" sz="1800" i="1">
                <a:solidFill>
                  <a:srgbClr val="FF0000"/>
                </a:solidFill>
                <a:latin typeface="Consolas"/>
                <a:ea typeface="Consolas"/>
                <a:cs typeface="Consolas"/>
                <a:sym typeface="Consolas"/>
              </a:rPr>
              <a:t>M</a:t>
            </a:r>
            <a:r>
              <a:rPr lang="en" sz="1800">
                <a:solidFill>
                  <a:srgbClr val="FF0000"/>
                </a:solidFill>
                <a:latin typeface="Consolas"/>
                <a:ea typeface="Consolas"/>
                <a:cs typeface="Consolas"/>
                <a:sym typeface="Consolas"/>
              </a:rPr>
              <a:t> (Integer))</a:t>
            </a:r>
            <a:r>
              <a:rPr lang="en" sz="1800">
                <a:latin typeface="Consolas"/>
                <a:ea typeface="Consolas"/>
                <a:cs typeface="Consolas"/>
                <a:sym typeface="Consolas"/>
              </a:rPr>
              <a:t> inc (vector 0 41))</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    where </a:t>
            </a:r>
            <a:r>
              <a:rPr lang="en" sz="1800" i="1">
                <a:latin typeface="Consolas"/>
                <a:ea typeface="Consolas"/>
                <a:cs typeface="Consolas"/>
                <a:sym typeface="Consolas"/>
              </a:rPr>
              <a:t>M</a:t>
            </a:r>
            <a:r>
              <a:rPr lang="en" sz="1800">
                <a:latin typeface="Consolas"/>
                <a:ea typeface="Consolas"/>
                <a:cs typeface="Consolas"/>
                <a:sym typeface="Consolas"/>
              </a:rPr>
              <a:t> = </a:t>
            </a:r>
            <a:r>
              <a:rPr lang="en" sz="1800">
                <a:solidFill>
                  <a:schemeClr val="dk1"/>
                </a:solidFill>
                <a:latin typeface="Consolas"/>
                <a:ea typeface="Consolas"/>
                <a:cs typeface="Consolas"/>
                <a:sym typeface="Consolas"/>
              </a:rPr>
              <a:t>(All (T) ((T -&gt; T) (Vector T T) -&gt; (Vector T T)))</a:t>
            </a:r>
            <a:endParaRPr sz="1800">
              <a:solidFill>
                <a:schemeClr val="dk1"/>
              </a:solidFill>
              <a:latin typeface="Consolas"/>
              <a:ea typeface="Consolas"/>
              <a:cs typeface="Consolas"/>
              <a:sym typeface="Consolas"/>
            </a:endParaRPr>
          </a:p>
          <a:p>
            <a:pPr marL="0" lvl="0" indent="0" algn="l" rtl="0">
              <a:spcBef>
                <a:spcPts val="0"/>
              </a:spcBef>
              <a:spcAft>
                <a:spcPts val="0"/>
              </a:spcAft>
              <a:buNone/>
            </a:pPr>
            <a:endParaRPr sz="1800">
              <a:solidFill>
                <a:schemeClr val="dk1"/>
              </a:solidFill>
              <a:latin typeface="Consolas"/>
              <a:ea typeface="Consolas"/>
              <a:cs typeface="Consolas"/>
              <a:sym typeface="Consolas"/>
            </a:endParaRPr>
          </a:p>
          <a:p>
            <a:pPr marL="0" lvl="0" indent="0" algn="l" rtl="0">
              <a:spcBef>
                <a:spcPts val="0"/>
              </a:spcBef>
              <a:spcAft>
                <a:spcPts val="0"/>
              </a:spcAft>
              <a:buNone/>
            </a:pPr>
            <a:r>
              <a:rPr lang="en" sz="1800">
                <a:solidFill>
                  <a:schemeClr val="dk1"/>
                </a:solidFill>
                <a:latin typeface="Consolas"/>
                <a:ea typeface="Consolas"/>
                <a:cs typeface="Consolas"/>
                <a:sym typeface="Consolas"/>
              </a:rPr>
              <a:t>match     (T -&gt; T)             (Vector T T)</a:t>
            </a:r>
            <a:endParaRPr sz="1800">
              <a:solidFill>
                <a:schemeClr val="dk1"/>
              </a:solidFill>
              <a:latin typeface="Consolas"/>
              <a:ea typeface="Consolas"/>
              <a:cs typeface="Consolas"/>
              <a:sym typeface="Consolas"/>
            </a:endParaRPr>
          </a:p>
          <a:p>
            <a:pPr marL="0" lvl="0" indent="0" algn="l" rtl="0">
              <a:spcBef>
                <a:spcPts val="0"/>
              </a:spcBef>
              <a:spcAft>
                <a:spcPts val="0"/>
              </a:spcAft>
              <a:buNone/>
            </a:pPr>
            <a:r>
              <a:rPr lang="en" sz="1800">
                <a:solidFill>
                  <a:schemeClr val="dk1"/>
                </a:solidFill>
                <a:latin typeface="Consolas"/>
                <a:ea typeface="Consolas"/>
                <a:cs typeface="Consolas"/>
                <a:sym typeface="Consolas"/>
              </a:rPr>
              <a:t>with      (Integer -&gt; Integer) (Vector Integer Integer)</a:t>
            </a:r>
            <a:endParaRPr sz="1800">
              <a:solidFill>
                <a:schemeClr val="dk1"/>
              </a:solidFill>
              <a:latin typeface="Consolas"/>
              <a:ea typeface="Consolas"/>
              <a:cs typeface="Consolas"/>
              <a:sym typeface="Consolas"/>
            </a:endParaRPr>
          </a:p>
          <a:p>
            <a:pPr marL="0" lvl="0" indent="0" algn="l" rtl="0">
              <a:spcBef>
                <a:spcPts val="0"/>
              </a:spcBef>
              <a:spcAft>
                <a:spcPts val="0"/>
              </a:spcAft>
              <a:buNone/>
            </a:pPr>
            <a:r>
              <a:rPr lang="en" sz="1800">
                <a:solidFill>
                  <a:schemeClr val="dk1"/>
                </a:solidFill>
                <a:latin typeface="Consolas"/>
                <a:ea typeface="Consolas"/>
                <a:cs typeface="Consolas"/>
                <a:sym typeface="Consolas"/>
              </a:rPr>
              <a:t>to deduce T = Integer</a:t>
            </a:r>
            <a:endParaRPr sz="1800">
              <a:solidFill>
                <a:schemeClr val="dk1"/>
              </a:solidFill>
              <a:latin typeface="Consolas"/>
              <a:ea typeface="Consolas"/>
              <a:cs typeface="Consolas"/>
              <a:sym typeface="Consolas"/>
            </a:endParaRP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2524"/>
        <p:cNvGrpSpPr/>
        <p:nvPr/>
      </p:nvGrpSpPr>
      <p:grpSpPr>
        <a:xfrm>
          <a:off x="0" y="0"/>
          <a:ext cx="0" cy="0"/>
          <a:chOff x="0" y="0"/>
          <a:chExt cx="0" cy="0"/>
        </a:xfrm>
      </p:grpSpPr>
      <p:sp>
        <p:nvSpPr>
          <p:cNvPr id="2525" name="Google Shape;2525;p2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 Checker and Interpreter for L</a:t>
            </a:r>
            <a:r>
              <a:rPr lang="en" baseline="-25000"/>
              <a:t>Gen</a:t>
            </a:r>
            <a:endParaRPr baseline="-25000"/>
          </a:p>
        </p:txBody>
      </p:sp>
      <p:sp>
        <p:nvSpPr>
          <p:cNvPr id="2526" name="Google Shape;2526;p27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0"/>
              </a:spcAft>
              <a:buNone/>
            </a:pPr>
            <a:r>
              <a:rPr lang="en" u="sng">
                <a:solidFill>
                  <a:schemeClr val="hlink"/>
                </a:solidFill>
                <a:hlinkClick r:id="rId3"/>
              </a:rPr>
              <a:t>type-check-poly.rkt</a:t>
            </a:r>
            <a:endParaRPr/>
          </a:p>
          <a:p>
            <a:pPr marL="0" lvl="0" indent="0" algn="l" rtl="0">
              <a:spcBef>
                <a:spcPts val="1200"/>
              </a:spcBef>
              <a:spcAft>
                <a:spcPts val="1200"/>
              </a:spcAft>
              <a:buNone/>
            </a:pPr>
            <a:r>
              <a:rPr lang="en" u="sng">
                <a:solidFill>
                  <a:schemeClr val="hlink"/>
                </a:solidFill>
                <a:hlinkClick r:id="rId4"/>
              </a:rPr>
              <a:t>interp-poly.rkt</a:t>
            </a:r>
            <a:endParaRP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2530"/>
        <p:cNvGrpSpPr/>
        <p:nvPr/>
      </p:nvGrpSpPr>
      <p:grpSpPr>
        <a:xfrm>
          <a:off x="0" y="0"/>
          <a:ext cx="0" cy="0"/>
          <a:chOff x="0" y="0"/>
          <a:chExt cx="0" cy="0"/>
        </a:xfrm>
      </p:grpSpPr>
      <p:sp>
        <p:nvSpPr>
          <p:cNvPr id="2531" name="Google Shape;2531;p27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Approaches to Compiling Generics</a:t>
            </a:r>
            <a:endParaRPr/>
          </a:p>
        </p:txBody>
      </p:sp>
      <p:sp>
        <p:nvSpPr>
          <p:cNvPr id="2532" name="Google Shape;2532;p27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b="1"/>
              <a:t>Monomorphization</a:t>
            </a:r>
            <a:r>
              <a:rPr lang="en"/>
              <a:t>: generate type-specialized code. (e.g. C++, NESL, ML)</a:t>
            </a:r>
            <a:endParaRPr/>
          </a:p>
          <a:p>
            <a:pPr marL="457200" lvl="0" indent="-342900" algn="l" rtl="0">
              <a:spcBef>
                <a:spcPts val="0"/>
              </a:spcBef>
              <a:spcAft>
                <a:spcPts val="0"/>
              </a:spcAft>
              <a:buSzPts val="1800"/>
              <a:buAutoNum type="arabicPeriod"/>
            </a:pPr>
            <a:r>
              <a:rPr lang="en" b="1"/>
              <a:t>Uniform representation</a:t>
            </a:r>
            <a:r>
              <a:rPr lang="en"/>
              <a:t>: generate one version of each generic, all values in the language have a common format (that is boxed). (e.g. Java, CLU, ML)</a:t>
            </a:r>
            <a:endParaRPr/>
          </a:p>
          <a:p>
            <a:pPr marL="457200" lvl="0" indent="-342900" algn="l" rtl="0">
              <a:spcBef>
                <a:spcPts val="0"/>
              </a:spcBef>
              <a:spcAft>
                <a:spcPts val="0"/>
              </a:spcAft>
              <a:buSzPts val="1800"/>
              <a:buAutoNum type="arabicPeriod"/>
            </a:pPr>
            <a:r>
              <a:rPr lang="en" b="1"/>
              <a:t>Mixed representation</a:t>
            </a:r>
            <a:r>
              <a:rPr lang="en"/>
              <a:t>: generate one version of each generic, perform boxing and unboxing when passing values into and out of a generic. (e.g. Java, ML)</a:t>
            </a:r>
            <a:endParaRPr/>
          </a:p>
          <a:p>
            <a:pPr marL="457200" lvl="0" indent="-342900" algn="l" rtl="0">
              <a:spcBef>
                <a:spcPts val="0"/>
              </a:spcBef>
              <a:spcAft>
                <a:spcPts val="0"/>
              </a:spcAft>
              <a:buSzPts val="1800"/>
              <a:buAutoNum type="arabicPeriod"/>
            </a:pPr>
            <a:r>
              <a:rPr lang="en" b="1"/>
              <a:t>Type passing</a:t>
            </a:r>
            <a:r>
              <a:rPr lang="en"/>
              <a:t>: genericate one version of each generic, use unboxed representations everywhere, pass type information into generics to inform the manipulation of the different representations. (e.g. Napier88, ML)</a:t>
            </a:r>
            <a:endParaRP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2536"/>
        <p:cNvGrpSpPr/>
        <p:nvPr/>
      </p:nvGrpSpPr>
      <p:grpSpPr>
        <a:xfrm>
          <a:off x="0" y="0"/>
          <a:ext cx="0" cy="0"/>
          <a:chOff x="0" y="0"/>
          <a:chExt cx="0" cy="0"/>
        </a:xfrm>
      </p:grpSpPr>
      <p:sp>
        <p:nvSpPr>
          <p:cNvPr id="2537" name="Google Shape;2537;p2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New Pass: Erase Types</a:t>
            </a:r>
            <a:endParaRPr/>
          </a:p>
        </p:txBody>
      </p:sp>
      <p:sp>
        <p:nvSpPr>
          <p:cNvPr id="2538" name="Google Shape;2538;p275"/>
          <p:cNvSpPr txBox="1"/>
          <p:nvPr/>
        </p:nvSpPr>
        <p:spPr>
          <a:xfrm>
            <a:off x="444500" y="1346200"/>
            <a:ext cx="82821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nsolas"/>
                <a:ea typeface="Consolas"/>
                <a:cs typeface="Consolas"/>
                <a:sym typeface="Consolas"/>
              </a:rPr>
              <a:t>(All (</a:t>
            </a:r>
            <a:r>
              <a:rPr lang="en" sz="1800" i="1">
                <a:solidFill>
                  <a:schemeClr val="dk1"/>
                </a:solidFill>
                <a:latin typeface="Consolas"/>
                <a:ea typeface="Consolas"/>
                <a:cs typeface="Consolas"/>
                <a:sym typeface="Consolas"/>
              </a:rPr>
              <a:t>X</a:t>
            </a:r>
            <a:r>
              <a:rPr lang="en" sz="1800" i="1" baseline="-25000">
                <a:solidFill>
                  <a:schemeClr val="dk1"/>
                </a:solidFill>
                <a:latin typeface="Consolas"/>
                <a:ea typeface="Consolas"/>
                <a:cs typeface="Consolas"/>
                <a:sym typeface="Consolas"/>
              </a:rPr>
              <a:t>1 </a:t>
            </a:r>
            <a:r>
              <a:rPr lang="en" sz="1800" i="1">
                <a:solidFill>
                  <a:schemeClr val="dk1"/>
                </a:solidFill>
                <a:latin typeface="Consolas"/>
                <a:ea typeface="Consolas"/>
                <a:cs typeface="Consolas"/>
                <a:sym typeface="Consolas"/>
              </a:rPr>
              <a:t>… X</a:t>
            </a:r>
            <a:r>
              <a:rPr lang="en" sz="1800" i="1" baseline="-25000">
                <a:solidFill>
                  <a:schemeClr val="dk1"/>
                </a:solidFill>
                <a:latin typeface="Consolas"/>
                <a:ea typeface="Consolas"/>
                <a:cs typeface="Consolas"/>
                <a:sym typeface="Consolas"/>
              </a:rPr>
              <a:t>N</a:t>
            </a:r>
            <a:r>
              <a:rPr lang="en" sz="1800">
                <a:latin typeface="Consolas"/>
                <a:ea typeface="Consolas"/>
                <a:cs typeface="Consolas"/>
                <a:sym typeface="Consolas"/>
              </a:rPr>
              <a:t>) </a:t>
            </a:r>
            <a:r>
              <a:rPr lang="en" sz="1800" i="1">
                <a:latin typeface="Consolas"/>
                <a:ea typeface="Consolas"/>
                <a:cs typeface="Consolas"/>
                <a:sym typeface="Consolas"/>
              </a:rPr>
              <a:t>S</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S'</a:t>
            </a:r>
            <a:endParaRPr sz="1800" i="1">
              <a:latin typeface="Consolas"/>
              <a:ea typeface="Consolas"/>
              <a:cs typeface="Consolas"/>
              <a:sym typeface="Consolas"/>
            </a:endParaRPr>
          </a:p>
          <a:p>
            <a:pPr marL="0" lvl="0" indent="0" algn="l" rtl="0">
              <a:spcBef>
                <a:spcPts val="0"/>
              </a:spcBef>
              <a:spcAft>
                <a:spcPts val="0"/>
              </a:spcAft>
              <a:buNone/>
            </a:pPr>
            <a:endParaRPr sz="1800">
              <a:latin typeface="Consolas"/>
              <a:ea typeface="Consolas"/>
              <a:cs typeface="Consolas"/>
              <a:sym typeface="Consolas"/>
            </a:endParaRPr>
          </a:p>
          <a:p>
            <a:pPr marL="0" lvl="0" indent="0" algn="l" rtl="0">
              <a:spcBef>
                <a:spcPts val="0"/>
              </a:spcBef>
              <a:spcAft>
                <a:spcPts val="0"/>
              </a:spcAft>
              <a:buNone/>
            </a:pPr>
            <a:r>
              <a:rPr lang="en" sz="1800" i="1">
                <a:latin typeface="Consolas"/>
                <a:ea typeface="Consolas"/>
                <a:cs typeface="Consolas"/>
                <a:sym typeface="Consolas"/>
              </a:rPr>
              <a:t>X</a:t>
            </a:r>
            <a:endParaRPr sz="1800" i="1">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Any</a:t>
            </a:r>
            <a:endParaRPr sz="1800">
              <a:latin typeface="Consolas"/>
              <a:ea typeface="Consolas"/>
              <a:cs typeface="Consolas"/>
              <a:sym typeface="Consolas"/>
            </a:endParaRPr>
          </a:p>
          <a:p>
            <a:pPr marL="0" lvl="0" indent="0" algn="l" rtl="0">
              <a:spcBef>
                <a:spcPts val="0"/>
              </a:spcBef>
              <a:spcAft>
                <a:spcPts val="0"/>
              </a:spcAft>
              <a:buNone/>
            </a:pP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(Inst </a:t>
            </a:r>
            <a:r>
              <a:rPr lang="en" sz="1800" i="1">
                <a:latin typeface="Consolas"/>
                <a:ea typeface="Consolas"/>
                <a:cs typeface="Consolas"/>
                <a:sym typeface="Consolas"/>
              </a:rPr>
              <a:t>e</a:t>
            </a:r>
            <a:r>
              <a:rPr lang="en" sz="1800">
                <a:latin typeface="Consolas"/>
                <a:ea typeface="Consolas"/>
                <a:cs typeface="Consolas"/>
                <a:sym typeface="Consolas"/>
              </a:rPr>
              <a:t> (All (</a:t>
            </a:r>
            <a:r>
              <a:rPr lang="en" sz="1800" i="1">
                <a:latin typeface="Consolas"/>
                <a:ea typeface="Consolas"/>
                <a:cs typeface="Consolas"/>
                <a:sym typeface="Consolas"/>
              </a:rPr>
              <a:t>X</a:t>
            </a:r>
            <a:r>
              <a:rPr lang="en" sz="1800" i="1" baseline="-25000">
                <a:latin typeface="Consolas"/>
                <a:ea typeface="Consolas"/>
                <a:cs typeface="Consolas"/>
                <a:sym typeface="Consolas"/>
              </a:rPr>
              <a:t>1 </a:t>
            </a:r>
            <a:r>
              <a:rPr lang="en" sz="1800" i="1">
                <a:latin typeface="Consolas"/>
                <a:ea typeface="Consolas"/>
                <a:cs typeface="Consolas"/>
                <a:sym typeface="Consolas"/>
              </a:rPr>
              <a:t>… X</a:t>
            </a:r>
            <a:r>
              <a:rPr lang="en" sz="1800" i="1" baseline="-25000">
                <a:latin typeface="Consolas"/>
                <a:ea typeface="Consolas"/>
                <a:cs typeface="Consolas"/>
                <a:sym typeface="Consolas"/>
              </a:rPr>
              <a:t>N</a:t>
            </a:r>
            <a:r>
              <a:rPr lang="en" sz="1800">
                <a:latin typeface="Consolas"/>
                <a:ea typeface="Consolas"/>
                <a:cs typeface="Consolas"/>
                <a:sym typeface="Consolas"/>
              </a:rPr>
              <a:t>) </a:t>
            </a:r>
            <a:r>
              <a:rPr lang="en" sz="1800" i="1">
                <a:latin typeface="Consolas"/>
                <a:ea typeface="Consolas"/>
                <a:cs typeface="Consolas"/>
                <a:sym typeface="Consolas"/>
              </a:rPr>
              <a:t>S</a:t>
            </a:r>
            <a:r>
              <a:rPr lang="en" sz="1800">
                <a:latin typeface="Consolas"/>
                <a:ea typeface="Consolas"/>
                <a:cs typeface="Consolas"/>
                <a:sym typeface="Consolas"/>
              </a:rPr>
              <a:t>) (</a:t>
            </a:r>
            <a:r>
              <a:rPr lang="en" sz="1800" i="1">
                <a:latin typeface="Consolas"/>
                <a:ea typeface="Consolas"/>
                <a:cs typeface="Consolas"/>
                <a:sym typeface="Consolas"/>
              </a:rPr>
              <a:t>T</a:t>
            </a:r>
            <a:r>
              <a:rPr lang="en" sz="1800" i="1" baseline="-25000">
                <a:latin typeface="Consolas"/>
                <a:ea typeface="Consolas"/>
                <a:cs typeface="Consolas"/>
                <a:sym typeface="Consolas"/>
              </a:rPr>
              <a:t>1 </a:t>
            </a:r>
            <a:r>
              <a:rPr lang="en" sz="1800" i="1">
                <a:latin typeface="Consolas"/>
                <a:ea typeface="Consolas"/>
                <a:cs typeface="Consolas"/>
                <a:sym typeface="Consolas"/>
              </a:rPr>
              <a:t>… T</a:t>
            </a:r>
            <a:r>
              <a:rPr lang="en" sz="1800" i="1" baseline="-25000">
                <a:latin typeface="Consolas"/>
                <a:ea typeface="Consolas"/>
                <a:cs typeface="Consolas"/>
                <a:sym typeface="Consolas"/>
              </a:rPr>
              <a:t>N</a:t>
            </a: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t>
            </a:r>
            <a:endParaRPr sz="1800">
              <a:latin typeface="Consolas"/>
              <a:ea typeface="Consolas"/>
              <a:cs typeface="Consolas"/>
              <a:sym typeface="Consolas"/>
            </a:endParaRPr>
          </a:p>
          <a:p>
            <a:pPr marL="0" lvl="0" indent="0" algn="l" rtl="0">
              <a:spcBef>
                <a:spcPts val="0"/>
              </a:spcBef>
              <a:spcAft>
                <a:spcPts val="0"/>
              </a:spcAft>
              <a:buNone/>
            </a:pPr>
            <a:r>
              <a:rPr lang="en" sz="1800">
                <a:latin typeface="Consolas"/>
                <a:ea typeface="Consolas"/>
                <a:cs typeface="Consolas"/>
                <a:sym typeface="Consolas"/>
              </a:rPr>
              <a:t>(</a:t>
            </a:r>
            <a:r>
              <a:rPr lang="en" sz="1800" i="1">
                <a:latin typeface="Consolas"/>
                <a:ea typeface="Consolas"/>
                <a:cs typeface="Consolas"/>
                <a:sym typeface="Consolas"/>
              </a:rPr>
              <a:t>make_cast</a:t>
            </a:r>
            <a:r>
              <a:rPr lang="en" sz="1800">
                <a:latin typeface="Consolas"/>
                <a:ea typeface="Consolas"/>
                <a:cs typeface="Consolas"/>
                <a:sym typeface="Consolas"/>
              </a:rPr>
              <a:t> </a:t>
            </a:r>
            <a:r>
              <a:rPr lang="en" sz="1800" i="1">
                <a:latin typeface="Consolas"/>
                <a:ea typeface="Consolas"/>
                <a:cs typeface="Consolas"/>
                <a:sym typeface="Consolas"/>
              </a:rPr>
              <a:t>e' S' S</a:t>
            </a:r>
            <a:r>
              <a:rPr lang="en" sz="1800" i="1" baseline="-25000">
                <a:latin typeface="Consolas"/>
                <a:ea typeface="Consolas"/>
                <a:cs typeface="Consolas"/>
                <a:sym typeface="Consolas"/>
              </a:rPr>
              <a:t>2</a:t>
            </a:r>
            <a:r>
              <a:rPr lang="en" sz="1800">
                <a:latin typeface="Consolas"/>
                <a:ea typeface="Consolas"/>
                <a:cs typeface="Consolas"/>
                <a:sym typeface="Consolas"/>
              </a:rPr>
              <a:t>)      </a:t>
            </a:r>
            <a:r>
              <a:rPr lang="en" sz="1800" i="1">
                <a:latin typeface="Consolas"/>
                <a:ea typeface="Consolas"/>
                <a:cs typeface="Consolas"/>
                <a:sym typeface="Consolas"/>
              </a:rPr>
              <a:t>where S</a:t>
            </a:r>
            <a:r>
              <a:rPr lang="en" sz="1800" i="1" baseline="-25000">
                <a:latin typeface="Consolas"/>
                <a:ea typeface="Consolas"/>
                <a:cs typeface="Consolas"/>
                <a:sym typeface="Consolas"/>
              </a:rPr>
              <a:t>2</a:t>
            </a:r>
            <a:r>
              <a:rPr lang="en" sz="1800" i="1">
                <a:latin typeface="Consolas"/>
                <a:ea typeface="Consolas"/>
                <a:cs typeface="Consolas"/>
                <a:sym typeface="Consolas"/>
              </a:rPr>
              <a:t> = erase(</a:t>
            </a:r>
            <a:r>
              <a:rPr lang="en" sz="1800" i="1">
                <a:solidFill>
                  <a:schemeClr val="dk1"/>
                </a:solidFill>
                <a:latin typeface="Consolas"/>
                <a:ea typeface="Consolas"/>
                <a:cs typeface="Consolas"/>
                <a:sym typeface="Consolas"/>
              </a:rPr>
              <a:t>[X</a:t>
            </a:r>
            <a:r>
              <a:rPr lang="en" sz="1800" i="1" baseline="-25000">
                <a:solidFill>
                  <a:schemeClr val="dk1"/>
                </a:solidFill>
                <a:latin typeface="Consolas"/>
                <a:ea typeface="Consolas"/>
                <a:cs typeface="Consolas"/>
                <a:sym typeface="Consolas"/>
              </a:rPr>
              <a:t>1</a:t>
            </a:r>
            <a:r>
              <a:rPr lang="en" sz="1800" i="1">
                <a:solidFill>
                  <a:schemeClr val="dk1"/>
                </a:solidFill>
                <a:latin typeface="Consolas"/>
                <a:ea typeface="Consolas"/>
                <a:cs typeface="Consolas"/>
                <a:sym typeface="Consolas"/>
              </a:rPr>
              <a:t>:=T</a:t>
            </a:r>
            <a:r>
              <a:rPr lang="en" sz="1800" i="1" baseline="-25000">
                <a:solidFill>
                  <a:schemeClr val="dk1"/>
                </a:solidFill>
                <a:latin typeface="Consolas"/>
                <a:ea typeface="Consolas"/>
                <a:cs typeface="Consolas"/>
                <a:sym typeface="Consolas"/>
              </a:rPr>
              <a:t>1</a:t>
            </a:r>
            <a:r>
              <a:rPr lang="en" sz="1800" i="1">
                <a:solidFill>
                  <a:schemeClr val="dk1"/>
                </a:solidFill>
                <a:latin typeface="Consolas"/>
                <a:ea typeface="Consolas"/>
                <a:cs typeface="Consolas"/>
                <a:sym typeface="Consolas"/>
              </a:rPr>
              <a:t>, …, X</a:t>
            </a:r>
            <a:r>
              <a:rPr lang="en" sz="1800" i="1" baseline="-25000">
                <a:solidFill>
                  <a:schemeClr val="dk1"/>
                </a:solidFill>
                <a:latin typeface="Consolas"/>
                <a:ea typeface="Consolas"/>
                <a:cs typeface="Consolas"/>
                <a:sym typeface="Consolas"/>
              </a:rPr>
              <a:t>N</a:t>
            </a:r>
            <a:r>
              <a:rPr lang="en" sz="1800" i="1">
                <a:solidFill>
                  <a:schemeClr val="dk1"/>
                </a:solidFill>
                <a:latin typeface="Consolas"/>
                <a:ea typeface="Consolas"/>
                <a:cs typeface="Consolas"/>
                <a:sym typeface="Consolas"/>
              </a:rPr>
              <a:t>:=T</a:t>
            </a:r>
            <a:r>
              <a:rPr lang="en" sz="1800" i="1" baseline="-25000">
                <a:solidFill>
                  <a:schemeClr val="dk1"/>
                </a:solidFill>
                <a:latin typeface="Consolas"/>
                <a:ea typeface="Consolas"/>
                <a:cs typeface="Consolas"/>
                <a:sym typeface="Consolas"/>
              </a:rPr>
              <a:t>N</a:t>
            </a:r>
            <a:r>
              <a:rPr lang="en" sz="1800" i="1">
                <a:solidFill>
                  <a:schemeClr val="dk1"/>
                </a:solidFill>
                <a:latin typeface="Consolas"/>
                <a:ea typeface="Consolas"/>
                <a:cs typeface="Consolas"/>
                <a:sym typeface="Consolas"/>
              </a:rPr>
              <a:t>]</a:t>
            </a:r>
            <a:r>
              <a:rPr lang="en" sz="1800" i="1">
                <a:latin typeface="Consolas"/>
                <a:ea typeface="Consolas"/>
                <a:cs typeface="Consolas"/>
                <a:sym typeface="Consolas"/>
              </a:rPr>
              <a:t>S)</a:t>
            </a:r>
            <a:endParaRPr sz="1800" i="1">
              <a:latin typeface="Consolas"/>
              <a:ea typeface="Consolas"/>
              <a:cs typeface="Consolas"/>
              <a:sym typeface="Consola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20896</Words>
  <Application>Microsoft Macintosh PowerPoint</Application>
  <PresentationFormat>On-screen Show (16:9)</PresentationFormat>
  <Paragraphs>3019</Paragraphs>
  <Slides>263</Slides>
  <Notes>263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263</vt:i4>
      </vt:variant>
    </vt:vector>
  </HeadingPairs>
  <TitlesOfParts>
    <vt:vector size="266" baseType="lpstr">
      <vt:lpstr>Arial</vt:lpstr>
      <vt:lpstr>Consolas</vt:lpstr>
      <vt:lpstr>Simple Light</vt:lpstr>
      <vt:lpstr>Essentials of Compilation</vt:lpstr>
      <vt:lpstr>Preliminaries</vt:lpstr>
      <vt:lpstr>Introduction to Compilers</vt:lpstr>
      <vt:lpstr>What is a Compiler?</vt:lpstr>
      <vt:lpstr>Why Incremental?</vt:lpstr>
      <vt:lpstr>Course Structure and Logistics</vt:lpstr>
      <vt:lpstr>Concrete Syntax (Programs as text)</vt:lpstr>
      <vt:lpstr>Grammars to define concrete syntax</vt:lpstr>
      <vt:lpstr>Abstract Syntax (Programs as Trees)</vt:lpstr>
      <vt:lpstr>Representations of Abstract Syntax Trees</vt:lpstr>
      <vt:lpstr>Grammars to define abstract syntax</vt:lpstr>
      <vt:lpstr>Pattern Matching and Structural Recursion</vt:lpstr>
      <vt:lpstr>Definitional Interpreter</vt:lpstr>
      <vt:lpstr>LVar Language: Arithmetic + Variables + Let</vt:lpstr>
      <vt:lpstr>Example LVar programs</vt:lpstr>
      <vt:lpstr>x86 Machine (i.e. Intel)</vt:lpstr>
      <vt:lpstr>x86 Assembly Language</vt:lpstr>
      <vt:lpstr>Example x86 Program</vt:lpstr>
      <vt:lpstr>Integers and Variables</vt:lpstr>
      <vt:lpstr>Compiling from LVar to x86 </vt:lpstr>
      <vt:lpstr>Compiling from LVar to X86</vt:lpstr>
      <vt:lpstr>What's different between Racket and x86?</vt:lpstr>
      <vt:lpstr>Compiler Passes</vt:lpstr>
      <vt:lpstr>Ordering of the Compiler Passes</vt:lpstr>
      <vt:lpstr>Uniquify Pass (Racket only)</vt:lpstr>
      <vt:lpstr>Remove Complex Operands (RCO)</vt:lpstr>
      <vt:lpstr>Grammar of RCO Output</vt:lpstr>
      <vt:lpstr>How to implement RCO with a recursive function?</vt:lpstr>
      <vt:lpstr>Explicate Control</vt:lpstr>
      <vt:lpstr>The CVar language (output of explicate control)</vt:lpstr>
      <vt:lpstr>The Notion of Tail Position</vt:lpstr>
      <vt:lpstr>Explicate Control: Implementation</vt:lpstr>
      <vt:lpstr>Select Instructions</vt:lpstr>
      <vt:lpstr>Procedure Call Stack &amp; Frames</vt:lpstr>
      <vt:lpstr>Assign Homes</vt:lpstr>
      <vt:lpstr>Patch Instructions</vt:lpstr>
      <vt:lpstr>Calling Conventions</vt:lpstr>
      <vt:lpstr>Prelude &amp; Conclusion</vt:lpstr>
      <vt:lpstr>Prelude &amp; Conclusion</vt:lpstr>
      <vt:lpstr>PowerPoint Presentation</vt:lpstr>
      <vt:lpstr>Compiler Passes</vt:lpstr>
      <vt:lpstr>Uniquify Pass</vt:lpstr>
      <vt:lpstr>Remove Complex Operands (RCO)</vt:lpstr>
      <vt:lpstr>Grammar of RCO Output</vt:lpstr>
      <vt:lpstr>How to implement RCO with a recursive function?</vt:lpstr>
      <vt:lpstr>How to implement RCO with a recursive function? </vt:lpstr>
      <vt:lpstr>Explicate Control</vt:lpstr>
      <vt:lpstr>The CVar language (output of explicate control)</vt:lpstr>
      <vt:lpstr>The Notion of Tail Position</vt:lpstr>
      <vt:lpstr>Explicate Control: Implementation</vt:lpstr>
      <vt:lpstr>Explicate Control: Example</vt:lpstr>
      <vt:lpstr>PowerPoint Presentation</vt:lpstr>
      <vt:lpstr>Compiler Passes</vt:lpstr>
      <vt:lpstr>Select Instructions</vt:lpstr>
      <vt:lpstr>Procedure Call Stack &amp; Frames</vt:lpstr>
      <vt:lpstr>Assign Homes</vt:lpstr>
      <vt:lpstr>Patch Instructions</vt:lpstr>
      <vt:lpstr>Calling Conventions</vt:lpstr>
      <vt:lpstr>Prelude &amp; Conclusion</vt:lpstr>
      <vt:lpstr>Prelude &amp; Conclusion</vt:lpstr>
      <vt:lpstr>Register Allocation</vt:lpstr>
      <vt:lpstr>Register Allocation</vt:lpstr>
      <vt:lpstr>Running Example, After Instruction Selection</vt:lpstr>
      <vt:lpstr>Liveness Analysis</vt:lpstr>
      <vt:lpstr>Liveness Analysis: Example</vt:lpstr>
      <vt:lpstr>Liveness Analysis: example with function calls</vt:lpstr>
      <vt:lpstr>Build the Interference Graph</vt:lpstr>
      <vt:lpstr>Interference Graph, Variables with shared value</vt:lpstr>
      <vt:lpstr>Build Interference Graph</vt:lpstr>
      <vt:lpstr>Interference Graph for the Running Example</vt:lpstr>
      <vt:lpstr>Registers and Calling Conventions</vt:lpstr>
      <vt:lpstr>The write set of callq includes caller-saved registers</vt:lpstr>
      <vt:lpstr>PowerPoint Presentation</vt:lpstr>
      <vt:lpstr>Register Allocation</vt:lpstr>
      <vt:lpstr>Last Time: Interference Graph</vt:lpstr>
      <vt:lpstr>Register Allocation as Graph Coloring</vt:lpstr>
      <vt:lpstr>Graph Coloring as Sudoku</vt:lpstr>
      <vt:lpstr>Pencil Marks = Saturation</vt:lpstr>
      <vt:lpstr>DSATUR Algorithm</vt:lpstr>
      <vt:lpstr>Example use of DSATUR</vt:lpstr>
      <vt:lpstr>Example use of DSATUR</vt:lpstr>
      <vt:lpstr>Example use of DSATUR</vt:lpstr>
      <vt:lpstr>Example use of DSATUR</vt:lpstr>
      <vt:lpstr>Example use of DSATUR</vt:lpstr>
      <vt:lpstr>Example use of DSATUR</vt:lpstr>
      <vt:lpstr>Implementation Notes</vt:lpstr>
      <vt:lpstr>Challenge: Move Biasing</vt:lpstr>
      <vt:lpstr>Move Graph</vt:lpstr>
      <vt:lpstr>Rewind DSATUR to this moment</vt:lpstr>
      <vt:lpstr>Rewind DSATUR to this moment</vt:lpstr>
      <vt:lpstr>Rewind DSATUR to this moment</vt:lpstr>
      <vt:lpstr>Rewind DSATUR to this moment</vt:lpstr>
      <vt:lpstr>Challenge: Move Biasing</vt:lpstr>
      <vt:lpstr>Move Biasing</vt:lpstr>
      <vt:lpstr>Further Reading</vt:lpstr>
      <vt:lpstr>Booleans and Conditionals</vt:lpstr>
      <vt:lpstr>LIf Language: Booleans + Conditionals</vt:lpstr>
      <vt:lpstr>Semantics of LIf</vt:lpstr>
      <vt:lpstr>Type Errors and Static Type Checking</vt:lpstr>
      <vt:lpstr>Type Checkers for LIf</vt:lpstr>
      <vt:lpstr>More x86: the x86If language</vt:lpstr>
      <vt:lpstr>From LIf to x86If</vt:lpstr>
      <vt:lpstr>From CIf to x86If </vt:lpstr>
      <vt:lpstr>From CIf to x86If </vt:lpstr>
      <vt:lpstr>PowerPoint Presentation</vt:lpstr>
      <vt:lpstr>Remove Complex Operands and Conditionals</vt:lpstr>
      <vt:lpstr>Remove Complex Operands and Conditionals </vt:lpstr>
      <vt:lpstr>The CIf language (output of explicate control)</vt:lpstr>
      <vt:lpstr>Compiling Conditionals</vt:lpstr>
      <vt:lpstr>Compiling Conditionals Naively</vt:lpstr>
      <vt:lpstr>Compiling Conditionals</vt:lpstr>
      <vt:lpstr>From Trees to Graphs</vt:lpstr>
      <vt:lpstr>Compiling Conditionals</vt:lpstr>
      <vt:lpstr>Explicate Control: from LmonIf to CIf</vt:lpstr>
      <vt:lpstr>explicate_pred(cond, thenBranch, elseBranch)</vt:lpstr>
      <vt:lpstr>explicate_assign(rhs, var, continuation)</vt:lpstr>
      <vt:lpstr>PowerPoint Presentation</vt:lpstr>
      <vt:lpstr>Select Instructions: from CIf to x86If</vt:lpstr>
      <vt:lpstr>Select Instructions: from CIf to x86If </vt:lpstr>
      <vt:lpstr>Register Allocation: Liveness Analysis</vt:lpstr>
      <vt:lpstr>Patch Instructions</vt:lpstr>
      <vt:lpstr>Prelude and Conclusion</vt:lpstr>
      <vt:lpstr>Challenge: Remove Unused Blocks</vt:lpstr>
      <vt:lpstr>Problem: Eager Block Creation</vt:lpstr>
      <vt:lpstr>Lazy Block Creation in Explicate Control</vt:lpstr>
      <vt:lpstr>Lazy Block Creation in Explicate Control </vt:lpstr>
      <vt:lpstr>Challenge: Remove Unnecessary Blocks (1 in-edge)</vt:lpstr>
      <vt:lpstr>Loops and Dataflow Analysis</vt:lpstr>
      <vt:lpstr>The Lwhile Language: Loops</vt:lpstr>
      <vt:lpstr>Example</vt:lpstr>
      <vt:lpstr>Type Checking Lwhile</vt:lpstr>
      <vt:lpstr>Interpreting Lwhile</vt:lpstr>
      <vt:lpstr>Liveness Analysis and Cycles</vt:lpstr>
      <vt:lpstr>Liveness Analysis and Cycles </vt:lpstr>
      <vt:lpstr>Dataflow  Analysis</vt:lpstr>
      <vt:lpstr>Dataflow  Analysis</vt:lpstr>
      <vt:lpstr>Dataflow  Analysis</vt:lpstr>
      <vt:lpstr>Lattice Theory</vt:lpstr>
      <vt:lpstr>Liveness as a Lattice</vt:lpstr>
      <vt:lpstr>Dataflow Analysis</vt:lpstr>
      <vt:lpstr>Liveness Micro Dataflow</vt:lpstr>
      <vt:lpstr>Liveness Macro Dataflow</vt:lpstr>
      <vt:lpstr>More Lattice Theorem</vt:lpstr>
      <vt:lpstr>Fixed-Point Theorem</vt:lpstr>
      <vt:lpstr>Lemma 1</vt:lpstr>
      <vt:lpstr>Lemma 2</vt:lpstr>
      <vt:lpstr>A Finite Fixed-Point Theorem</vt:lpstr>
      <vt:lpstr>Liveness Analysis Computes the Fixed Point</vt:lpstr>
      <vt:lpstr>Worklist Algorithm for Dataflow Analysis</vt:lpstr>
      <vt:lpstr>PowerPoint Presentation</vt:lpstr>
      <vt:lpstr>Mutable Variables and Remove Complex Operands</vt:lpstr>
      <vt:lpstr>Pass: Uncover get!</vt:lpstr>
      <vt:lpstr>Remove Complex Operands with get!</vt:lpstr>
      <vt:lpstr>Explicate Control: Effect Contexts</vt:lpstr>
      <vt:lpstr>Explicate Effect</vt:lpstr>
      <vt:lpstr>Explicate Control: Loops</vt:lpstr>
      <vt:lpstr>Register Allocation</vt:lpstr>
      <vt:lpstr>Challenge: Constant Propagation</vt:lpstr>
      <vt:lpstr>Tuples and Garbage Collection</vt:lpstr>
      <vt:lpstr>The LTup Language: Tuples</vt:lpstr>
      <vt:lpstr>Tuples, Aliasing, and Lifetime</vt:lpstr>
      <vt:lpstr>Garbage Collection</vt:lpstr>
      <vt:lpstr>2-Space Copying Collector</vt:lpstr>
      <vt:lpstr>Copy via Cheney's Algorithm </vt:lpstr>
      <vt:lpstr>Copy via Cheney's Algorithm (BFS)</vt:lpstr>
      <vt:lpstr>Root Stack</vt:lpstr>
      <vt:lpstr>Tuple Representation in the Heap</vt:lpstr>
      <vt:lpstr>Interface to the Garbage Collector</vt:lpstr>
      <vt:lpstr>PowerPoint Presentation</vt:lpstr>
      <vt:lpstr>Type Checking and Type Information</vt:lpstr>
      <vt:lpstr>New Pass: Expose Allocation</vt:lpstr>
      <vt:lpstr>Select Instructions</vt:lpstr>
      <vt:lpstr>Select Instructions</vt:lpstr>
      <vt:lpstr>Register Allocation</vt:lpstr>
      <vt:lpstr>Prelude</vt:lpstr>
      <vt:lpstr>Example: Expose Allocation</vt:lpstr>
      <vt:lpstr>Example: Explicate Control</vt:lpstr>
      <vt:lpstr>Example: Select Instructions</vt:lpstr>
      <vt:lpstr>Example: Prelude &amp; Conclusion</vt:lpstr>
      <vt:lpstr>PowerPoint Presentation</vt:lpstr>
      <vt:lpstr>The LArray Language: Arrays (aka. vectors)</vt:lpstr>
      <vt:lpstr>Example: inner product of two vectors</vt:lpstr>
      <vt:lpstr>Array Representation</vt:lpstr>
      <vt:lpstr>New Pass: Overload Resolution (resolve)</vt:lpstr>
      <vt:lpstr>New Pass: Bounds Checking (check_bounds)</vt:lpstr>
      <vt:lpstr>Expose Allocation</vt:lpstr>
      <vt:lpstr>Select Instructions</vt:lpstr>
      <vt:lpstr>The LStruct Language: Simple Structures </vt:lpstr>
      <vt:lpstr>Example: geometric point structure</vt:lpstr>
      <vt:lpstr>Type Checking and Translating Structures</vt:lpstr>
      <vt:lpstr>Generational Garbage Collection</vt:lpstr>
      <vt:lpstr>Generational Garbage Collection</vt:lpstr>
      <vt:lpstr>Generational Garbage Collection</vt:lpstr>
      <vt:lpstr>Functions</vt:lpstr>
      <vt:lpstr>The LFun Language: Functions</vt:lpstr>
      <vt:lpstr>Example</vt:lpstr>
      <vt:lpstr>Interpreter and Type Checker for LFun </vt:lpstr>
      <vt:lpstr>Functions in x86</vt:lpstr>
      <vt:lpstr>Calling Conventions</vt:lpstr>
      <vt:lpstr>Parameter Passing</vt:lpstr>
      <vt:lpstr>Pushing and Popping Frames on the Call Stack</vt:lpstr>
      <vt:lpstr>Efficient Tail Calls</vt:lpstr>
      <vt:lpstr>Efficient Tail Calls</vt:lpstr>
      <vt:lpstr>Example Compilation of tail_sum</vt:lpstr>
      <vt:lpstr>Shrink</vt:lpstr>
      <vt:lpstr>New Pass: Reveal Functions</vt:lpstr>
      <vt:lpstr>New Pass: Limit Functions</vt:lpstr>
      <vt:lpstr>Example with &gt; 6 parameters</vt:lpstr>
      <vt:lpstr>Explicate Control</vt:lpstr>
      <vt:lpstr>Instruction Selection</vt:lpstr>
      <vt:lpstr>Instruction Selection: Function Definitions</vt:lpstr>
      <vt:lpstr>Register Allocation (Liveness, Interference, Coloring)</vt:lpstr>
      <vt:lpstr>Patch Instructions</vt:lpstr>
      <vt:lpstr>Prelude and Conclusion</vt:lpstr>
      <vt:lpstr>Lexically Scoped Functions</vt:lpstr>
      <vt:lpstr>The Lλ Language: Lexically Scoped Functions</vt:lpstr>
      <vt:lpstr>Example</vt:lpstr>
      <vt:lpstr>Interpreter and Type Checker for Lλ</vt:lpstr>
      <vt:lpstr>Free Variables</vt:lpstr>
      <vt:lpstr>Representation of Closures</vt:lpstr>
      <vt:lpstr>New Pass: Closure Conversion</vt:lpstr>
      <vt:lpstr>Example of Closure Conversion</vt:lpstr>
      <vt:lpstr>Assignment Conversion</vt:lpstr>
      <vt:lpstr>New Pass: Assignment Conversion</vt:lpstr>
      <vt:lpstr>Expose Allocation</vt:lpstr>
      <vt:lpstr>Select Instructions</vt:lpstr>
      <vt:lpstr>Dynamic Typing</vt:lpstr>
      <vt:lpstr>Dynamic Typing</vt:lpstr>
      <vt:lpstr>LDyn Language: Dynamic Typing</vt:lpstr>
      <vt:lpstr>Interpreters for LDyn (no type checker)</vt:lpstr>
      <vt:lpstr>Representation of Tagged Values</vt:lpstr>
      <vt:lpstr>LAny Language: Extend Lλ with Tagged Values </vt:lpstr>
      <vt:lpstr>Cast Insertion: Compile LDyn to LAny</vt:lpstr>
      <vt:lpstr>Cast Insertion</vt:lpstr>
      <vt:lpstr>Cast Insertion</vt:lpstr>
      <vt:lpstr>Reveal Casts</vt:lpstr>
      <vt:lpstr>Reveal Casts</vt:lpstr>
      <vt:lpstr>Select Instructions</vt:lpstr>
      <vt:lpstr>Select Instructions</vt:lpstr>
      <vt:lpstr>Gradual Typing</vt:lpstr>
      <vt:lpstr>Gradual Typing</vt:lpstr>
      <vt:lpstr>Gradual Typing Catches Errors at the Boundaries</vt:lpstr>
      <vt:lpstr>Runtime Type Checking via Cast Insertion</vt:lpstr>
      <vt:lpstr>Type Checker for L?, Interpreter for LCast</vt:lpstr>
      <vt:lpstr>New Pass: Cast Insertion</vt:lpstr>
      <vt:lpstr>New Pass: Cast Insertion </vt:lpstr>
      <vt:lpstr>New Pass: Lower Casts</vt:lpstr>
      <vt:lpstr>New Pass: Differentiate Proxies</vt:lpstr>
      <vt:lpstr>The PVector disjoint union (tuple or proxy)</vt:lpstr>
      <vt:lpstr>Operations on Proxies</vt:lpstr>
      <vt:lpstr>Pass Updates: Reveal Casts</vt:lpstr>
      <vt:lpstr>Pass Update: Closure Conversion </vt:lpstr>
      <vt:lpstr>Pass Update: Select Instructions</vt:lpstr>
      <vt:lpstr>Pass Update: Select Instructions </vt:lpstr>
      <vt:lpstr>Pass Update: Select Instructions</vt:lpstr>
      <vt:lpstr>Generics</vt:lpstr>
      <vt:lpstr>Generics, aka. Parametric Polymorphism</vt:lpstr>
      <vt:lpstr>The Language LGen</vt:lpstr>
      <vt:lpstr>First-class Generics</vt:lpstr>
      <vt:lpstr>Type Argument Deduction (in Type Checker)</vt:lpstr>
      <vt:lpstr>Type Checker and Interpreter for LGen</vt:lpstr>
      <vt:lpstr>Approaches to Compiling Generics</vt:lpstr>
      <vt:lpstr>New Pass: Erase Types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Essentials of Compilation</dc:title>
  <cp:lastModifiedBy>Siek, Jeremy</cp:lastModifiedBy>
  <cp:revision>3</cp:revision>
  <dcterms:modified xsi:type="dcterms:W3CDTF">2023-01-30T20:58:29Z</dcterms:modified>
</cp:coreProperties>
</file>